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9" r:id="rId3"/>
    <p:sldId id="258" r:id="rId4"/>
    <p:sldId id="287" r:id="rId5"/>
    <p:sldId id="264" r:id="rId6"/>
    <p:sldId id="273" r:id="rId7"/>
    <p:sldId id="296" r:id="rId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8023" autoAdjust="0"/>
  </p:normalViewPr>
  <p:slideViewPr>
    <p:cSldViewPr>
      <p:cViewPr varScale="1">
        <p:scale>
          <a:sx n="96" d="100"/>
          <a:sy n="96" d="100"/>
        </p:scale>
        <p:origin x="1092" y="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5" d="100"/>
          <a:sy n="85" d="100"/>
        </p:scale>
        <p:origin x="3870"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2/24/2025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2</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38176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310318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751544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175189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dirty="0"/>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编辑母版文本样式</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Name, Affiliation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Name, Affiliation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Nov</a:t>
            </a:r>
            <a:r>
              <a:rPr lang="en-US" dirty="0"/>
              <a:t>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a:t>
            </a: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2092</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Considerations on </a:t>
            </a:r>
            <a:r>
              <a:rPr lang="en-US" dirty="0"/>
              <a:t>NPCA </a:t>
            </a:r>
            <a:r>
              <a:rPr lang="en-US" altLang="zh-CN" dirty="0"/>
              <a:t>F</a:t>
            </a:r>
            <a:r>
              <a:rPr lang="en-US" dirty="0"/>
              <a:t>ollow </a:t>
            </a:r>
            <a:r>
              <a:rPr lang="en-US" altLang="zh-CN" dirty="0"/>
              <a:t>U</a:t>
            </a:r>
            <a:r>
              <a:rPr lang="en-US" dirty="0"/>
              <a:t>p</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2024-11-26</a:t>
            </a:r>
          </a:p>
        </p:txBody>
      </p:sp>
      <p:sp>
        <p:nvSpPr>
          <p:cNvPr id="6" name="Date Placeholder 3"/>
          <p:cNvSpPr>
            <a:spLocks noGrp="1"/>
          </p:cNvSpPr>
          <p:nvPr>
            <p:ph type="dt" idx="10"/>
          </p:nvPr>
        </p:nvSpPr>
        <p:spPr/>
        <p:txBody>
          <a:bodyPr/>
          <a:lstStyle/>
          <a:p>
            <a:r>
              <a:rPr lang="en-US" altLang="zh-CN" dirty="0"/>
              <a:t>November 2024</a:t>
            </a:r>
            <a:endParaRPr lang="en-GB" altLang="zh-CN" dirty="0"/>
          </a:p>
        </p:txBody>
      </p:sp>
      <p:sp>
        <p:nvSpPr>
          <p:cNvPr id="7" name="Footer Placeholder 4"/>
          <p:cNvSpPr>
            <a:spLocks noGrp="1"/>
          </p:cNvSpPr>
          <p:nvPr>
            <p:ph type="ftr" idx="11"/>
          </p:nvPr>
        </p:nvSpPr>
        <p:spPr/>
        <p:txBody>
          <a:bodyPr/>
          <a:lstStyle/>
          <a:p>
            <a:r>
              <a:rPr lang="en-GB" altLang="zh-CN" dirty="0"/>
              <a:t> </a:t>
            </a:r>
            <a:r>
              <a:rPr lang="en-GB" altLang="zh-CN" dirty="0" err="1"/>
              <a:t>Maolin</a:t>
            </a:r>
            <a:r>
              <a:rPr lang="en-GB" altLang="zh-CN" dirty="0"/>
              <a:t> Zhang, Huawei</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1100055" y="204547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28585F00-011C-485B-B884-B5BE1232EE10}"/>
              </a:ext>
            </a:extLst>
          </p:cNvPr>
          <p:cNvGraphicFramePr>
            <a:graphicFrameLocks noChangeAspect="1"/>
          </p:cNvGraphicFramePr>
          <p:nvPr>
            <p:extLst>
              <p:ext uri="{D42A27DB-BD31-4B8C-83A1-F6EECF244321}">
                <p14:modId xmlns:p14="http://schemas.microsoft.com/office/powerpoint/2010/main" val="4150583749"/>
              </p:ext>
            </p:extLst>
          </p:nvPr>
        </p:nvGraphicFramePr>
        <p:xfrm>
          <a:off x="1117600" y="2611438"/>
          <a:ext cx="9672638" cy="3271837"/>
        </p:xfrm>
        <a:graphic>
          <a:graphicData uri="http://schemas.openxmlformats.org/presentationml/2006/ole">
            <mc:AlternateContent xmlns:mc="http://schemas.openxmlformats.org/markup-compatibility/2006">
              <mc:Choice xmlns:v="urn:schemas-microsoft-com:vml" Requires="v">
                <p:oleObj spid="_x0000_s1499" name="Document" r:id="rId4" imgW="10195470" imgH="3445735" progId="Word.Document.8">
                  <p:embed/>
                </p:oleObj>
              </mc:Choice>
              <mc:Fallback>
                <p:oleObj name="Document" r:id="rId4" imgW="10195470" imgH="3445735" progId="Word.Document.8">
                  <p:embed/>
                  <p:pic>
                    <p:nvPicPr>
                      <p:cNvPr id="3075" name="Object 3"/>
                      <p:cNvPicPr>
                        <a:picLocks noChangeAspect="1" noChangeArrowheads="1"/>
                      </p:cNvPicPr>
                      <p:nvPr/>
                    </p:nvPicPr>
                    <p:blipFill>
                      <a:blip r:embed="rId5"/>
                      <a:srcRect/>
                      <a:stretch>
                        <a:fillRect/>
                      </a:stretch>
                    </p:blipFill>
                    <p:spPr bwMode="auto">
                      <a:xfrm>
                        <a:off x="1117600" y="2611438"/>
                        <a:ext cx="9672638" cy="3271837"/>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a:t>
            </a:r>
          </a:p>
        </p:txBody>
      </p:sp>
      <p:sp>
        <p:nvSpPr>
          <p:cNvPr id="5122" name="Rectangle 2"/>
          <p:cNvSpPr>
            <a:spLocks noGrp="1" noChangeArrowheads="1"/>
          </p:cNvSpPr>
          <p:nvPr>
            <p:ph idx="1"/>
          </p:nvPr>
        </p:nvSpPr>
        <p:spPr>
          <a:xfrm>
            <a:off x="839416" y="2132856"/>
            <a:ext cx="10361085" cy="3482007"/>
          </a:xfrm>
          <a:ln/>
        </p:spPr>
        <p:txBody>
          <a:bodyPr/>
          <a:lstStyle/>
          <a:p>
            <a:pPr>
              <a:buFont typeface="Arial" pitchFamily="34" charset="0"/>
              <a:buChar char="•"/>
            </a:pPr>
            <a:r>
              <a:rPr lang="en-US" altLang="zh-CN" sz="1800" dirty="0"/>
              <a:t>Non-Primary Channel Access (NPCA) has been widely discussed in </a:t>
            </a:r>
            <a:r>
              <a:rPr lang="en-US" altLang="zh-CN" sz="1800" dirty="0" err="1"/>
              <a:t>TGbn</a:t>
            </a:r>
            <a:r>
              <a:rPr lang="en-US" altLang="zh-CN" sz="1800" dirty="0"/>
              <a:t> group[1-9]. </a:t>
            </a:r>
          </a:p>
          <a:p>
            <a:pPr>
              <a:buFont typeface="Arial" pitchFamily="34" charset="0"/>
              <a:buChar char="•"/>
            </a:pPr>
            <a:r>
              <a:rPr lang="en-US" altLang="zh-CN" sz="1800" dirty="0"/>
              <a:t>The first motion for NPCA passed at the May 2024 meeting.</a:t>
            </a:r>
          </a:p>
          <a:p>
            <a:pPr>
              <a:buFont typeface="Arial" pitchFamily="34" charset="0"/>
              <a:buChar char="•"/>
            </a:pPr>
            <a:endParaRPr lang="en-US" altLang="zh-CN" sz="1800" b="0" dirty="0"/>
          </a:p>
          <a:p>
            <a:pPr lvl="0">
              <a:buFont typeface="Arial" panose="020B0604020202020204" pitchFamily="34" charset="0"/>
              <a:buChar char="•"/>
            </a:pPr>
            <a:r>
              <a:rPr lang="en-US" altLang="zh-CN" sz="1600" dirty="0" err="1"/>
              <a:t>TGbn</a:t>
            </a:r>
            <a:r>
              <a:rPr lang="en-US" altLang="zh-CN" sz="1600" dirty="0"/>
              <a:t> defines a mode of operation that enables a STA to access the secondary channel while the primary channel is known to be busy due to OBSS traffic or other TBD conditions.</a:t>
            </a:r>
          </a:p>
          <a:p>
            <a:pPr marL="800100" lvl="1" indent="-342900">
              <a:buFont typeface="Arial" panose="020B0604020202020204" pitchFamily="34" charset="0"/>
              <a:buChar char="•"/>
            </a:pPr>
            <a:r>
              <a:rPr lang="en-US" altLang="zh-CN" sz="1400" dirty="0"/>
              <a:t>The mode of operation shall not assume that the STA is capable to detect or decode a frame and obtain NAV information of the secondary channel concurrently with the primary channel.</a:t>
            </a:r>
          </a:p>
          <a:p>
            <a:pPr marL="800100" lvl="1" indent="-342900">
              <a:buFont typeface="Arial" panose="020B0604020202020204" pitchFamily="34" charset="0"/>
              <a:buChar char="•"/>
            </a:pPr>
            <a:r>
              <a:rPr lang="en-US" altLang="zh-CN" sz="1400" b="1" dirty="0"/>
              <a:t>A BSS shall only have a single NPCA primary channel </a:t>
            </a:r>
            <a:r>
              <a:rPr lang="en-US" altLang="zh-CN" sz="1400" dirty="0"/>
              <a:t>(name TBD) on which the STA contends while the primary channel of the BSS is known to be busy due to OBSS traffic or other TBD conditions</a:t>
            </a:r>
            <a:endParaRPr lang="en-US" altLang="zh-CN" sz="2000" b="0" dirty="0"/>
          </a:p>
        </p:txBody>
      </p:sp>
      <p:sp>
        <p:nvSpPr>
          <p:cNvPr id="6" name="Slide Number Placeholder 5"/>
          <p:cNvSpPr>
            <a:spLocks noGrp="1"/>
          </p:cNvSpPr>
          <p:nvPr>
            <p:ph type="sldNum" idx="12"/>
          </p:nvPr>
        </p:nvSpPr>
        <p:spPr/>
        <p:txBody>
          <a:bodyPr/>
          <a:lstStyle/>
          <a:p>
            <a:r>
              <a:rPr lang="en-GB" dirty="0"/>
              <a:t>Slide </a:t>
            </a:r>
            <a:fld id="{B3165115-9078-433B-A278-1F5ED971F63A}" type="slidenum">
              <a:rPr lang="en-GB"/>
              <a:pPr/>
              <a:t>2</a:t>
            </a:fld>
            <a:endParaRPr lang="en-GB" dirty="0"/>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November 2024</a:t>
            </a:r>
            <a:endParaRPr lang="en-GB" altLang="zh-CN" dirty="0"/>
          </a:p>
        </p:txBody>
      </p:sp>
    </p:spTree>
    <p:extLst>
      <p:ext uri="{BB962C8B-B14F-4D97-AF65-F5344CB8AC3E}">
        <p14:creationId xmlns:p14="http://schemas.microsoft.com/office/powerpoint/2010/main" val="26703371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Motivation</a:t>
            </a:r>
            <a:endParaRPr lang="en-GB" dirty="0"/>
          </a:p>
        </p:txBody>
      </p:sp>
      <p:sp>
        <p:nvSpPr>
          <p:cNvPr id="5122" name="Rectangle 2"/>
          <p:cNvSpPr>
            <a:spLocks noGrp="1" noChangeArrowheads="1"/>
          </p:cNvSpPr>
          <p:nvPr>
            <p:ph idx="1"/>
          </p:nvPr>
        </p:nvSpPr>
        <p:spPr>
          <a:xfrm>
            <a:off x="956353" y="2348880"/>
            <a:ext cx="9748159" cy="2016224"/>
          </a:xfrm>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800" b="0" dirty="0"/>
              <a:t>If the only one NPCA primary channel is also known to be busy due to TBD conditions?</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800" b="0" dirty="0"/>
              <a:t>Ongoing/potential interferences may cover or interfere with the predefined NPCA primary channel. It may happen that a predefined NPCA primary channel has been interfered with for a long time, or it is known in advance that it will be interfered with for a long time in the future.</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800" b="0" dirty="0"/>
              <a:t>Setting only one NPCA primary channel has low implementation complexity. However, the channel conditions will change, a fixed position is not always the best choice.</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200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200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4" name="Date Placeholder 3"/>
          <p:cNvSpPr>
            <a:spLocks noGrp="1"/>
          </p:cNvSpPr>
          <p:nvPr>
            <p:ph type="dt" idx="15"/>
          </p:nvPr>
        </p:nvSpPr>
        <p:spPr/>
        <p:txBody>
          <a:bodyPr/>
          <a:lstStyle/>
          <a:p>
            <a:r>
              <a:rPr lang="en-US" altLang="zh-CN" dirty="0"/>
              <a:t>November 2024</a:t>
            </a:r>
            <a:endParaRPr lang="en-GB" altLang="zh-CN" dirty="0"/>
          </a:p>
        </p:txBody>
      </p:sp>
      <p:sp>
        <p:nvSpPr>
          <p:cNvPr id="27" name="Slide Number Placeholder 5">
            <a:extLst>
              <a:ext uri="{FF2B5EF4-FFF2-40B4-BE49-F238E27FC236}">
                <a16:creationId xmlns:a16="http://schemas.microsoft.com/office/drawing/2014/main" id="{06C24151-D844-49B0-BDA2-2632EA6C2B7A}"/>
              </a:ext>
            </a:extLst>
          </p:cNvPr>
          <p:cNvSpPr txBox="1">
            <a:spLocks/>
          </p:cNvSpPr>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B3165115-9078-433B-A278-1F5ED971F63A}" type="slidenum">
              <a:rPr lang="en-GB" smtClean="0"/>
              <a:pPr/>
              <a:t>3</a:t>
            </a:fld>
            <a:endParaRPr lang="en-GB"/>
          </a:p>
        </p:txBody>
      </p:sp>
      <p:sp>
        <p:nvSpPr>
          <p:cNvPr id="28" name="Footer Placeholder 4">
            <a:extLst>
              <a:ext uri="{FF2B5EF4-FFF2-40B4-BE49-F238E27FC236}">
                <a16:creationId xmlns:a16="http://schemas.microsoft.com/office/drawing/2014/main" id="{B48102CB-3130-40D8-82E5-0BDDFE25FFCA}"/>
              </a:ext>
            </a:extLst>
          </p:cNvPr>
          <p:cNvSpPr>
            <a:spLocks noGrp="1"/>
          </p:cNvSpPr>
          <p:nvPr>
            <p:ph type="ftr" idx="14"/>
          </p:nvPr>
        </p:nvSpPr>
        <p:spPr>
          <a:xfrm>
            <a:off x="7143757" y="6475414"/>
            <a:ext cx="4246027" cy="180975"/>
          </a:xfrm>
        </p:spPr>
        <p:txBody>
          <a:bodyPr/>
          <a:lstStyle/>
          <a:p>
            <a:r>
              <a:rPr lang="en-GB" altLang="zh-CN" dirty="0" err="1"/>
              <a:t>Maolin</a:t>
            </a:r>
            <a:r>
              <a:rPr lang="en-GB" altLang="zh-CN" dirty="0"/>
              <a:t> Zhang, Huawei</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122">
                                            <p:txEl>
                                              <p:pRg st="2" end="2"/>
                                            </p:txEl>
                                          </p:spTgt>
                                        </p:tgtEl>
                                        <p:attrNameLst>
                                          <p:attrName>style.visibility</p:attrName>
                                        </p:attrNameLst>
                                      </p:cBhvr>
                                      <p:to>
                                        <p:strVal val="visible"/>
                                      </p:to>
                                    </p:set>
                                    <p:animEffect transition="in" filter="fade">
                                      <p:cBhvr>
                                        <p:cTn id="7" dur="500"/>
                                        <p:tgtEl>
                                          <p:spTgt spid="512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122">
                                            <p:txEl>
                                              <p:pRg st="4" end="4"/>
                                            </p:txEl>
                                          </p:spTgt>
                                        </p:tgtEl>
                                        <p:attrNameLst>
                                          <p:attrName>style.visibility</p:attrName>
                                        </p:attrNameLst>
                                      </p:cBhvr>
                                      <p:to>
                                        <p:strVal val="visible"/>
                                      </p:to>
                                    </p:set>
                                    <p:animEffect transition="in" filter="fade">
                                      <p:cBhvr>
                                        <p:cTn id="12" dur="500"/>
                                        <p:tgtEl>
                                          <p:spTgt spid="512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Proposal:</a:t>
            </a:r>
            <a:r>
              <a:rPr lang="zh-CN" altLang="en-US" dirty="0"/>
              <a:t> </a:t>
            </a:r>
            <a:r>
              <a:rPr lang="en-US" altLang="zh-CN" dirty="0"/>
              <a:t>NPCA primary channel update</a:t>
            </a:r>
            <a:endParaRPr lang="en-GB" dirty="0"/>
          </a:p>
        </p:txBody>
      </p:sp>
      <p:sp>
        <p:nvSpPr>
          <p:cNvPr id="5122" name="Rectangle 2"/>
          <p:cNvSpPr>
            <a:spLocks noGrp="1" noChangeArrowheads="1"/>
          </p:cNvSpPr>
          <p:nvPr>
            <p:ph idx="1"/>
          </p:nvPr>
        </p:nvSpPr>
        <p:spPr>
          <a:xfrm>
            <a:off x="560866" y="1556792"/>
            <a:ext cx="11169752" cy="2232248"/>
          </a:xfrm>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800" b="0" dirty="0"/>
              <a:t>During the NPCA capability negotiation or update phase, AP determines the NPCA primary channel to update based on bandwidth of BSS,</a:t>
            </a:r>
            <a:r>
              <a:rPr lang="zh-CN" altLang="en-US" sz="1800" b="0" dirty="0"/>
              <a:t> </a:t>
            </a:r>
            <a:r>
              <a:rPr lang="en-US" altLang="zh-CN" sz="1800" b="0" dirty="0"/>
              <a:t>OBSS and other ongoing or potential interferences, etc. AP got related indications during or before NPCA negotiation or update phase. NPCA primary channel updates occur when necessary, the specific conditions for triggering updates are not limited.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a:t>
            </a:fld>
            <a:endParaRPr lang="en-GB"/>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November 2024</a:t>
            </a:r>
            <a:endParaRPr lang="en-GB" altLang="zh-CN" dirty="0"/>
          </a:p>
        </p:txBody>
      </p:sp>
      <p:graphicFrame>
        <p:nvGraphicFramePr>
          <p:cNvPr id="19" name="表格 18">
            <a:extLst>
              <a:ext uri="{FF2B5EF4-FFF2-40B4-BE49-F238E27FC236}">
                <a16:creationId xmlns:a16="http://schemas.microsoft.com/office/drawing/2014/main" id="{A0D0F4F8-5924-4FCD-8B5F-63358662D5C6}"/>
              </a:ext>
            </a:extLst>
          </p:cNvPr>
          <p:cNvGraphicFramePr>
            <a:graphicFrameLocks noGrp="1"/>
          </p:cNvGraphicFramePr>
          <p:nvPr>
            <p:extLst>
              <p:ext uri="{D42A27DB-BD31-4B8C-83A1-F6EECF244321}">
                <p14:modId xmlns:p14="http://schemas.microsoft.com/office/powerpoint/2010/main" val="3722770143"/>
              </p:ext>
            </p:extLst>
          </p:nvPr>
        </p:nvGraphicFramePr>
        <p:xfrm>
          <a:off x="3100838" y="5700786"/>
          <a:ext cx="5844065" cy="506304"/>
        </p:xfrm>
        <a:graphic>
          <a:graphicData uri="http://schemas.openxmlformats.org/drawingml/2006/table">
            <a:tbl>
              <a:tblPr firstRow="1" bandRow="1"/>
              <a:tblGrid>
                <a:gridCol w="1168813">
                  <a:extLst>
                    <a:ext uri="{9D8B030D-6E8A-4147-A177-3AD203B41FA5}">
                      <a16:colId xmlns:a16="http://schemas.microsoft.com/office/drawing/2014/main" val="1604946782"/>
                    </a:ext>
                  </a:extLst>
                </a:gridCol>
                <a:gridCol w="1168813">
                  <a:extLst>
                    <a:ext uri="{9D8B030D-6E8A-4147-A177-3AD203B41FA5}">
                      <a16:colId xmlns:a16="http://schemas.microsoft.com/office/drawing/2014/main" val="651217940"/>
                    </a:ext>
                  </a:extLst>
                </a:gridCol>
                <a:gridCol w="1168813">
                  <a:extLst>
                    <a:ext uri="{9D8B030D-6E8A-4147-A177-3AD203B41FA5}">
                      <a16:colId xmlns:a16="http://schemas.microsoft.com/office/drawing/2014/main" val="3088231820"/>
                    </a:ext>
                  </a:extLst>
                </a:gridCol>
                <a:gridCol w="1168813">
                  <a:extLst>
                    <a:ext uri="{9D8B030D-6E8A-4147-A177-3AD203B41FA5}">
                      <a16:colId xmlns:a16="http://schemas.microsoft.com/office/drawing/2014/main" val="3588819393"/>
                    </a:ext>
                  </a:extLst>
                </a:gridCol>
                <a:gridCol w="1168813">
                  <a:extLst>
                    <a:ext uri="{9D8B030D-6E8A-4147-A177-3AD203B41FA5}">
                      <a16:colId xmlns:a16="http://schemas.microsoft.com/office/drawing/2014/main" val="3863176490"/>
                    </a:ext>
                  </a:extLst>
                </a:gridCol>
              </a:tblGrid>
              <a:tr h="506304">
                <a:tc>
                  <a:txBody>
                    <a:bodyPr/>
                    <a:lstStyle>
                      <a:lvl1pPr marL="0" algn="l" defTabSz="914400" rtl="0" eaLnBrk="1" latinLnBrk="0" hangingPunct="1">
                        <a:defRPr sz="1800" b="1" kern="1200">
                          <a:solidFill>
                            <a:schemeClr val="lt1"/>
                          </a:solidFill>
                          <a:latin typeface="Arial"/>
                          <a:ea typeface="宋体"/>
                        </a:defRPr>
                      </a:lvl1pPr>
                      <a:lvl2pPr marL="457200" algn="l" defTabSz="914400" rtl="0" eaLnBrk="1" latinLnBrk="0" hangingPunct="1">
                        <a:defRPr sz="1800" b="1" kern="1200">
                          <a:solidFill>
                            <a:schemeClr val="lt1"/>
                          </a:solidFill>
                          <a:latin typeface="Arial"/>
                          <a:ea typeface="宋体"/>
                        </a:defRPr>
                      </a:lvl2pPr>
                      <a:lvl3pPr marL="914400" algn="l" defTabSz="914400" rtl="0" eaLnBrk="1" latinLnBrk="0" hangingPunct="1">
                        <a:defRPr sz="1800" b="1" kern="1200">
                          <a:solidFill>
                            <a:schemeClr val="lt1"/>
                          </a:solidFill>
                          <a:latin typeface="Arial"/>
                          <a:ea typeface="宋体"/>
                        </a:defRPr>
                      </a:lvl3pPr>
                      <a:lvl4pPr marL="1371600" algn="l" defTabSz="914400" rtl="0" eaLnBrk="1" latinLnBrk="0" hangingPunct="1">
                        <a:defRPr sz="1800" b="1" kern="1200">
                          <a:solidFill>
                            <a:schemeClr val="lt1"/>
                          </a:solidFill>
                          <a:latin typeface="Arial"/>
                          <a:ea typeface="宋体"/>
                        </a:defRPr>
                      </a:lvl4pPr>
                      <a:lvl5pPr marL="1828800" algn="l" defTabSz="914400" rtl="0" eaLnBrk="1" latinLnBrk="0" hangingPunct="1">
                        <a:defRPr sz="1800" b="1" kern="1200">
                          <a:solidFill>
                            <a:schemeClr val="lt1"/>
                          </a:solidFill>
                          <a:latin typeface="Arial"/>
                          <a:ea typeface="宋体"/>
                        </a:defRPr>
                      </a:lvl5pPr>
                      <a:lvl6pPr marL="2286000" algn="l" defTabSz="914400" rtl="0" eaLnBrk="1" latinLnBrk="0" hangingPunct="1">
                        <a:defRPr sz="1800" b="1" kern="1200">
                          <a:solidFill>
                            <a:schemeClr val="lt1"/>
                          </a:solidFill>
                          <a:latin typeface="Arial"/>
                          <a:ea typeface="宋体"/>
                        </a:defRPr>
                      </a:lvl6pPr>
                      <a:lvl7pPr marL="2743200" algn="l" defTabSz="914400" rtl="0" eaLnBrk="1" latinLnBrk="0" hangingPunct="1">
                        <a:defRPr sz="1800" b="1" kern="1200">
                          <a:solidFill>
                            <a:schemeClr val="lt1"/>
                          </a:solidFill>
                          <a:latin typeface="Arial"/>
                          <a:ea typeface="宋体"/>
                        </a:defRPr>
                      </a:lvl7pPr>
                      <a:lvl8pPr marL="3200400" algn="l" defTabSz="914400" rtl="0" eaLnBrk="1" latinLnBrk="0" hangingPunct="1">
                        <a:defRPr sz="1800" b="1" kern="1200">
                          <a:solidFill>
                            <a:schemeClr val="lt1"/>
                          </a:solidFill>
                          <a:latin typeface="Arial"/>
                          <a:ea typeface="宋体"/>
                        </a:defRPr>
                      </a:lvl8pPr>
                      <a:lvl9pPr marL="3657600" algn="l" defTabSz="914400" rtl="0" eaLnBrk="1" latinLnBrk="0" hangingPunct="1">
                        <a:defRPr sz="1800" b="1" kern="1200">
                          <a:solidFill>
                            <a:schemeClr val="lt1"/>
                          </a:solidFill>
                          <a:latin typeface="Arial"/>
                          <a:ea typeface="宋体"/>
                        </a:defRPr>
                      </a:lvl9pPr>
                    </a:lstStyle>
                    <a:p>
                      <a:pPr algn="ctr"/>
                      <a:r>
                        <a:rPr lang="en-US" altLang="zh-CN" sz="1200" b="0" dirty="0">
                          <a:solidFill>
                            <a:schemeClr val="tx1"/>
                          </a:solidFill>
                        </a:rPr>
                        <a:t>Element ID</a:t>
                      </a:r>
                      <a:endParaRPr lang="zh-CN" altLang="en-US" sz="1200" b="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Arial"/>
                          <a:ea typeface="宋体"/>
                        </a:defRPr>
                      </a:lvl1pPr>
                      <a:lvl2pPr marL="457200" algn="l" defTabSz="914400" rtl="0" eaLnBrk="1" latinLnBrk="0" hangingPunct="1">
                        <a:defRPr sz="1800" b="1" kern="1200">
                          <a:solidFill>
                            <a:schemeClr val="lt1"/>
                          </a:solidFill>
                          <a:latin typeface="Arial"/>
                          <a:ea typeface="宋体"/>
                        </a:defRPr>
                      </a:lvl2pPr>
                      <a:lvl3pPr marL="914400" algn="l" defTabSz="914400" rtl="0" eaLnBrk="1" latinLnBrk="0" hangingPunct="1">
                        <a:defRPr sz="1800" b="1" kern="1200">
                          <a:solidFill>
                            <a:schemeClr val="lt1"/>
                          </a:solidFill>
                          <a:latin typeface="Arial"/>
                          <a:ea typeface="宋体"/>
                        </a:defRPr>
                      </a:lvl3pPr>
                      <a:lvl4pPr marL="1371600" algn="l" defTabSz="914400" rtl="0" eaLnBrk="1" latinLnBrk="0" hangingPunct="1">
                        <a:defRPr sz="1800" b="1" kern="1200">
                          <a:solidFill>
                            <a:schemeClr val="lt1"/>
                          </a:solidFill>
                          <a:latin typeface="Arial"/>
                          <a:ea typeface="宋体"/>
                        </a:defRPr>
                      </a:lvl4pPr>
                      <a:lvl5pPr marL="1828800" algn="l" defTabSz="914400" rtl="0" eaLnBrk="1" latinLnBrk="0" hangingPunct="1">
                        <a:defRPr sz="1800" b="1" kern="1200">
                          <a:solidFill>
                            <a:schemeClr val="lt1"/>
                          </a:solidFill>
                          <a:latin typeface="Arial"/>
                          <a:ea typeface="宋体"/>
                        </a:defRPr>
                      </a:lvl5pPr>
                      <a:lvl6pPr marL="2286000" algn="l" defTabSz="914400" rtl="0" eaLnBrk="1" latinLnBrk="0" hangingPunct="1">
                        <a:defRPr sz="1800" b="1" kern="1200">
                          <a:solidFill>
                            <a:schemeClr val="lt1"/>
                          </a:solidFill>
                          <a:latin typeface="Arial"/>
                          <a:ea typeface="宋体"/>
                        </a:defRPr>
                      </a:lvl6pPr>
                      <a:lvl7pPr marL="2743200" algn="l" defTabSz="914400" rtl="0" eaLnBrk="1" latinLnBrk="0" hangingPunct="1">
                        <a:defRPr sz="1800" b="1" kern="1200">
                          <a:solidFill>
                            <a:schemeClr val="lt1"/>
                          </a:solidFill>
                          <a:latin typeface="Arial"/>
                          <a:ea typeface="宋体"/>
                        </a:defRPr>
                      </a:lvl7pPr>
                      <a:lvl8pPr marL="3200400" algn="l" defTabSz="914400" rtl="0" eaLnBrk="1" latinLnBrk="0" hangingPunct="1">
                        <a:defRPr sz="1800" b="1" kern="1200">
                          <a:solidFill>
                            <a:schemeClr val="lt1"/>
                          </a:solidFill>
                          <a:latin typeface="Arial"/>
                          <a:ea typeface="宋体"/>
                        </a:defRPr>
                      </a:lvl8pPr>
                      <a:lvl9pPr marL="3657600" algn="l" defTabSz="914400" rtl="0" eaLnBrk="1" latinLnBrk="0" hangingPunct="1">
                        <a:defRPr sz="1800" b="1" kern="1200">
                          <a:solidFill>
                            <a:schemeClr val="lt1"/>
                          </a:solidFill>
                          <a:latin typeface="Arial"/>
                          <a:ea typeface="宋体"/>
                        </a:defRPr>
                      </a:lvl9pPr>
                    </a:lstStyle>
                    <a:p>
                      <a:pPr algn="ctr"/>
                      <a:r>
                        <a:rPr lang="en-US" altLang="zh-CN" sz="1200" b="0" dirty="0">
                          <a:solidFill>
                            <a:schemeClr val="tx1"/>
                          </a:solidFill>
                        </a:rPr>
                        <a:t>Length</a:t>
                      </a:r>
                      <a:endParaRPr lang="zh-CN" altLang="en-US" sz="1200" b="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Arial"/>
                          <a:ea typeface="宋体"/>
                        </a:defRPr>
                      </a:lvl1pPr>
                      <a:lvl2pPr marL="457200" algn="l" defTabSz="914400" rtl="0" eaLnBrk="1" latinLnBrk="0" hangingPunct="1">
                        <a:defRPr sz="1800" b="1" kern="1200">
                          <a:solidFill>
                            <a:schemeClr val="lt1"/>
                          </a:solidFill>
                          <a:latin typeface="Arial"/>
                          <a:ea typeface="宋体"/>
                        </a:defRPr>
                      </a:lvl2pPr>
                      <a:lvl3pPr marL="914400" algn="l" defTabSz="914400" rtl="0" eaLnBrk="1" latinLnBrk="0" hangingPunct="1">
                        <a:defRPr sz="1800" b="1" kern="1200">
                          <a:solidFill>
                            <a:schemeClr val="lt1"/>
                          </a:solidFill>
                          <a:latin typeface="Arial"/>
                          <a:ea typeface="宋体"/>
                        </a:defRPr>
                      </a:lvl3pPr>
                      <a:lvl4pPr marL="1371600" algn="l" defTabSz="914400" rtl="0" eaLnBrk="1" latinLnBrk="0" hangingPunct="1">
                        <a:defRPr sz="1800" b="1" kern="1200">
                          <a:solidFill>
                            <a:schemeClr val="lt1"/>
                          </a:solidFill>
                          <a:latin typeface="Arial"/>
                          <a:ea typeface="宋体"/>
                        </a:defRPr>
                      </a:lvl4pPr>
                      <a:lvl5pPr marL="1828800" algn="l" defTabSz="914400" rtl="0" eaLnBrk="1" latinLnBrk="0" hangingPunct="1">
                        <a:defRPr sz="1800" b="1" kern="1200">
                          <a:solidFill>
                            <a:schemeClr val="lt1"/>
                          </a:solidFill>
                          <a:latin typeface="Arial"/>
                          <a:ea typeface="宋体"/>
                        </a:defRPr>
                      </a:lvl5pPr>
                      <a:lvl6pPr marL="2286000" algn="l" defTabSz="914400" rtl="0" eaLnBrk="1" latinLnBrk="0" hangingPunct="1">
                        <a:defRPr sz="1800" b="1" kern="1200">
                          <a:solidFill>
                            <a:schemeClr val="lt1"/>
                          </a:solidFill>
                          <a:latin typeface="Arial"/>
                          <a:ea typeface="宋体"/>
                        </a:defRPr>
                      </a:lvl6pPr>
                      <a:lvl7pPr marL="2743200" algn="l" defTabSz="914400" rtl="0" eaLnBrk="1" latinLnBrk="0" hangingPunct="1">
                        <a:defRPr sz="1800" b="1" kern="1200">
                          <a:solidFill>
                            <a:schemeClr val="lt1"/>
                          </a:solidFill>
                          <a:latin typeface="Arial"/>
                          <a:ea typeface="宋体"/>
                        </a:defRPr>
                      </a:lvl7pPr>
                      <a:lvl8pPr marL="3200400" algn="l" defTabSz="914400" rtl="0" eaLnBrk="1" latinLnBrk="0" hangingPunct="1">
                        <a:defRPr sz="1800" b="1" kern="1200">
                          <a:solidFill>
                            <a:schemeClr val="lt1"/>
                          </a:solidFill>
                          <a:latin typeface="Arial"/>
                          <a:ea typeface="宋体"/>
                        </a:defRPr>
                      </a:lvl8pPr>
                      <a:lvl9pPr marL="3657600" algn="l" defTabSz="914400" rtl="0" eaLnBrk="1" latinLnBrk="0" hangingPunct="1">
                        <a:defRPr sz="1800" b="1" kern="1200">
                          <a:solidFill>
                            <a:schemeClr val="lt1"/>
                          </a:solidFill>
                          <a:latin typeface="Arial"/>
                          <a:ea typeface="宋体"/>
                        </a:defRPr>
                      </a:lvl9pPr>
                    </a:lstStyle>
                    <a:p>
                      <a:pPr algn="ctr"/>
                      <a:r>
                        <a:rPr lang="en-US" altLang="zh-CN" sz="1200" b="0" dirty="0">
                          <a:solidFill>
                            <a:schemeClr val="tx1"/>
                          </a:solidFill>
                        </a:rPr>
                        <a:t>Element ID Extension</a:t>
                      </a:r>
                      <a:endParaRPr lang="zh-CN" altLang="en-US" sz="1200" b="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200" b="0" dirty="0">
                          <a:solidFill>
                            <a:srgbClr val="0070C0"/>
                          </a:solidFill>
                          <a:latin typeface="Arial" panose="020B0604020202020204" pitchFamily="34" charset="0"/>
                          <a:cs typeface="Arial" panose="020B0604020202020204" pitchFamily="34" charset="0"/>
                        </a:rPr>
                        <a:t>NPCA Primary Channel</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200" b="0" dirty="0">
                          <a:solidFill>
                            <a:srgbClr val="0070C0"/>
                          </a:solidFill>
                          <a:latin typeface="Arial" panose="020B0604020202020204" pitchFamily="34" charset="0"/>
                          <a:cs typeface="Arial" panose="020B0604020202020204" pitchFamily="34" charset="0"/>
                        </a:rPr>
                        <a:t>Effective Time</a:t>
                      </a:r>
                      <a:endParaRPr lang="zh-CN" altLang="en-US" sz="1200" b="0" dirty="0">
                        <a:solidFill>
                          <a:srgbClr val="0070C0"/>
                        </a:solidFill>
                        <a:latin typeface="Arial" panose="020B060402020202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82740372"/>
                  </a:ext>
                </a:extLst>
              </a:tr>
            </a:tbl>
          </a:graphicData>
        </a:graphic>
      </p:graphicFrame>
      <p:sp>
        <p:nvSpPr>
          <p:cNvPr id="2" name="矩形 1">
            <a:extLst>
              <a:ext uri="{FF2B5EF4-FFF2-40B4-BE49-F238E27FC236}">
                <a16:creationId xmlns:a16="http://schemas.microsoft.com/office/drawing/2014/main" id="{69CFD832-508F-43B5-AD20-8158D81F0E77}"/>
              </a:ext>
            </a:extLst>
          </p:cNvPr>
          <p:cNvSpPr/>
          <p:nvPr/>
        </p:nvSpPr>
        <p:spPr>
          <a:xfrm>
            <a:off x="560866" y="2813618"/>
            <a:ext cx="10924011" cy="1554272"/>
          </a:xfrm>
          <a:prstGeom prst="rect">
            <a:avLst/>
          </a:prstGeom>
        </p:spPr>
        <p:txBody>
          <a:bodyPr wrap="square">
            <a:spAutoFit/>
          </a:bodyPr>
          <a:lstStyle/>
          <a:p>
            <a:pPr marL="341313" lvl="0" indent="-284163" eaLnBrk="1" hangingPunct="1">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800" kern="0" dirty="0">
                <a:solidFill>
                  <a:srgbClr val="000000"/>
                </a:solidFill>
                <a:latin typeface="Times New Roman"/>
                <a:ea typeface="MS Gothic"/>
              </a:rPr>
              <a:t>AP announces the NPCA primary channel (via channel number etc.) and the time it becomes effective to STAs. . For example, the time can be indicated by a delay (microseconds or the number of beacon cycles) after the AP sends the corresponding frame. After it takes effect, the NPCA STAs can switch to it when NPCA conditions are met. Before it takes effect, the NPCA STAs switch to the old NPCA primary channel or NPCA mode is disabled. </a:t>
            </a:r>
          </a:p>
          <a:p>
            <a:pPr marL="341313" lvl="0" indent="-284163" eaLnBrk="1" hangingPunct="1">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kern="0" dirty="0">
              <a:solidFill>
                <a:srgbClr val="000000"/>
              </a:solidFill>
              <a:latin typeface="Times New Roman"/>
              <a:ea typeface="MS Gothic"/>
            </a:endParaRPr>
          </a:p>
        </p:txBody>
      </p:sp>
      <p:sp>
        <p:nvSpPr>
          <p:cNvPr id="9" name="矩形 8">
            <a:extLst>
              <a:ext uri="{FF2B5EF4-FFF2-40B4-BE49-F238E27FC236}">
                <a16:creationId xmlns:a16="http://schemas.microsoft.com/office/drawing/2014/main" id="{D5CB27D2-1E36-494F-922F-053D76B58B92}"/>
              </a:ext>
            </a:extLst>
          </p:cNvPr>
          <p:cNvSpPr/>
          <p:nvPr/>
        </p:nvSpPr>
        <p:spPr>
          <a:xfrm>
            <a:off x="560866" y="5192600"/>
            <a:ext cx="11275535" cy="369332"/>
          </a:xfrm>
          <a:prstGeom prst="rect">
            <a:avLst/>
          </a:prstGeom>
        </p:spPr>
        <p:txBody>
          <a:bodyPr wrap="square">
            <a:spAutoFit/>
          </a:bodyPr>
          <a:lstStyle/>
          <a:p>
            <a:pPr marL="341313" lvl="0" indent="-284163" eaLnBrk="1" hangingPunct="1">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800" kern="0" dirty="0">
                <a:solidFill>
                  <a:srgbClr val="000000"/>
                </a:solidFill>
                <a:latin typeface="Times New Roman"/>
                <a:ea typeface="MS Gothic"/>
              </a:rPr>
              <a:t>The above information can be carried in a NPCA element of the beacon and other management frames.</a:t>
            </a:r>
          </a:p>
        </p:txBody>
      </p:sp>
      <p:cxnSp>
        <p:nvCxnSpPr>
          <p:cNvPr id="10" name="直接连接符 9">
            <a:extLst>
              <a:ext uri="{FF2B5EF4-FFF2-40B4-BE49-F238E27FC236}">
                <a16:creationId xmlns:a16="http://schemas.microsoft.com/office/drawing/2014/main" id="{F48EA140-7785-4642-906C-75FD89A1DFBA}"/>
              </a:ext>
            </a:extLst>
          </p:cNvPr>
          <p:cNvCxnSpPr>
            <a:cxnSpLocks/>
          </p:cNvCxnSpPr>
          <p:nvPr/>
        </p:nvCxnSpPr>
        <p:spPr bwMode="auto">
          <a:xfrm flipV="1">
            <a:off x="1559496" y="4433737"/>
            <a:ext cx="8287156" cy="13088"/>
          </a:xfrm>
          <a:prstGeom prst="line">
            <a:avLst/>
          </a:prstGeom>
          <a:solidFill>
            <a:srgbClr val="00B8FF"/>
          </a:solidFill>
          <a:ln w="19050" cap="flat" cmpd="sng" algn="ctr">
            <a:solidFill>
              <a:srgbClr val="1D1D1A"/>
            </a:solidFill>
            <a:prstDash val="solid"/>
            <a:round/>
            <a:headEnd type="none" w="med" len="med"/>
            <a:tailEnd type="none" w="med" len="med"/>
          </a:ln>
          <a:effectLst/>
        </p:spPr>
      </p:cxnSp>
      <p:sp>
        <p:nvSpPr>
          <p:cNvPr id="15" name="文本框 14">
            <a:extLst>
              <a:ext uri="{FF2B5EF4-FFF2-40B4-BE49-F238E27FC236}">
                <a16:creationId xmlns:a16="http://schemas.microsoft.com/office/drawing/2014/main" id="{E84B837F-68C0-4DBA-8955-2B14F386CC37}"/>
              </a:ext>
            </a:extLst>
          </p:cNvPr>
          <p:cNvSpPr txBox="1"/>
          <p:nvPr/>
        </p:nvSpPr>
        <p:spPr>
          <a:xfrm>
            <a:off x="6354151" y="4741758"/>
            <a:ext cx="4736874" cy="307777"/>
          </a:xfrm>
          <a:prstGeom prst="rect">
            <a:avLst/>
          </a:prstGeom>
          <a:noFill/>
        </p:spPr>
        <p:txBody>
          <a:bodyPr wrap="none" rtlCol="0">
            <a:spAutoFit/>
          </a:bodyPr>
          <a:lstStyle/>
          <a:p>
            <a:pPr defTabSz="914400">
              <a:buClrTx/>
              <a:buSzTx/>
              <a:buFontTx/>
              <a:buNone/>
            </a:pPr>
            <a:r>
              <a:rPr lang="en-US" altLang="zh-CN" sz="1400" dirty="0">
                <a:solidFill>
                  <a:srgbClr val="0070C0"/>
                </a:solidFill>
                <a:latin typeface="+mn-lt"/>
                <a:ea typeface="宋体" panose="02010600030101010101" pitchFamily="2" charset="-122"/>
              </a:rPr>
              <a:t>The time when the updated NPCA primary channel takes effect</a:t>
            </a:r>
          </a:p>
        </p:txBody>
      </p:sp>
      <p:sp>
        <p:nvSpPr>
          <p:cNvPr id="18" name="文本框 17">
            <a:extLst>
              <a:ext uri="{FF2B5EF4-FFF2-40B4-BE49-F238E27FC236}">
                <a16:creationId xmlns:a16="http://schemas.microsoft.com/office/drawing/2014/main" id="{8C995F84-7A13-47AC-ABB0-BD80E24E1729}"/>
              </a:ext>
            </a:extLst>
          </p:cNvPr>
          <p:cNvSpPr txBox="1"/>
          <p:nvPr/>
        </p:nvSpPr>
        <p:spPr>
          <a:xfrm>
            <a:off x="1206402" y="4154895"/>
            <a:ext cx="423514" cy="307777"/>
          </a:xfrm>
          <a:prstGeom prst="rect">
            <a:avLst/>
          </a:prstGeom>
          <a:noFill/>
        </p:spPr>
        <p:txBody>
          <a:bodyPr wrap="none" rtlCol="0">
            <a:spAutoFit/>
          </a:bodyPr>
          <a:lstStyle/>
          <a:p>
            <a:pPr defTabSz="914400">
              <a:buClrTx/>
              <a:buSzTx/>
              <a:buFontTx/>
              <a:buNone/>
            </a:pPr>
            <a:r>
              <a:rPr lang="en-US" altLang="zh-CN" sz="1400" b="1" dirty="0">
                <a:solidFill>
                  <a:srgbClr val="1D1D1A"/>
                </a:solidFill>
                <a:latin typeface="+mn-lt"/>
                <a:ea typeface="宋体" panose="02010600030101010101" pitchFamily="2" charset="-122"/>
              </a:rPr>
              <a:t>AP</a:t>
            </a:r>
            <a:endParaRPr lang="zh-CN" altLang="en-US" sz="1400" b="1" dirty="0">
              <a:solidFill>
                <a:srgbClr val="1D1D1A"/>
              </a:solidFill>
              <a:latin typeface="+mn-lt"/>
              <a:ea typeface="宋体" panose="02010600030101010101" pitchFamily="2" charset="-122"/>
            </a:endParaRPr>
          </a:p>
        </p:txBody>
      </p:sp>
      <p:sp>
        <p:nvSpPr>
          <p:cNvPr id="20" name="矩形 19">
            <a:extLst>
              <a:ext uri="{FF2B5EF4-FFF2-40B4-BE49-F238E27FC236}">
                <a16:creationId xmlns:a16="http://schemas.microsoft.com/office/drawing/2014/main" id="{17F969B6-A386-4E83-BF36-CE38CEAAAF6B}"/>
              </a:ext>
            </a:extLst>
          </p:cNvPr>
          <p:cNvSpPr/>
          <p:nvPr/>
        </p:nvSpPr>
        <p:spPr>
          <a:xfrm>
            <a:off x="2052835" y="4192062"/>
            <a:ext cx="712847" cy="241674"/>
          </a:xfrm>
          <a:prstGeom prst="rect">
            <a:avLst/>
          </a:prstGeom>
          <a:solidFill>
            <a:srgbClr val="92D05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schemeClr val="tx1"/>
                </a:solidFill>
                <a:effectLst/>
                <a:uLnTx/>
                <a:uFillTx/>
                <a:latin typeface="Calibri" panose="020F0502020204030204"/>
                <a:ea typeface="等线" panose="02010600030101010101" pitchFamily="2" charset="-122"/>
                <a:cs typeface="+mn-cs"/>
              </a:rPr>
              <a:t>beacon</a:t>
            </a:r>
            <a:endParaRPr kumimoji="0" lang="zh-CN" altLang="en-US" sz="1200" b="0" i="0" u="none" strike="noStrike" kern="0" cap="none" spc="0" normalizeH="0" baseline="0" noProof="0" dirty="0">
              <a:ln>
                <a:noFill/>
              </a:ln>
              <a:solidFill>
                <a:schemeClr val="tx1"/>
              </a:solidFill>
              <a:effectLst/>
              <a:uLnTx/>
              <a:uFillTx/>
              <a:latin typeface="Calibri" panose="020F0502020204030204"/>
              <a:ea typeface="等线" panose="02010600030101010101" pitchFamily="2" charset="-122"/>
              <a:cs typeface="+mn-cs"/>
            </a:endParaRPr>
          </a:p>
        </p:txBody>
      </p:sp>
      <p:sp>
        <p:nvSpPr>
          <p:cNvPr id="28" name="矩形 27">
            <a:extLst>
              <a:ext uri="{FF2B5EF4-FFF2-40B4-BE49-F238E27FC236}">
                <a16:creationId xmlns:a16="http://schemas.microsoft.com/office/drawing/2014/main" id="{46BFA064-CACF-4D77-8C87-972964671DC9}"/>
              </a:ext>
            </a:extLst>
          </p:cNvPr>
          <p:cNvSpPr/>
          <p:nvPr/>
        </p:nvSpPr>
        <p:spPr>
          <a:xfrm>
            <a:off x="4120849" y="4192062"/>
            <a:ext cx="712847" cy="241674"/>
          </a:xfrm>
          <a:prstGeom prst="rect">
            <a:avLst/>
          </a:prstGeom>
          <a:solidFill>
            <a:srgbClr val="92D05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schemeClr val="tx1"/>
                </a:solidFill>
                <a:effectLst/>
                <a:uLnTx/>
                <a:uFillTx/>
                <a:latin typeface="Calibri" panose="020F0502020204030204"/>
                <a:ea typeface="等线" panose="02010600030101010101" pitchFamily="2" charset="-122"/>
                <a:cs typeface="+mn-cs"/>
              </a:rPr>
              <a:t>beacon</a:t>
            </a:r>
            <a:endParaRPr kumimoji="0" lang="zh-CN" altLang="en-US" sz="1200" b="0" i="0" u="none" strike="noStrike" kern="0" cap="none" spc="0" normalizeH="0" baseline="0" noProof="0" dirty="0">
              <a:ln>
                <a:noFill/>
              </a:ln>
              <a:solidFill>
                <a:schemeClr val="tx1"/>
              </a:solidFill>
              <a:effectLst/>
              <a:uLnTx/>
              <a:uFillTx/>
              <a:latin typeface="Calibri" panose="020F0502020204030204"/>
              <a:ea typeface="等线" panose="02010600030101010101" pitchFamily="2" charset="-122"/>
              <a:cs typeface="+mn-cs"/>
            </a:endParaRPr>
          </a:p>
        </p:txBody>
      </p:sp>
      <p:sp>
        <p:nvSpPr>
          <p:cNvPr id="29" name="矩形 28">
            <a:extLst>
              <a:ext uri="{FF2B5EF4-FFF2-40B4-BE49-F238E27FC236}">
                <a16:creationId xmlns:a16="http://schemas.microsoft.com/office/drawing/2014/main" id="{E7F8AC9A-FDE1-4A6E-B967-F55E90FF3A57}"/>
              </a:ext>
            </a:extLst>
          </p:cNvPr>
          <p:cNvSpPr/>
          <p:nvPr/>
        </p:nvSpPr>
        <p:spPr>
          <a:xfrm>
            <a:off x="6196593" y="4192062"/>
            <a:ext cx="712847" cy="241674"/>
          </a:xfrm>
          <a:prstGeom prst="rect">
            <a:avLst/>
          </a:prstGeom>
          <a:solidFill>
            <a:srgbClr val="92D05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schemeClr val="tx1"/>
                </a:solidFill>
                <a:effectLst/>
                <a:uLnTx/>
                <a:uFillTx/>
                <a:latin typeface="Calibri" panose="020F0502020204030204"/>
                <a:ea typeface="等线" panose="02010600030101010101" pitchFamily="2" charset="-122"/>
                <a:cs typeface="+mn-cs"/>
              </a:rPr>
              <a:t>beacon</a:t>
            </a:r>
            <a:endParaRPr kumimoji="0" lang="zh-CN" altLang="en-US" sz="1200" b="0" i="0" u="none" strike="noStrike" kern="0" cap="none" spc="0" normalizeH="0" baseline="0" noProof="0" dirty="0">
              <a:ln>
                <a:noFill/>
              </a:ln>
              <a:solidFill>
                <a:schemeClr val="tx1"/>
              </a:solidFill>
              <a:effectLst/>
              <a:uLnTx/>
              <a:uFillTx/>
              <a:latin typeface="Calibri" panose="020F0502020204030204"/>
              <a:ea typeface="等线" panose="02010600030101010101" pitchFamily="2" charset="-122"/>
              <a:cs typeface="+mn-cs"/>
            </a:endParaRPr>
          </a:p>
        </p:txBody>
      </p:sp>
      <p:cxnSp>
        <p:nvCxnSpPr>
          <p:cNvPr id="30" name="直接箭头连接符 29">
            <a:extLst>
              <a:ext uri="{FF2B5EF4-FFF2-40B4-BE49-F238E27FC236}">
                <a16:creationId xmlns:a16="http://schemas.microsoft.com/office/drawing/2014/main" id="{9BAB3DA1-4A86-4DA1-B88D-284B2BDDB315}"/>
              </a:ext>
            </a:extLst>
          </p:cNvPr>
          <p:cNvCxnSpPr>
            <a:cxnSpLocks/>
          </p:cNvCxnSpPr>
          <p:nvPr/>
        </p:nvCxnSpPr>
        <p:spPr>
          <a:xfrm>
            <a:off x="2780909" y="4592544"/>
            <a:ext cx="2052787" cy="0"/>
          </a:xfrm>
          <a:prstGeom prst="straightConnector1">
            <a:avLst/>
          </a:prstGeom>
          <a:noFill/>
          <a:ln w="19050" cap="flat" cmpd="sng" algn="ctr">
            <a:solidFill>
              <a:srgbClr val="1D1D1A"/>
            </a:solidFill>
            <a:prstDash val="sysDot"/>
            <a:miter lim="800000"/>
            <a:headEnd type="triangle"/>
            <a:tailEnd type="triangle"/>
          </a:ln>
          <a:effectLst/>
        </p:spPr>
      </p:cxnSp>
      <p:cxnSp>
        <p:nvCxnSpPr>
          <p:cNvPr id="32" name="直接箭头连接符 31">
            <a:extLst>
              <a:ext uri="{FF2B5EF4-FFF2-40B4-BE49-F238E27FC236}">
                <a16:creationId xmlns:a16="http://schemas.microsoft.com/office/drawing/2014/main" id="{188BC890-938E-48C3-B621-9EF2A55E6C78}"/>
              </a:ext>
            </a:extLst>
          </p:cNvPr>
          <p:cNvCxnSpPr>
            <a:cxnSpLocks/>
          </p:cNvCxnSpPr>
          <p:nvPr/>
        </p:nvCxnSpPr>
        <p:spPr>
          <a:xfrm>
            <a:off x="6909440" y="4192062"/>
            <a:ext cx="0" cy="602747"/>
          </a:xfrm>
          <a:prstGeom prst="straightConnector1">
            <a:avLst/>
          </a:prstGeom>
          <a:noFill/>
          <a:ln w="38100" cap="flat" cmpd="sng" algn="ctr">
            <a:solidFill>
              <a:srgbClr val="0070C0"/>
            </a:solidFill>
            <a:prstDash val="sysDot"/>
            <a:miter lim="800000"/>
            <a:tailEnd type="triangle"/>
          </a:ln>
          <a:effectLst/>
        </p:spPr>
      </p:cxnSp>
      <p:cxnSp>
        <p:nvCxnSpPr>
          <p:cNvPr id="33" name="直接箭头连接符 32">
            <a:extLst>
              <a:ext uri="{FF2B5EF4-FFF2-40B4-BE49-F238E27FC236}">
                <a16:creationId xmlns:a16="http://schemas.microsoft.com/office/drawing/2014/main" id="{A2042C60-368B-419A-B207-5B3969763B2D}"/>
              </a:ext>
            </a:extLst>
          </p:cNvPr>
          <p:cNvCxnSpPr>
            <a:cxnSpLocks/>
          </p:cNvCxnSpPr>
          <p:nvPr/>
        </p:nvCxnSpPr>
        <p:spPr>
          <a:xfrm>
            <a:off x="2780909" y="4211198"/>
            <a:ext cx="0" cy="583611"/>
          </a:xfrm>
          <a:prstGeom prst="straightConnector1">
            <a:avLst/>
          </a:prstGeom>
          <a:noFill/>
          <a:ln w="38100" cap="flat" cmpd="sng" algn="ctr">
            <a:solidFill>
              <a:srgbClr val="0070C0"/>
            </a:solidFill>
            <a:prstDash val="sysDot"/>
            <a:miter lim="800000"/>
            <a:tailEnd type="triangle"/>
          </a:ln>
          <a:effectLst/>
        </p:spPr>
      </p:cxnSp>
      <p:sp>
        <p:nvSpPr>
          <p:cNvPr id="36" name="文本框 35">
            <a:extLst>
              <a:ext uri="{FF2B5EF4-FFF2-40B4-BE49-F238E27FC236}">
                <a16:creationId xmlns:a16="http://schemas.microsoft.com/office/drawing/2014/main" id="{9041F257-FA01-4CA3-83F8-FAEDA2CC902C}"/>
              </a:ext>
            </a:extLst>
          </p:cNvPr>
          <p:cNvSpPr txBox="1"/>
          <p:nvPr/>
        </p:nvSpPr>
        <p:spPr>
          <a:xfrm>
            <a:off x="2170470" y="4753532"/>
            <a:ext cx="1606530" cy="307777"/>
          </a:xfrm>
          <a:prstGeom prst="rect">
            <a:avLst/>
          </a:prstGeom>
          <a:noFill/>
        </p:spPr>
        <p:txBody>
          <a:bodyPr wrap="none" rtlCol="0">
            <a:spAutoFit/>
          </a:bodyPr>
          <a:lstStyle/>
          <a:p>
            <a:pPr defTabSz="914400">
              <a:buClrTx/>
              <a:buSzTx/>
              <a:buFontTx/>
              <a:buNone/>
            </a:pPr>
            <a:r>
              <a:rPr lang="en-US" altLang="zh-CN" sz="1400" dirty="0">
                <a:solidFill>
                  <a:srgbClr val="0070C0"/>
                </a:solidFill>
                <a:latin typeface="+mn-lt"/>
                <a:ea typeface="宋体" panose="02010600030101010101" pitchFamily="2" charset="-122"/>
              </a:rPr>
              <a:t>First announcement</a:t>
            </a:r>
          </a:p>
        </p:txBody>
      </p:sp>
      <p:cxnSp>
        <p:nvCxnSpPr>
          <p:cNvPr id="39" name="直接箭头连接符 38">
            <a:extLst>
              <a:ext uri="{FF2B5EF4-FFF2-40B4-BE49-F238E27FC236}">
                <a16:creationId xmlns:a16="http://schemas.microsoft.com/office/drawing/2014/main" id="{022D1459-3782-4CE8-872B-14769385E7C0}"/>
              </a:ext>
            </a:extLst>
          </p:cNvPr>
          <p:cNvCxnSpPr>
            <a:cxnSpLocks/>
          </p:cNvCxnSpPr>
          <p:nvPr/>
        </p:nvCxnSpPr>
        <p:spPr>
          <a:xfrm>
            <a:off x="4856653" y="4592544"/>
            <a:ext cx="2052787" cy="0"/>
          </a:xfrm>
          <a:prstGeom prst="straightConnector1">
            <a:avLst/>
          </a:prstGeom>
          <a:noFill/>
          <a:ln w="19050" cap="flat" cmpd="sng" algn="ctr">
            <a:solidFill>
              <a:srgbClr val="1D1D1A"/>
            </a:solidFill>
            <a:prstDash val="sysDot"/>
            <a:miter lim="800000"/>
            <a:headEnd type="triangle"/>
            <a:tailEnd type="triangle"/>
          </a:ln>
          <a:effectLst/>
        </p:spPr>
      </p:cxnSp>
    </p:spTree>
    <p:extLst>
      <p:ext uri="{BB962C8B-B14F-4D97-AF65-F5344CB8AC3E}">
        <p14:creationId xmlns:p14="http://schemas.microsoft.com/office/powerpoint/2010/main" val="364361978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fade">
                                      <p:cBhvr>
                                        <p:cTn id="13" dur="500"/>
                                        <p:tgtEl>
                                          <p:spTgt spid="18"/>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fade">
                                      <p:cBhvr>
                                        <p:cTn id="16" dur="500"/>
                                        <p:tgtEl>
                                          <p:spTgt spid="20"/>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8"/>
                                        </p:tgtEl>
                                        <p:attrNameLst>
                                          <p:attrName>style.visibility</p:attrName>
                                        </p:attrNameLst>
                                      </p:cBhvr>
                                      <p:to>
                                        <p:strVal val="visible"/>
                                      </p:to>
                                    </p:set>
                                    <p:animEffect transition="in" filter="fade">
                                      <p:cBhvr>
                                        <p:cTn id="19" dur="500"/>
                                        <p:tgtEl>
                                          <p:spTgt spid="28"/>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fade">
                                      <p:cBhvr>
                                        <p:cTn id="22" dur="500"/>
                                        <p:tgtEl>
                                          <p:spTgt spid="29"/>
                                        </p:tgtEl>
                                      </p:cBhvr>
                                    </p:animEffect>
                                  </p:childTnLst>
                                </p:cTn>
                              </p:par>
                              <p:par>
                                <p:cTn id="23" presetID="10" presetClass="entr" presetSubtype="0" fill="hold" nodeType="withEffect">
                                  <p:stCondLst>
                                    <p:cond delay="0"/>
                                  </p:stCondLst>
                                  <p:childTnLst>
                                    <p:set>
                                      <p:cBhvr>
                                        <p:cTn id="24" dur="1" fill="hold">
                                          <p:stCondLst>
                                            <p:cond delay="0"/>
                                          </p:stCondLst>
                                        </p:cTn>
                                        <p:tgtEl>
                                          <p:spTgt spid="33"/>
                                        </p:tgtEl>
                                        <p:attrNameLst>
                                          <p:attrName>style.visibility</p:attrName>
                                        </p:attrNameLst>
                                      </p:cBhvr>
                                      <p:to>
                                        <p:strVal val="visible"/>
                                      </p:to>
                                    </p:set>
                                    <p:animEffect transition="in" filter="fade">
                                      <p:cBhvr>
                                        <p:cTn id="25" dur="500"/>
                                        <p:tgtEl>
                                          <p:spTgt spid="33"/>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6"/>
                                        </p:tgtEl>
                                        <p:attrNameLst>
                                          <p:attrName>style.visibility</p:attrName>
                                        </p:attrNameLst>
                                      </p:cBhvr>
                                      <p:to>
                                        <p:strVal val="visible"/>
                                      </p:to>
                                    </p:set>
                                    <p:animEffect transition="in" filter="fade">
                                      <p:cBhvr>
                                        <p:cTn id="28" dur="500"/>
                                        <p:tgtEl>
                                          <p:spTgt spid="36"/>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0"/>
                                        </p:tgtEl>
                                        <p:attrNameLst>
                                          <p:attrName>style.visibility</p:attrName>
                                        </p:attrNameLst>
                                      </p:cBhvr>
                                      <p:to>
                                        <p:strVal val="visible"/>
                                      </p:to>
                                    </p:set>
                                    <p:animEffect transition="in" filter="fade">
                                      <p:cBhvr>
                                        <p:cTn id="33" dur="500"/>
                                        <p:tgtEl>
                                          <p:spTgt spid="30"/>
                                        </p:tgtEl>
                                      </p:cBhvr>
                                    </p:animEffect>
                                  </p:childTnLst>
                                </p:cTn>
                              </p:par>
                              <p:par>
                                <p:cTn id="34" presetID="10" presetClass="entr" presetSubtype="0" fill="hold" nodeType="withEffect">
                                  <p:stCondLst>
                                    <p:cond delay="0"/>
                                  </p:stCondLst>
                                  <p:childTnLst>
                                    <p:set>
                                      <p:cBhvr>
                                        <p:cTn id="35" dur="1" fill="hold">
                                          <p:stCondLst>
                                            <p:cond delay="0"/>
                                          </p:stCondLst>
                                        </p:cTn>
                                        <p:tgtEl>
                                          <p:spTgt spid="39"/>
                                        </p:tgtEl>
                                        <p:attrNameLst>
                                          <p:attrName>style.visibility</p:attrName>
                                        </p:attrNameLst>
                                      </p:cBhvr>
                                      <p:to>
                                        <p:strVal val="visible"/>
                                      </p:to>
                                    </p:set>
                                    <p:animEffect transition="in" filter="fade">
                                      <p:cBhvr>
                                        <p:cTn id="36" dur="500"/>
                                        <p:tgtEl>
                                          <p:spTgt spid="39"/>
                                        </p:tgtEl>
                                      </p:cBhvr>
                                    </p:animEffect>
                                  </p:childTnLst>
                                </p:cTn>
                              </p:par>
                              <p:par>
                                <p:cTn id="37" presetID="10" presetClass="entr" presetSubtype="0" fill="hold" nodeType="withEffect">
                                  <p:stCondLst>
                                    <p:cond delay="0"/>
                                  </p:stCondLst>
                                  <p:childTnLst>
                                    <p:set>
                                      <p:cBhvr>
                                        <p:cTn id="38" dur="1" fill="hold">
                                          <p:stCondLst>
                                            <p:cond delay="0"/>
                                          </p:stCondLst>
                                        </p:cTn>
                                        <p:tgtEl>
                                          <p:spTgt spid="32"/>
                                        </p:tgtEl>
                                        <p:attrNameLst>
                                          <p:attrName>style.visibility</p:attrName>
                                        </p:attrNameLst>
                                      </p:cBhvr>
                                      <p:to>
                                        <p:strVal val="visible"/>
                                      </p:to>
                                    </p:set>
                                    <p:animEffect transition="in" filter="fade">
                                      <p:cBhvr>
                                        <p:cTn id="39" dur="500"/>
                                        <p:tgtEl>
                                          <p:spTgt spid="32"/>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fade">
                                      <p:cBhvr>
                                        <p:cTn id="42" dur="5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fade">
                                      <p:cBhvr>
                                        <p:cTn id="47" dur="500"/>
                                        <p:tgtEl>
                                          <p:spTgt spid="9"/>
                                        </p:tgtEl>
                                      </p:cBhvr>
                                    </p:animEffect>
                                  </p:childTnLst>
                                </p:cTn>
                              </p:par>
                              <p:par>
                                <p:cTn id="48" presetID="10" presetClass="entr" presetSubtype="0" fill="hold" nodeType="withEffect">
                                  <p:stCondLst>
                                    <p:cond delay="0"/>
                                  </p:stCondLst>
                                  <p:childTnLst>
                                    <p:set>
                                      <p:cBhvr>
                                        <p:cTn id="49" dur="1" fill="hold">
                                          <p:stCondLst>
                                            <p:cond delay="0"/>
                                          </p:stCondLst>
                                        </p:cTn>
                                        <p:tgtEl>
                                          <p:spTgt spid="19"/>
                                        </p:tgtEl>
                                        <p:attrNameLst>
                                          <p:attrName>style.visibility</p:attrName>
                                        </p:attrNameLst>
                                      </p:cBhvr>
                                      <p:to>
                                        <p:strVal val="visible"/>
                                      </p:to>
                                    </p:set>
                                    <p:animEffect transition="in" filter="fade">
                                      <p:cBhvr>
                                        <p:cTn id="50"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15" grpId="0"/>
      <p:bldP spid="18" grpId="0"/>
      <p:bldP spid="20" grpId="0" animBg="1"/>
      <p:bldP spid="28" grpId="0" animBg="1"/>
      <p:bldP spid="29" grpId="0" animBg="1"/>
      <p:bldP spid="3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Summary</a:t>
            </a:r>
          </a:p>
        </p:txBody>
      </p:sp>
      <p:sp>
        <p:nvSpPr>
          <p:cNvPr id="2" name="Content Placeholder 1"/>
          <p:cNvSpPr>
            <a:spLocks noGrp="1"/>
          </p:cNvSpPr>
          <p:nvPr>
            <p:ph idx="1"/>
          </p:nvPr>
        </p:nvSpPr>
        <p:spPr>
          <a:xfrm>
            <a:off x="869695" y="2342025"/>
            <a:ext cx="10552094" cy="4113213"/>
          </a:xfrm>
        </p:spPr>
        <p:txBody>
          <a:bodyPr/>
          <a:lstStyle/>
          <a:p>
            <a:pPr marL="0" algn="just">
              <a:spcBef>
                <a:spcPts val="0"/>
              </a:spcBef>
              <a:buFont typeface="Arial" panose="020B0604020202020204" pitchFamily="34" charset="0"/>
              <a:buChar char="•"/>
            </a:pPr>
            <a:r>
              <a:rPr lang="en-US" altLang="zh-CN" sz="1800" dirty="0"/>
              <a:t>In this contribution, we propose to update NPCA primary channel. </a:t>
            </a:r>
          </a:p>
          <a:p>
            <a:pPr marL="0" algn="just">
              <a:spcBef>
                <a:spcPts val="0"/>
              </a:spcBef>
              <a:buFont typeface="Arial" panose="020B0604020202020204" pitchFamily="34" charset="0"/>
              <a:buChar char="•"/>
            </a:pPr>
            <a:endParaRPr lang="en-US" altLang="zh-CN" sz="1800" dirty="0"/>
          </a:p>
          <a:p>
            <a:pPr marL="0" algn="just">
              <a:spcBef>
                <a:spcPts val="0"/>
              </a:spcBef>
              <a:buFont typeface="Arial" panose="020B0604020202020204" pitchFamily="34" charset="0"/>
              <a:buChar char="•"/>
            </a:pPr>
            <a:endParaRPr lang="en-US" altLang="zh-CN" sz="1800" dirty="0"/>
          </a:p>
          <a:p>
            <a:pPr marL="0" algn="just">
              <a:spcBef>
                <a:spcPts val="0"/>
              </a:spcBef>
              <a:buFont typeface="Arial" panose="020B0604020202020204" pitchFamily="34" charset="0"/>
              <a:buChar char="•"/>
            </a:pPr>
            <a:r>
              <a:rPr lang="en-US" altLang="zh-CN" sz="1800" dirty="0"/>
              <a:t>AP announces the NPCA primary channel and the time it becomes effective. After it takes effect, the STA can switch to it when NPCA conditions are met. </a:t>
            </a:r>
          </a:p>
          <a:p>
            <a:pPr marL="0" algn="just">
              <a:spcBef>
                <a:spcPts val="0"/>
              </a:spcBef>
              <a:buFont typeface="Arial" panose="020B0604020202020204" pitchFamily="34" charset="0"/>
              <a:buChar char="•"/>
            </a:pPr>
            <a:endParaRPr lang="en-US" altLang="zh-CN" sz="1800" dirty="0"/>
          </a:p>
          <a:p>
            <a:pPr marL="377100" indent="0" algn="just">
              <a:spcBef>
                <a:spcPts val="0"/>
              </a:spcBef>
            </a:pPr>
            <a:endParaRPr lang="en-US" altLang="zh-CN" sz="1800" b="0" dirty="0"/>
          </a:p>
          <a:p>
            <a:pPr marL="0" lvl="0" algn="just">
              <a:spcBef>
                <a:spcPts val="0"/>
              </a:spcBef>
              <a:buFont typeface="Arial" panose="020B0604020202020204" pitchFamily="34" charset="0"/>
              <a:buChar char="•"/>
            </a:pPr>
            <a:r>
              <a:rPr lang="en-US" altLang="zh-CN" sz="1800" dirty="0"/>
              <a:t>The mechanism to update the NPCA primary channel to adapt to the channel conditions is conducive to realizing the original intention of non-primary channel access.  </a:t>
            </a:r>
            <a:endParaRPr lang="en-US" altLang="zh-CN" sz="2000" dirty="0"/>
          </a:p>
          <a:p>
            <a:pPr marL="0" indent="0" algn="just">
              <a:spcBef>
                <a:spcPts val="0"/>
              </a:spcBef>
            </a:pPr>
            <a:endParaRPr lang="en-US" altLang="zh-CN"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a:t>
            </a:fld>
            <a:endParaRPr lang="en-GB"/>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November 2024</a:t>
            </a:r>
            <a:endParaRPr lang="en-GB" altLang="zh-CN"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2725362" y="2132856"/>
            <a:ext cx="6840759" cy="3384376"/>
          </a:xfrm>
        </p:spPr>
        <p:txBody>
          <a:bodyPr/>
          <a:lstStyle/>
          <a:p>
            <a:r>
              <a:rPr lang="en-US" altLang="zh-CN" sz="1800" dirty="0"/>
              <a:t>[1] 11-23/34, Non-primary channel utilization</a:t>
            </a:r>
          </a:p>
          <a:p>
            <a:r>
              <a:rPr lang="en-US" altLang="zh-CN" sz="1800" dirty="0"/>
              <a:t>[2] 11-23/1414, Secondary channel usage follow up</a:t>
            </a:r>
          </a:p>
          <a:p>
            <a:r>
              <a:rPr lang="en-US" altLang="zh-CN" sz="1800" dirty="0"/>
              <a:t>[3] 11-23/961, UHR secondary channel access</a:t>
            </a:r>
          </a:p>
          <a:p>
            <a:r>
              <a:rPr lang="en-US" altLang="zh-CN" sz="1800" dirty="0"/>
              <a:t>[4] 11-23/797, Non-primary channel access</a:t>
            </a:r>
          </a:p>
          <a:p>
            <a:r>
              <a:rPr lang="en-US" altLang="zh-CN" sz="1800" dirty="0"/>
              <a:t>[5] 11-23/1891, Nonprimary channel access - follow up</a:t>
            </a:r>
          </a:p>
          <a:p>
            <a:r>
              <a:rPr lang="en-US" altLang="zh-CN" sz="1800" dirty="0"/>
              <a:t>[6] 11-23/2005, Non-primary channel access (NPCA)</a:t>
            </a:r>
          </a:p>
          <a:p>
            <a:r>
              <a:rPr lang="en-US" altLang="zh-CN" sz="1800" dirty="0"/>
              <a:t>[7] 11-24/427, Enabling Non-Primary Channel Access</a:t>
            </a:r>
          </a:p>
          <a:p>
            <a:r>
              <a:rPr lang="en-US" altLang="zh-CN" sz="1800" dirty="0"/>
              <a:t>[8] 11-24/486, Some considerations on non-primary channel access</a:t>
            </a:r>
          </a:p>
          <a:p>
            <a:r>
              <a:rPr lang="en-US" altLang="zh-CN" sz="1800" dirty="0"/>
              <a:t>[9] 11-24/70, Some details about non-primary channel access</a:t>
            </a:r>
          </a:p>
          <a:p>
            <a:endParaRPr lang="en-US" altLang="zh-CN" dirty="0"/>
          </a:p>
          <a:p>
            <a:endParaRPr lang="en-US" altLang="zh-CN" dirty="0"/>
          </a:p>
          <a:p>
            <a:endParaRPr lang="en-US" altLang="zh-CN" dirty="0"/>
          </a:p>
          <a:p>
            <a:endParaRPr lang="en-US" altLang="zh-CN" dirty="0"/>
          </a:p>
          <a:p>
            <a:endParaRPr lang="en-US" altLang="zh-CN"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a:t>
            </a:fld>
            <a:endParaRPr lang="en-GB"/>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November 2024</a:t>
            </a:r>
            <a:endParaRPr lang="en-GB" altLang="zh-CN" dirty="0"/>
          </a:p>
        </p:txBody>
      </p:sp>
    </p:spTree>
    <p:extLst>
      <p:ext uri="{BB962C8B-B14F-4D97-AF65-F5344CB8AC3E}">
        <p14:creationId xmlns:p14="http://schemas.microsoft.com/office/powerpoint/2010/main" val="34451920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531D307C-65C7-4BB3-B44A-1501D36803F7}" type="slidenum">
              <a:rPr lang="en-GB"/>
              <a:pPr/>
              <a:t>7</a:t>
            </a:fld>
            <a:endParaRPr lang="en-GB"/>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November 2024</a:t>
            </a:r>
            <a:endParaRPr lang="en-GB" altLang="zh-CN" dirty="0"/>
          </a:p>
        </p:txBody>
      </p:sp>
      <p:sp>
        <p:nvSpPr>
          <p:cNvPr id="11" name="Title 1">
            <a:extLst>
              <a:ext uri="{FF2B5EF4-FFF2-40B4-BE49-F238E27FC236}">
                <a16:creationId xmlns:a16="http://schemas.microsoft.com/office/drawing/2014/main" id="{1F7118BC-FAB5-427C-8665-A852888F3887}"/>
              </a:ext>
            </a:extLst>
          </p:cNvPr>
          <p:cNvSpPr>
            <a:spLocks noGrp="1"/>
          </p:cNvSpPr>
          <p:nvPr>
            <p:ph type="title"/>
          </p:nvPr>
        </p:nvSpPr>
        <p:spPr>
          <a:xfrm>
            <a:off x="914401" y="685801"/>
            <a:ext cx="10361084" cy="1065213"/>
          </a:xfrm>
        </p:spPr>
        <p:txBody>
          <a:bodyPr/>
          <a:lstStyle/>
          <a:p>
            <a:r>
              <a:rPr lang="en-GB" dirty="0"/>
              <a:t>SP</a:t>
            </a:r>
          </a:p>
        </p:txBody>
      </p:sp>
      <p:sp>
        <p:nvSpPr>
          <p:cNvPr id="12" name="Rectangle 2">
            <a:extLst>
              <a:ext uri="{FF2B5EF4-FFF2-40B4-BE49-F238E27FC236}">
                <a16:creationId xmlns:a16="http://schemas.microsoft.com/office/drawing/2014/main" id="{781A054F-F1A2-4125-BADE-7C4E4BCBE20D}"/>
              </a:ext>
            </a:extLst>
          </p:cNvPr>
          <p:cNvSpPr>
            <a:spLocks noGrp="1" noChangeArrowheads="1"/>
          </p:cNvSpPr>
          <p:nvPr>
            <p:ph idx="1"/>
          </p:nvPr>
        </p:nvSpPr>
        <p:spPr>
          <a:xfrm>
            <a:off x="397657" y="1859238"/>
            <a:ext cx="11496170" cy="4113213"/>
          </a:xfrm>
          <a:ln/>
        </p:spPr>
        <p:txBody>
          <a:bodyPr/>
          <a:lstStyle/>
          <a:p>
            <a:pPr>
              <a:buFont typeface="Times New Roman" pitchFamily="16" charset="0"/>
              <a:buChar char="•"/>
            </a:pPr>
            <a:r>
              <a:rPr lang="en-GB" dirty="0"/>
              <a:t>Do you support to include the following in the 11bn SFD?</a:t>
            </a:r>
          </a:p>
          <a:p>
            <a:pPr lvl="1">
              <a:buFont typeface="Times New Roman" pitchFamily="16" charset="0"/>
              <a:buChar char="•"/>
            </a:pPr>
            <a:r>
              <a:rPr lang="en-US" altLang="zh-CN" dirty="0"/>
              <a:t>After NPCA enabled, AP may update the NPCA primary channel through beacon and TBD frames, which include below information: </a:t>
            </a:r>
          </a:p>
          <a:p>
            <a:pPr marL="457200" lvl="1" indent="0"/>
            <a:r>
              <a:rPr lang="en-US" altLang="zh-CN" dirty="0"/>
              <a:t>     -- Updated NPCA primary channel</a:t>
            </a:r>
          </a:p>
          <a:p>
            <a:pPr marL="457200" lvl="1" indent="0"/>
            <a:r>
              <a:rPr lang="en-US" altLang="zh-CN" dirty="0"/>
              <a:t>     -- The time when the updated NPCA primary channel takes effect</a:t>
            </a:r>
          </a:p>
        </p:txBody>
      </p:sp>
    </p:spTree>
    <p:extLst>
      <p:ext uri="{BB962C8B-B14F-4D97-AF65-F5344CB8AC3E}">
        <p14:creationId xmlns:p14="http://schemas.microsoft.com/office/powerpoint/2010/main" val="2637439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13920</TotalTime>
  <Words>823</Words>
  <Application>Microsoft Office PowerPoint</Application>
  <PresentationFormat>宽屏</PresentationFormat>
  <Paragraphs>113</Paragraphs>
  <Slides>7</Slides>
  <Notes>7</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1</vt:i4>
      </vt:variant>
      <vt:variant>
        <vt:lpstr>幻灯片标题</vt:lpstr>
      </vt:variant>
      <vt:variant>
        <vt:i4>7</vt:i4>
      </vt:variant>
    </vt:vector>
  </HeadingPairs>
  <TitlesOfParts>
    <vt:vector size="16" baseType="lpstr">
      <vt:lpstr>Arial Unicode MS</vt:lpstr>
      <vt:lpstr>MS Gothic</vt:lpstr>
      <vt:lpstr>等线</vt:lpstr>
      <vt:lpstr>宋体</vt:lpstr>
      <vt:lpstr>Arial</vt:lpstr>
      <vt:lpstr>Calibri</vt:lpstr>
      <vt:lpstr>Times New Roman</vt:lpstr>
      <vt:lpstr>Office 主题​​</vt:lpstr>
      <vt:lpstr>Microsoft Word 97 - 2003 文档</vt:lpstr>
      <vt:lpstr>Considerations on NPCA Follow Up</vt:lpstr>
      <vt:lpstr>Introduction</vt:lpstr>
      <vt:lpstr>Motivation</vt:lpstr>
      <vt:lpstr>Proposal: NPCA primary channel update</vt:lpstr>
      <vt:lpstr>Summary</vt:lpstr>
      <vt:lpstr>References</vt:lpstr>
      <vt:lpstr>SP</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maozhi (C)</dc:creator>
  <cp:keywords/>
  <cp:lastModifiedBy>zhangmaolin</cp:lastModifiedBy>
  <cp:revision>353</cp:revision>
  <cp:lastPrinted>1601-01-01T00:00:00Z</cp:lastPrinted>
  <dcterms:created xsi:type="dcterms:W3CDTF">2024-02-17T02:53:22Z</dcterms:created>
  <dcterms:modified xsi:type="dcterms:W3CDTF">2025-02-28T10:10:19Z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(3)EGeokZfURD5/5ld4MQkxXyNiuse3YgAl9EJJHRad9qaXTT+Z07wNsN5t8E8obElnQ1hu9DO5
eYxmh0Gx+IKn1JSH8zb467j4ub/BI/vOr0EvSq1A1SGHzDC5tDsl1dHBe/muDtgWJbfvDTAE
yfQuW0FsJok9RSrhJa8Mx6AWJLxlYlc+Ni6yHdZpvZWf7VhoX5oepNU3j+K70qGr4AVLvMD0
ylPNOMnxuVoDcwn2aw</vt:lpwstr>
  </property>
  <property fmtid="{D5CDD505-2E9C-101B-9397-08002B2CF9AE}" pid="3" name="_2015_ms_pID_7253431">
    <vt:lpwstr>DlvAqAvIklhi/p+DeHzf8/Z5A2s2NhtR4rDdH0Gh4osty7U5cnf27W
Xa3JrSnxCTI90HTMdZGxY/zptOsYbXjhgFmswGBWZ5DsiM3y+zD4ST0K39uUoPPpkW2SJPHn
7ulorM4La+Iu6mxd0NMtfmkDrmMmnla41NVk8LjR3qoNM7d7JOGw6Bztu9Evvx18aebLNt6d
1ekZgSqyyRDIOLyHU0TVFhG5fsTzX3nPgPAC</vt:lpwstr>
  </property>
  <property fmtid="{D5CDD505-2E9C-101B-9397-08002B2CF9AE}" pid="4" name="_2015_ms_pID_7253432">
    <vt:lpwstr>1Ebmd5OqfI2SXGu5GYmMuKg=</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1737467586</vt:lpwstr>
  </property>
</Properties>
</file>