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6"/>
  </p:notesMasterIdLst>
  <p:handoutMasterIdLst>
    <p:handoutMasterId r:id="rId10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398" r:id="rId53"/>
    <p:sldId id="1399" r:id="rId54"/>
    <p:sldId id="1436" r:id="rId55"/>
    <p:sldId id="1454" r:id="rId56"/>
    <p:sldId id="1400" r:id="rId57"/>
    <p:sldId id="1401" r:id="rId58"/>
    <p:sldId id="1459" r:id="rId59"/>
    <p:sldId id="1402" r:id="rId60"/>
    <p:sldId id="1403" r:id="rId61"/>
    <p:sldId id="1455" r:id="rId62"/>
    <p:sldId id="1437" r:id="rId63"/>
    <p:sldId id="1456" r:id="rId64"/>
    <p:sldId id="1457" r:id="rId65"/>
    <p:sldId id="1404" r:id="rId66"/>
    <p:sldId id="1405" r:id="rId67"/>
    <p:sldId id="1406" r:id="rId68"/>
    <p:sldId id="1407" r:id="rId69"/>
    <p:sldId id="1460" r:id="rId70"/>
    <p:sldId id="1461" r:id="rId71"/>
    <p:sldId id="1408" r:id="rId72"/>
    <p:sldId id="1409" r:id="rId73"/>
    <p:sldId id="1410" r:id="rId74"/>
    <p:sldId id="1411" r:id="rId75"/>
    <p:sldId id="1386" r:id="rId76"/>
    <p:sldId id="1389" r:id="rId77"/>
    <p:sldId id="1387" r:id="rId78"/>
    <p:sldId id="1388" r:id="rId79"/>
    <p:sldId id="1425" r:id="rId80"/>
    <p:sldId id="1426" r:id="rId81"/>
    <p:sldId id="1427" r:id="rId82"/>
    <p:sldId id="1428" r:id="rId83"/>
    <p:sldId id="1412" r:id="rId84"/>
    <p:sldId id="1413" r:id="rId85"/>
    <p:sldId id="1414" r:id="rId86"/>
    <p:sldId id="1415" r:id="rId87"/>
    <p:sldId id="1416" r:id="rId88"/>
    <p:sldId id="1417" r:id="rId89"/>
    <p:sldId id="1418" r:id="rId90"/>
    <p:sldId id="1419" r:id="rId91"/>
    <p:sldId id="1420" r:id="rId92"/>
    <p:sldId id="1421" r:id="rId93"/>
    <p:sldId id="1422" r:id="rId94"/>
    <p:sldId id="1423" r:id="rId95"/>
    <p:sldId id="1435" r:id="rId96"/>
    <p:sldId id="356" r:id="rId97"/>
    <p:sldId id="1424" r:id="rId98"/>
    <p:sldId id="1390" r:id="rId99"/>
    <p:sldId id="1345" r:id="rId100"/>
    <p:sldId id="1256" r:id="rId101"/>
    <p:sldId id="997" r:id="rId102"/>
    <p:sldId id="362" r:id="rId103"/>
    <p:sldId id="1034" r:id="rId104"/>
    <p:sldId id="323" r:id="rId10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213" dt="2025-01-13T01:21:28.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microsoft.com/office/2016/11/relationships/changesInfo" Target="changesInfos/changesInfo1.xml"/><Relationship Id="rId16" Type="http://schemas.openxmlformats.org/officeDocument/2006/relationships/slide" Target="slides/slide15.xml"/><Relationship Id="rId107" Type="http://schemas.openxmlformats.org/officeDocument/2006/relationships/handoutMaster" Target="handoutMasters/handout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microsoft.com/office/2015/10/relationships/revisionInfo" Target="revisionInfo.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modMainMaster">
      <pc:chgData name="Alfred Asterjadhi" userId="39de57b9-85c0-4fd1-aaac-8ca2b6560ad0" providerId="ADAL" clId="{20C04A7C-C7CF-4EAA-88F9-CE4E5F5C1CFC}" dt="2025-01-13T01:23:23.100" v="8137"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1T03:23:04.565" v="4534" actId="13926"/>
        <pc:sldMkLst>
          <pc:docMk/>
          <pc:sldMk cId="3233208257" sldId="1006"/>
        </pc:sldMkLst>
        <pc:spChg chg="mod">
          <ac:chgData name="Alfred Asterjadhi" userId="39de57b9-85c0-4fd1-aaac-8ca2b6560ad0" providerId="ADAL" clId="{20C04A7C-C7CF-4EAA-88F9-CE4E5F5C1CFC}" dt="2025-01-11T03:23:04.565" v="4534"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21:20.343" v="8120" actId="20577"/>
        <pc:sldMkLst>
          <pc:docMk/>
          <pc:sldMk cId="793576429" sldId="1024"/>
        </pc:sldMkLst>
        <pc:spChg chg="mod">
          <ac:chgData name="Alfred Asterjadhi" userId="39de57b9-85c0-4fd1-aaac-8ca2b6560ad0" providerId="ADAL" clId="{20C04A7C-C7CF-4EAA-88F9-CE4E5F5C1CFC}" dt="2025-01-13T01:21:20.343" v="8120" actId="20577"/>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1:20:50.977" v="8119" actId="2057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1:20:50.977" v="8119" actId="2057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2T09:22:07.222" v="5998" actId="2057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2T09:22:07.222" v="5998" actId="2057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01:21:41.278" v="8134"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01:21:41.278" v="8134"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1T01:36:16.669" v="2673" actId="20577"/>
        <pc:sldMkLst>
          <pc:docMk/>
          <pc:sldMk cId="2189037386" sldId="1283"/>
        </pc:sldMkLst>
        <pc:spChg chg="mod">
          <ac:chgData name="Alfred Asterjadhi" userId="39de57b9-85c0-4fd1-aaac-8ca2b6560ad0" providerId="ADAL" clId="{20C04A7C-C7CF-4EAA-88F9-CE4E5F5C1CFC}" dt="2025-01-11T01:20:27.995" v="2325"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1T01:36:16.669" v="2673"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00:20:38.445" v="7019" actId="114"/>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00:20:38.445" v="7019" actId="114"/>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2T09:33:02.792" v="6085" actId="13926"/>
        <pc:sldMkLst>
          <pc:docMk/>
          <pc:sldMk cId="97856396" sldId="1386"/>
        </pc:sldMkLst>
        <pc:spChg chg="mod">
          <ac:chgData name="Alfred Asterjadhi" userId="39de57b9-85c0-4fd1-aaac-8ca2b6560ad0" providerId="ADAL" clId="{20C04A7C-C7CF-4EAA-88F9-CE4E5F5C1CFC}" dt="2025-01-12T09:33:02.792" v="6085" actId="13926"/>
          <ac:spMkLst>
            <pc:docMk/>
            <pc:sldMk cId="97856396" sldId="1386"/>
            <ac:spMk id="2" creationId="{4B5F0D0E-8BB7-48AB-9160-728B8B3399A2}"/>
          </ac:spMkLst>
        </pc:spChg>
        <pc:spChg chg="mod">
          <ac:chgData name="Alfred Asterjadhi" userId="39de57b9-85c0-4fd1-aaac-8ca2b6560ad0" providerId="ADAL" clId="{20C04A7C-C7CF-4EAA-88F9-CE4E5F5C1CFC}" dt="2024-12-06T21:53:43.555" v="1144" actId="20577"/>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3T01:12:11.177" v="7968" actId="14100"/>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3T01:12:11.177" v="7968" actId="14100"/>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1T02:17:05.891" v="3121"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1T02:17:05.891" v="3121"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chgLayout">
        <pc:chgData name="Alfred Asterjadhi" userId="39de57b9-85c0-4fd1-aaac-8ca2b6560ad0" providerId="ADAL" clId="{20C04A7C-C7CF-4EAA-88F9-CE4E5F5C1CFC}" dt="2025-01-12T09:34:00.499" v="6089"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2T09:34:00.499" v="6089"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3T00:58:29.943" v="7727" actId="2057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3T00:58:29.943" v="7727" actId="2057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00:03:41.462" v="6728" actId="6549"/>
        <pc:sldMkLst>
          <pc:docMk/>
          <pc:sldMk cId="524465658" sldId="1398"/>
        </pc:sldMkLst>
        <pc:spChg chg="mod">
          <ac:chgData name="Alfred Asterjadhi" userId="39de57b9-85c0-4fd1-aaac-8ca2b6560ad0" providerId="ADAL" clId="{20C04A7C-C7CF-4EAA-88F9-CE4E5F5C1CFC}" dt="2025-01-11T03:09:10.532" v="4273"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00:03:41.462" v="6728" actId="6549"/>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00:27:26.802" v="7158" actId="20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00:27:26.802" v="7158" actId="20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3T01:20:04.773" v="8109" actId="20577"/>
        <pc:sldMkLst>
          <pc:docMk/>
          <pc:sldMk cId="733264740" sldId="1400"/>
        </pc:sldMkLst>
        <pc:spChg chg="mod">
          <ac:chgData name="Alfred Asterjadhi" userId="39de57b9-85c0-4fd1-aaac-8ca2b6560ad0" providerId="ADAL" clId="{20C04A7C-C7CF-4EAA-88F9-CE4E5F5C1CFC}" dt="2025-01-11T01:34:12.240" v="261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3T01:20:04.773" v="8109" actId="2057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3T01:01:14.089" v="7771" actId="2057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3T00:34:13.246" v="7288" actId="2057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3T00:03:32.744" v="6723" actId="21"/>
        <pc:sldMkLst>
          <pc:docMk/>
          <pc:sldMk cId="3659758132" sldId="1402"/>
        </pc:sldMkLst>
        <pc:spChg chg="mod">
          <ac:chgData name="Alfred Asterjadhi" userId="39de57b9-85c0-4fd1-aaac-8ca2b6560ad0" providerId="ADAL" clId="{20C04A7C-C7CF-4EAA-88F9-CE4E5F5C1CFC}" dt="2025-01-11T03:12:28.810" v="4355"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3T00:03:32.744" v="6723" actId="21"/>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mod">
        <pc:chgData name="Alfred Asterjadhi" userId="39de57b9-85c0-4fd1-aaac-8ca2b6560ad0" providerId="ADAL" clId="{20C04A7C-C7CF-4EAA-88F9-CE4E5F5C1CFC}" dt="2025-01-13T00:38:07.663" v="7369" actId="2057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0:38:07.663" v="7369" actId="20577"/>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2T09:30:32.272" v="6073" actId="207"/>
        <pc:sldMkLst>
          <pc:docMk/>
          <pc:sldMk cId="142782227" sldId="1404"/>
        </pc:sldMkLst>
        <pc:spChg chg="mod">
          <ac:chgData name="Alfred Asterjadhi" userId="39de57b9-85c0-4fd1-aaac-8ca2b6560ad0" providerId="ADAL" clId="{20C04A7C-C7CF-4EAA-88F9-CE4E5F5C1CFC}" dt="2025-01-11T01:36:26.155" v="2674"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2T09:30:32.272" v="6073" actId="20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modSp add mod">
        <pc:chgData name="Alfred Asterjadhi" userId="39de57b9-85c0-4fd1-aaac-8ca2b6560ad0" providerId="ADAL" clId="{20C04A7C-C7CF-4EAA-88F9-CE4E5F5C1CFC}" dt="2025-01-11T01:31:49.942" v="2560"/>
        <pc:sldMkLst>
          <pc:docMk/>
          <pc:sldMk cId="1719381960" sldId="1405"/>
        </pc:sldMkLst>
        <pc:spChg chg="mod">
          <ac:chgData name="Alfred Asterjadhi" userId="39de57b9-85c0-4fd1-aaac-8ca2b6560ad0" providerId="ADAL" clId="{20C04A7C-C7CF-4EAA-88F9-CE4E5F5C1CFC}" dt="2025-01-06T15:45:01.054" v="1295" actId="313"/>
          <ac:spMkLst>
            <pc:docMk/>
            <pc:sldMk cId="1719381960" sldId="1405"/>
            <ac:spMk id="6" creationId="{90C22AAC-A6D7-4E83-6CEB-72583BBB4A45}"/>
          </ac:spMkLst>
        </pc:spChg>
        <pc:spChg chg="mod">
          <ac:chgData name="Alfred Asterjadhi" userId="39de57b9-85c0-4fd1-aaac-8ca2b6560ad0" providerId="ADAL" clId="{20C04A7C-C7CF-4EAA-88F9-CE4E5F5C1CFC}" dt="2025-01-11T01:31:49.942" v="2560"/>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2T09:46:51.710" v="6157" actId="2057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2T09:46:51.710" v="6157" actId="2057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3T00:50:44.888" v="7645"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3T00:50:29.767" v="7636"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1T04:04:23.194" v="5837" actId="6549"/>
        <pc:sldMkLst>
          <pc:docMk/>
          <pc:sldMk cId="2585751413" sldId="1408"/>
        </pc:sldMkLst>
        <pc:spChg chg="mod">
          <ac:chgData name="Alfred Asterjadhi" userId="39de57b9-85c0-4fd1-aaac-8ca2b6560ad0" providerId="ADAL" clId="{20C04A7C-C7CF-4EAA-88F9-CE4E5F5C1CFC}" dt="2025-01-11T01:39:52.877" v="2758"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1T04:04:23.194" v="5837" actId="6549"/>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modSp add mod">
        <pc:chgData name="Alfred Asterjadhi" userId="39de57b9-85c0-4fd1-aaac-8ca2b6560ad0" providerId="ADAL" clId="{20C04A7C-C7CF-4EAA-88F9-CE4E5F5C1CFC}" dt="2025-01-11T01:32:00.386" v="2566"/>
        <pc:sldMkLst>
          <pc:docMk/>
          <pc:sldMk cId="1347941490" sldId="1409"/>
        </pc:sldMkLst>
        <pc:spChg chg="mod">
          <ac:chgData name="Alfred Asterjadhi" userId="39de57b9-85c0-4fd1-aaac-8ca2b6560ad0" providerId="ADAL" clId="{20C04A7C-C7CF-4EAA-88F9-CE4E5F5C1CFC}" dt="2025-01-06T15:45:01.829" v="1299" actId="313"/>
          <ac:spMkLst>
            <pc:docMk/>
            <pc:sldMk cId="1347941490" sldId="1409"/>
            <ac:spMk id="6" creationId="{90C22AAC-A6D7-4E83-6CEB-72583BBB4A45}"/>
          </ac:spMkLst>
        </pc:spChg>
        <pc:spChg chg="mod">
          <ac:chgData name="Alfred Asterjadhi" userId="39de57b9-85c0-4fd1-aaac-8ca2b6560ad0" providerId="ADAL" clId="{20C04A7C-C7CF-4EAA-88F9-CE4E5F5C1CFC}" dt="2025-01-11T01:32:00.386" v="2566"/>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2T09:32:57.715" v="6084" actId="20577"/>
        <pc:sldMkLst>
          <pc:docMk/>
          <pc:sldMk cId="3265656916" sldId="1410"/>
        </pc:sldMkLst>
        <pc:spChg chg="mod">
          <ac:chgData name="Alfred Asterjadhi" userId="39de57b9-85c0-4fd1-aaac-8ca2b6560ad0" providerId="ADAL" clId="{20C04A7C-C7CF-4EAA-88F9-CE4E5F5C1CFC}" dt="2025-01-12T09:32:53.171" v="6079"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2T09:32:57.715" v="6084" actId="2057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1T01:32:06.770" v="2569"/>
        <pc:sldMkLst>
          <pc:docMk/>
          <pc:sldMk cId="4220415685" sldId="1411"/>
        </pc:sldMkLst>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1T01:32:06.770" v="2569"/>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3T01:19:32.904" v="8100" actId="21"/>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3T01:19:32.904" v="8100" actId="21"/>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11T01:32:25.467" v="2578"/>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1T03:17:16.709" v="4433" actId="13926"/>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1T03:15:17.081" v="4432" actId="20577"/>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1T01:32:30.451" v="2581"/>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1T01:32:30.451" v="2581"/>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3T01:20:29.114" v="8110" actId="21"/>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3T01:20:29.114" v="8110" actId="21"/>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11T01:32:37.028" v="2584"/>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1T03:18:45.525" v="4519"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1T03:18:45.525" v="4519"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1T01:32:41.646" v="2587"/>
        <pc:sldMkLst>
          <pc:docMk/>
          <pc:sldMk cId="341453547" sldId="1419"/>
        </pc:sldMkLst>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1T01:32:41.646" v="258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3T00:54:55.556" v="7682" actId="20577"/>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3T00:54:55.556" v="7682"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11T01:32:46.201" v="2590"/>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1T03:21:25.557" v="4533" actId="6549"/>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1T03:21:25.557" v="4533" actId="6549"/>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1T01:32:51.004" v="259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1T01:32:51.004" v="259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2T09:35:24.652" v="6090" actId="20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2T09:35:24.652" v="6090" actId="20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2T09:35:30.387" v="6091" actId="13926"/>
        <pc:sldMkLst>
          <pc:docMk/>
          <pc:sldMk cId="3483034418" sldId="1427"/>
        </pc:sldMkLst>
        <pc:spChg chg="mod">
          <ac:chgData name="Alfred Asterjadhi" userId="39de57b9-85c0-4fd1-aaac-8ca2b6560ad0" providerId="ADAL" clId="{20C04A7C-C7CF-4EAA-88F9-CE4E5F5C1CFC}" dt="2025-01-12T09:35:30.387" v="6091"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1T03:15:02.616" v="4423" actId="2057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1T01:32:20.445" v="2575"/>
        <pc:sldMkLst>
          <pc:docMk/>
          <pc:sldMk cId="1031103777" sldId="1428"/>
        </pc:sldMkLst>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1T01:32:20.445" v="2575"/>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00:03:04.693" v="6717" actId="113"/>
        <pc:sldMkLst>
          <pc:docMk/>
          <pc:sldMk cId="1880260866" sldId="1429"/>
        </pc:sldMkLst>
        <pc:graphicFrameChg chg="mod modGraphic">
          <ac:chgData name="Alfred Asterjadhi" userId="39de57b9-85c0-4fd1-aaac-8ca2b6560ad0" providerId="ADAL" clId="{20C04A7C-C7CF-4EAA-88F9-CE4E5F5C1CFC}" dt="2025-01-13T00:03:04.693" v="6717" actId="113"/>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0T04:58:49.662" v="1370"/>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ac:chgData name="Alfred Asterjadhi" userId="39de57b9-85c0-4fd1-aaac-8ca2b6560ad0" providerId="ADAL" clId="{20C04A7C-C7CF-4EAA-88F9-CE4E5F5C1CFC}" dt="2025-01-10T04:58:49.662" v="1370"/>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0T04:57:09.258" v="1359"/>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0T04:57:09.258" v="1359"/>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0T04:59:17.984" v="1376"/>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ac:chgData name="Alfred Asterjadhi" userId="39de57b9-85c0-4fd1-aaac-8ca2b6560ad0" providerId="ADAL" clId="{20C04A7C-C7CF-4EAA-88F9-CE4E5F5C1CFC}" dt="2025-01-10T04:59:17.984" v="1376"/>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00:20:29.747" v="7016" actId="114"/>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00:20:29.747" v="7016" actId="114"/>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09:11.765" v="7901" actId="5793"/>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2T23:49:05.605" v="6457" actId="21"/>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1T03:08:16.328" v="4272" actId="20577"/>
        <pc:sldMkLst>
          <pc:docMk/>
          <pc:sldMk cId="1685205550" sldId="1435"/>
        </pc:sldMkLst>
        <pc:spChg chg="mod">
          <ac:chgData name="Alfred Asterjadhi" userId="39de57b9-85c0-4fd1-aaac-8ca2b6560ad0" providerId="ADAL" clId="{20C04A7C-C7CF-4EAA-88F9-CE4E5F5C1CFC}" dt="2025-01-11T03:07:15.747" v="4182"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1T03:08:16.328" v="4272"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00:33:18.466" v="7281" actId="404"/>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00:33:18.466" v="7281" actId="404"/>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3T00:43:18.479" v="7482" actId="2057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3T00:43:18.479" v="7482" actId="2057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3T00:03:14.480" v="6721" actId="113"/>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3T00:03:14.480" v="6721" actId="113"/>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3T01:20:34.846" v="8115" actId="20577"/>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3T01:20:34.846" v="8115" actId="20577"/>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3T01:19:25.891" v="8099" actId="2057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3T01:19:25.891" v="8099" actId="2057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2T09:54:15.057" v="6211" actId="2057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ac:chgData name="Alfred Asterjadhi" userId="39de57b9-85c0-4fd1-aaac-8ca2b6560ad0" providerId="ADAL" clId="{20C04A7C-C7CF-4EAA-88F9-CE4E5F5C1CFC}" dt="2025-01-12T09:50:45.360" v="6176"/>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2T09:54:04.076" v="6206" actId="2057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ac:chgData name="Alfred Asterjadhi" userId="39de57b9-85c0-4fd1-aaac-8ca2b6560ad0" providerId="ADAL" clId="{20C04A7C-C7CF-4EAA-88F9-CE4E5F5C1CFC}" dt="2025-01-12T09:48:57.033" v="6170"/>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2T09:54:54.963" v="6242" actId="113"/>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2T09:54:54.963" v="6242" actId="113"/>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2T09:54:07.008" v="6207" actId="2057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ac:chgData name="Alfred Asterjadhi" userId="39de57b9-85c0-4fd1-aaac-8ca2b6560ad0" providerId="ADAL" clId="{20C04A7C-C7CF-4EAA-88F9-CE4E5F5C1CFC}" dt="2025-01-12T09:49:13.131" v="6171"/>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2T09:54:29.574" v="6217" actId="2057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2T09:53:42.763" v="6203" actId="113"/>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3T01:15:27.601" v="8015" actId="2057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3T01:15:27.601" v="8015" actId="2057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09:17.603" v="7908" actId="2057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2T23:49:33.052" v="6474" actId="2057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00:20:33.338" v="7017" actId="114"/>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00:20:33.338" v="7017" actId="114"/>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00:20:22.393" v="7013" actId="114"/>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00:20:22.393" v="7013" actId="114"/>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mod">
        <pc:chgData name="Alfred Asterjadhi" userId="39de57b9-85c0-4fd1-aaac-8ca2b6560ad0" providerId="ADAL" clId="{20C04A7C-C7CF-4EAA-88F9-CE4E5F5C1CFC}" dt="2025-01-13T00:33:57.215" v="7287" actId="2057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0:33:47.594" v="7286"/>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3T00:38:48.551" v="7390" actId="404"/>
        <pc:sldMkLst>
          <pc:docMk/>
          <pc:sldMk cId="596241266" sldId="1455"/>
        </pc:sldMkLst>
        <pc:spChg chg="mod">
          <ac:chgData name="Alfred Asterjadhi" userId="39de57b9-85c0-4fd1-aaac-8ca2b6560ad0" providerId="ADAL" clId="{20C04A7C-C7CF-4EAA-88F9-CE4E5F5C1CFC}" dt="2025-01-13T00:38:14.437" v="7381"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3T00:38:48.551" v="7390" actId="404"/>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3T00:45:49.691" v="7539" actId="20577"/>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3T00:45:46.721" v="7538" actId="20577"/>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3T00:47:57.797" v="7565" actId="2057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3T00:47:51.740" v="7564" actId="2057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3T01:13:39.920" v="7995"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3T01:13:39.920" v="7995"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3T01:19:01.635" v="8096" actId="20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3T01:19:01.635" v="8096" actId="20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3T01:18:33.740" v="8074" actId="20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3T01:18:33.740" v="8074" actId="207"/>
          <ac:spMkLst>
            <pc:docMk/>
            <pc:sldMk cId="2568651181" sldId="1461"/>
            <ac:spMk id="11" creationId="{B25A07A9-383A-BE86-9E2F-EAA67ACEE646}"/>
          </ac:spMkLst>
        </pc:spChg>
      </pc:sldChg>
      <pc:sldMasterChg chg="modSp mod modSldLayout">
        <pc:chgData name="Alfred Asterjadhi" userId="39de57b9-85c0-4fd1-aaac-8ca2b6560ad0" providerId="ADAL" clId="{20C04A7C-C7CF-4EAA-88F9-CE4E5F5C1CFC}" dt="2025-01-13T01:23:12.252" v="8136" actId="20577"/>
        <pc:sldMasterMkLst>
          <pc:docMk/>
          <pc:sldMasterMk cId="0" sldId="2147483648"/>
        </pc:sldMasterMkLst>
        <pc:spChg chg="mod">
          <ac:chgData name="Alfred Asterjadhi" userId="39de57b9-85c0-4fd1-aaac-8ca2b6560ad0" providerId="ADAL" clId="{20C04A7C-C7CF-4EAA-88F9-CE4E5F5C1CFC}" dt="2025-01-13T01:23:12.252" v="8136" actId="20577"/>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8-00-00bn-obss-bandwidth-ambiguity-in-npca.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6-00-00bn-npca-with-emlsr-dps-coex-mode.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5-01-00bn-npca-hidden-node-proble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2009-00-00bn-pdt-phy-uhr-sig.doc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059-00-00bn-elr-fragmentation-support-and-channel-access.pptx" TargetMode="External"/><Relationship Id="rId4" Type="http://schemas.openxmlformats.org/officeDocument/2006/relationships/hyperlink" Target="https://mentor.ieee.org/802.11/dcn/24/11-24-1850-00-00bn-mid-range-support-for-elr-ppdu.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2016-00-00bn-pdt-mac-power-save.docx" TargetMode="External"/><Relationship Id="rId7" Type="http://schemas.openxmlformats.org/officeDocument/2006/relationships/hyperlink" Target="https://mentor.ieee.org/802.11/dcn/24/11-24-1898-00-00bn-low-latency-roaming-flow.pptx" TargetMode="External"/><Relationship Id="rId2" Type="http://schemas.openxmlformats.org/officeDocument/2006/relationships/hyperlink" Target="https://mentor.ieee.org/802.11/dcn/24/11-24-1881-00-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3-00-00bn-seamless-roaming.pptx" TargetMode="External"/><Relationship Id="rId5" Type="http://schemas.openxmlformats.org/officeDocument/2006/relationships/hyperlink" Target="https://mentor.ieee.org/802.11/dcn/24/11-24-1882-00-00bn-link-setup-for-seamless-roaming.pptx" TargetMode="External"/><Relationship Id="rId4" Type="http://schemas.openxmlformats.org/officeDocument/2006/relationships/hyperlink" Target="https://mentor.ieee.org/802.11/dcn/24/11-24-1762-05-00bn-pdt-mac-npca.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2005-00-00bn-pdt-phy-introduction.docx" TargetMode="External"/><Relationship Id="rId7" Type="http://schemas.openxmlformats.org/officeDocument/2006/relationships/hyperlink" Target="https://mentor.ieee.org/802.11/dcn/25/11-25-0060-00-00bn-dru-hybrid-mode-for-20-mhz-only-stas.ppt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78-00-00bn-distributed-ru-distortion-beamforming-power-control.pptx" TargetMode="External"/><Relationship Id="rId5" Type="http://schemas.openxmlformats.org/officeDocument/2006/relationships/hyperlink" Target="https://mentor.ieee.org/802.11/dcn/24/11-24-2135-00-00bn-pdt-phy-null-subcarriers.docx" TargetMode="External"/><Relationship Id="rId4" Type="http://schemas.openxmlformats.org/officeDocument/2006/relationships/hyperlink" Target="https://mentor.ieee.org/802.11/dcn/24/11-24-2023-00-00bn-pdt-phy-overview-of-the-ppdu-encoding-process.doc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0909-00-00bn-r-twt-announcement-in-multi-bss-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4/11-24-2012-01-00bn-pdt-phy-packet-extension.doc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0-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4/11-24-1693-00-00bn-the-mapc-security-framework.pptx" TargetMode="External"/><Relationship Id="rId3" Type="http://schemas.openxmlformats.org/officeDocument/2006/relationships/hyperlink" Target="https://mentor.ieee.org/802.11/dcn/24/11-24-2020-00-00bn-pdt-for-uhr-mac-introduction-section.doc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46-02-00bn-considerations-for-multi-ap-sp-coordination.pptx" TargetMode="Externa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5/11-25-0088-00-00bn-pdt-mac-p2p.docx"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2026-00-00bn-pdt-joint-mlme-sap.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818-00-00bn-ap-identification-in-multi-ap.pptx" TargetMode="External"/><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862-00-00bn-control-frames-and-mapc-for-colocated-bssid-set.pptx" TargetMode="External"/><Relationship Id="rId4" Type="http://schemas.openxmlformats.org/officeDocument/2006/relationships/hyperlink" Target="https://mentor.ieee.org/802.11/dcn/24/11-24-1849-00-00bn-management-of-the-established-multi-ap-coordination.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5" Type="http://schemas.openxmlformats.org/officeDocument/2006/relationships/hyperlink" Target="https://mentor.ieee.org/802.11/dcn/24/11-24-1783-00-00bn-npca-listening-channel.pptx" TargetMode="External"/><Relationship Id="rId4" Type="http://schemas.openxmlformats.org/officeDocument/2006/relationships/hyperlink" Target="https://mentor.ieee.org/802.11/dcn/24/11-24-1706-00-00bn-multi-user-edca-parameter-management-in-npca-operation.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4/11-24-1853-00-00bn-channel-access-for-npca-operation.pptx" TargetMode="External"/><Relationship Id="rId2" Type="http://schemas.openxmlformats.org/officeDocument/2006/relationships/hyperlink" Target="https://mentor.ieee.org/802.11/dcn/24/11-24-1852-00-00bn-some-details-on-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8-00-00bn-obss-bandwidth-ambiguity-in-npca.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s://mentor.ieee.org/802.11/dcn/24/11-24-1872-00-00bn-opportunistic-channel-access-mechanism-for-buffer-reporting.pptx" TargetMode="External"/><Relationship Id="rId3" Type="http://schemas.openxmlformats.org/officeDocument/2006/relationships/hyperlink" Target="https://mentor.ieee.org/802.11/dcn/24/11-24-1733-00-00bn-txop-sharing-for-multi-ap-scenarios.pptx" TargetMode="External"/><Relationship Id="rId7" Type="http://schemas.openxmlformats.org/officeDocument/2006/relationships/hyperlink" Target="https://mentor.ieee.org/802.11/dcn/24/11-24-1863-00-00bn-performance-benefits-of-dso.pptx" TargetMode="External"/><Relationship Id="rId2" Type="http://schemas.openxmlformats.org/officeDocument/2006/relationships/hyperlink" Target="https://mentor.ieee.org/802.11/dcn/24/11-24-1696-00-00bn-positive-ackonwlegement-to-the-reception-of-correct-phy-heade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8-00-00bn-frame-exchange-sequences-for-in-device-coexistence.pptx" TargetMode="External"/><Relationship Id="rId5" Type="http://schemas.openxmlformats.org/officeDocument/2006/relationships/hyperlink" Target="https://mentor.ieee.org/802.11/dcn/24/11-24-1817-00-00bn-providing-priority-when-addressingidc-issues.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777-00-00bn-in-device-coexistence-use-cases-follow-up.pptx" TargetMode="External"/><Relationship Id="rId9" Type="http://schemas.openxmlformats.org/officeDocument/2006/relationships/hyperlink" Target="https://mentor.ieee.org/802.11/dcn/24/11-24-1895-00-00bn-power-save-operation-and-ap-behaviour-for-coex-unavailability.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7505179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24/2028r0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PDT-Joint-Sounding procedure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24/2010r0</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5"/>
                        </a:rPr>
                        <a:t>24/2029r0</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 Quan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24/2133r0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24/1881r0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PDT-MAC-Seamless-Roaming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Duncan Ho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24/2016r0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l"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    24/2022r0</a:t>
                      </a:r>
                      <a:endParaRPr lang="en-GB" sz="800" b="0" i="0" u="sng" strike="noStrike" kern="1200" dirty="0">
                        <a:solidFill>
                          <a:srgbClr val="0563C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BSR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Enhanced BSR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4"/>
                        </a:rPr>
                        <a:t>24/1961r4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PDT-MAC-C-TDMA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217195858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24/2069r0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PDT MAC UHR MAC Capabilities In UHR Caps IE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MAC Caps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24/2007r0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Dmitry Akhmetov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Update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Prioritized EDCA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70C0"/>
                          </a:solidFill>
                          <a:effectLst/>
                          <a:latin typeface="Times New Roman" panose="02020603050405020304" pitchFamily="18" charset="0"/>
                          <a:hlinkClick r:id="rId7"/>
                        </a:rPr>
                        <a:t>24/1981r3</a:t>
                      </a:r>
                      <a:endParaRPr lang="en-GB" sz="800" b="1" i="0" u="sng" strike="noStrike">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24/2046r0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Draft Text on 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Jianhan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24/1992r3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PDT PHY Longer LDPC Coding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LDPC Enhancement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38577255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24/2006r0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PDT-PHY-Capabilities-Element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Eugene Baik</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UHR PHY Capabilities in UHR Caps IE </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24/2005r0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PDT-PHY-Introduction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Bin Tian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Introduction to the UHR PHY</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pdt-phy-service-interface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Sun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PHY Service Interface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24/2135r0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PDT-PHY-Null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Null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24/2034r0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PDT-PHY-Pilot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Pilot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5"/>
                        </a:rPr>
                        <a:t>24/2032r1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 PPDU Format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PPDU Format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24/2017r0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PDT-PHY-Transmitter-Block-Diagram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Yusuke Asai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Block Diagram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24/2023r0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Overview of the PPDU encoding process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Overview of the PPDU Encoding Process</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8"/>
                        </a:rPr>
                        <a:t>24/2011r0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Timing-Related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Timing-Related Parameters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24/2033r2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PDT-PHY-Legacy preamble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24/2009r4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PDT-PHY-UHR-SIG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136363380"/>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UHR-STF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24/2035r0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PDT-PHY-UHR-LTF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UHR-LTF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24/2012r1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Packet Extension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Packet Extension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24/2042r0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 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401560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3"/>
                        </a:rPr>
                        <a:t>24/1591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Ning Gao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24/1346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242049076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24/1746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4"/>
                        </a:rPr>
                        <a:t>24/1748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6651799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24/1764</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24/1766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24/1768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24/1777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24/1778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24/1809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Pending Q&amp;A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24/1817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24/1827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MU-MIMO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4"/>
                        </a:rPr>
                        <a:t>24/1841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132881300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24/1850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28956979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403094745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39381930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1352446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noStrike" kern="1200">
                          <a:solidFill>
                            <a:srgbClr val="000000"/>
                          </a:solidFill>
                          <a:effectLst/>
                          <a:latin typeface="Times New Roman" panose="02020603050405020304" pitchFamily="18" charset="0"/>
                          <a:ea typeface="MS Gothic" panose="020B0609070205080204" pitchFamily="49" charset="-128"/>
                        </a:rPr>
                        <a:t>60 MHz DRU Tone Plan</a:t>
                      </a:r>
                      <a:endParaRPr lang="pl-PL"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234927407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Enhancing Spatial Reuse with MAP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277242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Hasabelnaby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932071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060675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24/1826</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Gaius Y. H. Wee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1SP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24/1480</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Sigurd Schelstraete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DRU</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24/1464</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4 SPs</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24/0160, 23/1916, 23/0355, 24/1346</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24/1807r0</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Ying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UEQM</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11-24/1834r4, 11-24/1831r3, 11-24/1864r1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Alice Chen, Juan Fang, You-Wei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U-SIG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11-24/1822r4, 11-24/1835r3, 11-24/1865r3</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 Qinghua Li, You 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24/1832r6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5SP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 23/2211, 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37754501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chemeClr val="tx1"/>
                </a:solidFill>
                <a:effectLst/>
                <a:ea typeface="MS Gothic" panose="020B0609070205080204" pitchFamily="49" charset="-128"/>
              </a:rPr>
              <a:t>SP1 – </a:t>
            </a:r>
            <a:r>
              <a:rPr lang="en-US" sz="1800" i="1" dirty="0">
                <a:solidFill>
                  <a:schemeClr val="tx1"/>
                </a:solidFill>
              </a:rPr>
              <a:t>Sameer Vermani – CBF: 24/1822r4 (Result)</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SP2 – </a:t>
            </a:r>
            <a:r>
              <a:rPr lang="it-IT" sz="1600" i="1" dirty="0">
                <a:solidFill>
                  <a:schemeClr val="tx1"/>
                </a:solidFill>
              </a:rPr>
              <a:t>Sameer Vermani, Qinghua Li, You-Wei </a:t>
            </a:r>
            <a:r>
              <a:rPr lang="en-US" sz="1600" i="1" dirty="0">
                <a:solidFill>
                  <a:schemeClr val="tx1"/>
                </a:solidFill>
              </a:rPr>
              <a:t> Chen– CBF: 24/1822r4 (Result)</a:t>
            </a:r>
          </a:p>
          <a:p>
            <a:r>
              <a:rPr lang="en-US" sz="1200" b="0" dirty="0">
                <a:solidFill>
                  <a:srgbClr val="222222"/>
                </a:solidFill>
              </a:rPr>
              <a:t>Do you agree to include the following to the 11bn SFD?</a:t>
            </a:r>
          </a:p>
          <a:p>
            <a:pPr>
              <a:buFont typeface="Arial" panose="020B0604020202020204" pitchFamily="34" charset="0"/>
              <a:buChar char="•"/>
            </a:pPr>
            <a:r>
              <a:rPr lang="en-US" sz="1200" b="0" dirty="0">
                <a:solidFill>
                  <a:srgbClr val="222222"/>
                </a:solidFill>
              </a:rPr>
              <a:t>When the initiating AP requests the responding AP to join the </a:t>
            </a:r>
            <a:r>
              <a:rPr lang="en-US" sz="1200" b="0" dirty="0" err="1">
                <a:solidFill>
                  <a:srgbClr val="222222"/>
                </a:solidFill>
              </a:rPr>
              <a:t>CoBF</a:t>
            </a:r>
            <a:r>
              <a:rPr lang="en-US" sz="12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1200" dirty="0">
              <a:solidFill>
                <a:srgbClr val="222222"/>
              </a:solidFill>
            </a:endParaRPr>
          </a:p>
          <a:p>
            <a:pPr lvl="1">
              <a:buFont typeface="Arial" panose="020B0604020202020204" pitchFamily="34" charset="0"/>
              <a:buChar char="•"/>
            </a:pPr>
            <a:r>
              <a:rPr lang="en-US" sz="10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endParaRPr lang="en-US" sz="9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9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9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9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9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9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9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9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9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200" b="0" i="1" dirty="0">
                <a:solidFill>
                  <a:srgbClr val="222222"/>
                </a:solidFill>
              </a:rPr>
              <a:t>Supporting documents: [</a:t>
            </a:r>
            <a:r>
              <a:rPr lang="pt-BR" sz="1200" b="0" i="1" dirty="0">
                <a:solidFill>
                  <a:srgbClr val="222222"/>
                </a:solidFill>
              </a:rPr>
              <a:t>11-24/1822r4, 11-24/1835r3, 11-24/1865r3]</a:t>
            </a:r>
            <a:endParaRPr lang="en-US" sz="1200" b="0" i="1" dirty="0">
              <a:solidFill>
                <a:srgbClr val="222222"/>
              </a:solidFill>
            </a:endParaRPr>
          </a:p>
          <a:p>
            <a:pPr marL="457200">
              <a:lnSpc>
                <a:spcPts val="1380"/>
              </a:lnSpc>
              <a:spcAft>
                <a:spcPts val="800"/>
              </a:spcAft>
            </a:pPr>
            <a:endParaRPr lang="en-US" sz="16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563C1"/>
                </a:solidFill>
                <a:effectLst/>
                <a:ea typeface="MS Gothic" panose="020B0609070205080204" pitchFamily="49" charset="-128"/>
                <a:hlinkClick r:id="rId2"/>
              </a:rPr>
              <a:t>24/2030r0</a:t>
            </a:r>
            <a:r>
              <a:rPr lang="en-US" sz="1600" dirty="0">
                <a:effectLst/>
              </a:rPr>
              <a:t> </a:t>
            </a:r>
            <a:r>
              <a:rPr lang="en-GB" sz="1600" b="0" i="0" u="none" strike="noStrike" kern="1200" dirty="0">
                <a:solidFill>
                  <a:schemeClr val="tx1"/>
                </a:solidFill>
                <a:effectLst/>
                <a:ea typeface="MS Gothic" panose="020B0609070205080204" pitchFamily="49" charset="-128"/>
              </a:rPr>
              <a:t>PDT-MAC-Coordinated-Beamforming</a:t>
            </a:r>
            <a:r>
              <a:rPr lang="en-US" sz="1600" dirty="0">
                <a:solidFill>
                  <a:schemeClr val="tx1"/>
                </a:solidFill>
                <a:effectLst/>
              </a:rPr>
              <a:t> 			</a:t>
            </a:r>
            <a:r>
              <a:rPr lang="en-GB" sz="1600" b="0" i="0" u="none" strike="noStrike" kern="1200" dirty="0">
                <a:solidFill>
                  <a:schemeClr val="tx1"/>
                </a:solidFill>
                <a:effectLst/>
                <a:ea typeface="MS Gothic" panose="020B0609070205080204" pitchFamily="49" charset="-128"/>
              </a:rPr>
              <a:t>Jason Y. </a:t>
            </a:r>
            <a:r>
              <a:rPr lang="en-GB" sz="1600" b="0" kern="1200" dirty="0">
                <a:solidFill>
                  <a:schemeClr val="tx1"/>
                </a:solidFill>
                <a:ea typeface="MS Gothic" panose="020B0609070205080204" pitchFamily="49" charset="-128"/>
              </a:rPr>
              <a:t>Guo</a:t>
            </a:r>
            <a:r>
              <a:rPr lang="en-US" sz="1600" b="0" kern="1200" dirty="0">
                <a:solidFill>
                  <a:schemeClr val="tx1"/>
                </a:solidFill>
                <a:ea typeface="MS Gothic" panose="020B0609070205080204" pitchFamily="49" charset="-128"/>
              </a:rPr>
              <a:t> 		[SP]</a:t>
            </a:r>
          </a:p>
          <a:p>
            <a:pPr>
              <a:buFont typeface="Arial" panose="020B0604020202020204" pitchFamily="34" charset="0"/>
              <a:buChar char="•"/>
            </a:pPr>
            <a:r>
              <a:rPr lang="en-US" sz="1600" b="0" i="0" u="sng" strike="noStrike" kern="1200" dirty="0">
                <a:solidFill>
                  <a:srgbClr val="0563C1"/>
                </a:solidFill>
                <a:effectLst/>
                <a:ea typeface="MS Gothic" panose="020B0609070205080204" pitchFamily="49" charset="-128"/>
                <a:hlinkClick r:id="rId3"/>
              </a:rPr>
              <a:t>24/2028r0</a:t>
            </a:r>
            <a:r>
              <a:rPr lang="en-US" sz="1600" dirty="0"/>
              <a:t> </a:t>
            </a:r>
            <a:r>
              <a:rPr lang="en-US" sz="1600" b="0" i="0" u="none" strike="noStrike" kern="1200" dirty="0">
                <a:solidFill>
                  <a:srgbClr val="000000"/>
                </a:solidFill>
                <a:effectLst/>
                <a:ea typeface="MS Gothic" panose="020B0609070205080204" pitchFamily="49" charset="-128"/>
              </a:rPr>
              <a:t>PDT-Joint-Sounding procedure</a:t>
            </a:r>
            <a:r>
              <a:rPr lang="en-US" sz="1600" dirty="0"/>
              <a:t> 				</a:t>
            </a:r>
            <a:r>
              <a:rPr lang="en-US" sz="1600" b="0" i="0" u="none" strike="noStrike" kern="1200" dirty="0">
                <a:solidFill>
                  <a:srgbClr val="000000"/>
                </a:solidFill>
                <a:effectLst/>
                <a:ea typeface="MS Gothic" panose="020B0609070205080204" pitchFamily="49" charset="-128"/>
              </a:rPr>
              <a:t>You-Wei Chen</a:t>
            </a:r>
            <a:r>
              <a:rPr lang="en-US" sz="1600" dirty="0"/>
              <a:t> </a:t>
            </a:r>
            <a:r>
              <a:rPr kumimoji="0" lang="en-US" sz="1600" b="0" i="0" u="none" strike="noStrike" kern="1200" cap="none" spc="0" normalizeH="0" baseline="0" noProof="0" dirty="0">
                <a:ln>
                  <a:noFill/>
                </a:ln>
                <a:solidFill>
                  <a:prstClr val="black"/>
                </a:solidFill>
                <a:effectLst/>
                <a:uLnTx/>
                <a:uFillTx/>
                <a:ea typeface="MS Gothic" panose="020B0609070205080204" pitchFamily="49" charset="-128"/>
                <a:cs typeface="+mn-cs"/>
              </a:rPr>
              <a:t> 		[SP]</a:t>
            </a:r>
            <a:endParaRPr lang="en-US" sz="1600" dirty="0"/>
          </a:p>
          <a:p>
            <a:pPr>
              <a:buFont typeface="Arial" panose="020B0604020202020204" pitchFamily="34" charset="0"/>
              <a:buChar char="•"/>
            </a:pPr>
            <a:r>
              <a:rPr lang="en-US" sz="1600" b="0" i="0" u="sng" strike="noStrike" kern="1200" dirty="0">
                <a:solidFill>
                  <a:srgbClr val="0563C1"/>
                </a:solidFill>
                <a:effectLst/>
                <a:ea typeface="MS Gothic" panose="020B0609070205080204" pitchFamily="49" charset="-128"/>
                <a:hlinkClick r:id="rId4"/>
              </a:rPr>
              <a:t>24/2010r0</a:t>
            </a:r>
            <a:r>
              <a:rPr lang="en-US" sz="1600" dirty="0"/>
              <a:t> </a:t>
            </a:r>
            <a:r>
              <a:rPr lang="en-US" sz="1600" b="0" i="0" u="none" strike="noStrike" kern="1200" dirty="0">
                <a:solidFill>
                  <a:srgbClr val="000000"/>
                </a:solidFill>
                <a:effectLst/>
                <a:ea typeface="MS Gothic" panose="020B0609070205080204" pitchFamily="49" charset="-128"/>
              </a:rPr>
              <a:t>PDT-PHY- Nominal Packet Padding Selection</a:t>
            </a:r>
            <a:r>
              <a:rPr lang="en-US" sz="1600" dirty="0"/>
              <a:t> 	</a:t>
            </a:r>
            <a:r>
              <a:rPr lang="en-US" sz="1600" b="0" i="0" u="none" strike="noStrike" kern="1200" dirty="0">
                <a:solidFill>
                  <a:srgbClr val="000000"/>
                </a:solidFill>
                <a:effectLst/>
                <a:ea typeface="MS Gothic" panose="020B0609070205080204" pitchFamily="49" charset="-128"/>
              </a:rPr>
              <a:t>Mengshi Hu		</a:t>
            </a:r>
            <a:r>
              <a:rPr lang="en-US" sz="1600" b="0" kern="1200" dirty="0">
                <a:solidFill>
                  <a:schemeClr val="tx1"/>
                </a:solidFill>
                <a:ea typeface="MS Gothic" panose="020B0609070205080204" pitchFamily="49" charset="-128"/>
              </a:rPr>
              <a:t>[SP]</a:t>
            </a:r>
            <a:endParaRPr lang="en-US" sz="16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GB" sz="1600" b="0" i="0" u="sng" strike="noStrike" kern="1200" dirty="0">
                <a:solidFill>
                  <a:srgbClr val="0563C1"/>
                </a:solidFill>
                <a:effectLst/>
                <a:ea typeface="MS Gothic" panose="020B0609070205080204" pitchFamily="49" charset="-128"/>
                <a:hlinkClick r:id="rId5"/>
              </a:rPr>
              <a:t>24/2029r0</a:t>
            </a:r>
            <a:r>
              <a:rPr lang="en-GB" sz="1600" dirty="0"/>
              <a:t> </a:t>
            </a:r>
            <a:r>
              <a:rPr lang="en-GB" sz="1600" b="0" i="0" u="none" strike="noStrike" kern="1200" dirty="0">
                <a:solidFill>
                  <a:srgbClr val="000000"/>
                </a:solidFill>
                <a:effectLst/>
                <a:ea typeface="MS Gothic" panose="020B0609070205080204" pitchFamily="49" charset="-128"/>
              </a:rPr>
              <a:t>PDT-Joint-MIB</a:t>
            </a:r>
            <a:r>
              <a:rPr lang="en-GB" sz="1600" dirty="0"/>
              <a:t> 							</a:t>
            </a:r>
            <a:r>
              <a:rPr lang="en-GB" sz="1600" b="0" i="0" u="none" strike="noStrike" kern="1200" dirty="0">
                <a:solidFill>
                  <a:srgbClr val="000000"/>
                </a:solidFill>
                <a:effectLst/>
                <a:ea typeface="MS Gothic" panose="020B0609070205080204" pitchFamily="49" charset="-128"/>
              </a:rPr>
              <a:t>Li Quan</a:t>
            </a:r>
            <a:r>
              <a:rPr lang="en-GB" sz="1600" dirty="0"/>
              <a:t> </a:t>
            </a:r>
            <a:r>
              <a:rPr lang="en-US" sz="1600" dirty="0"/>
              <a:t> </a:t>
            </a:r>
          </a:p>
          <a:p>
            <a:pPr>
              <a:buFont typeface="Arial" panose="020B0604020202020204" pitchFamily="34" charset="0"/>
              <a:buChar char="•"/>
            </a:pPr>
            <a:r>
              <a:rPr lang="en-US" sz="1600" b="0" i="0" u="sng" strike="noStrike" kern="1200" dirty="0">
                <a:solidFill>
                  <a:srgbClr val="0563C1"/>
                </a:solidFill>
                <a:effectLst/>
                <a:ea typeface="MS Gothic" panose="020B0609070205080204" pitchFamily="49" charset="-128"/>
                <a:hlinkClick r:id="rId6"/>
              </a:rPr>
              <a:t>24/2133r0</a:t>
            </a:r>
            <a:r>
              <a:rPr lang="en-US" sz="1600" dirty="0"/>
              <a:t> </a:t>
            </a:r>
            <a:r>
              <a:rPr lang="en-US" sz="1600" b="0" i="0" u="none" strike="noStrike" kern="1200" dirty="0">
                <a:solidFill>
                  <a:srgbClr val="000000"/>
                </a:solidFill>
                <a:effectLst/>
                <a:ea typeface="MS Gothic" panose="020B0609070205080204" pitchFamily="49" charset="-128"/>
              </a:rPr>
              <a:t>PDT Joint Trigger Frame</a:t>
            </a:r>
            <a:r>
              <a:rPr lang="en-US" sz="1600" dirty="0"/>
              <a:t> 					</a:t>
            </a:r>
            <a:r>
              <a:rPr lang="en-US" sz="1600" b="0" i="0" u="none" strike="noStrike" kern="1200" dirty="0">
                <a:solidFill>
                  <a:srgbClr val="000000"/>
                </a:solidFill>
                <a:effectLst/>
                <a:ea typeface="MS Gothic" panose="020B0609070205080204" pitchFamily="49" charset="-128"/>
              </a:rPr>
              <a:t>Alice Chen</a:t>
            </a:r>
            <a:r>
              <a:rPr lang="en-US" sz="1600" dirty="0"/>
              <a:t> </a:t>
            </a:r>
          </a:p>
          <a:p>
            <a:pPr>
              <a:buFont typeface="Arial" panose="020B0604020202020204" pitchFamily="34" charset="0"/>
              <a:buChar char="•"/>
            </a:pPr>
            <a:r>
              <a:rPr lang="en-GB" sz="1600" b="0" i="0" u="sng" strike="noStrike" dirty="0">
                <a:solidFill>
                  <a:srgbClr val="0563C1"/>
                </a:solidFill>
                <a:effectLst/>
                <a:hlinkClick r:id="rId7"/>
              </a:rPr>
              <a:t>24/1809</a:t>
            </a:r>
            <a:r>
              <a:rPr lang="en-US" sz="1600" dirty="0">
                <a:effectLst/>
              </a:rPr>
              <a:t> </a:t>
            </a:r>
            <a:r>
              <a:rPr lang="en-GB" sz="1600" b="0" i="0" u="none" strike="noStrike" kern="1200" dirty="0">
                <a:solidFill>
                  <a:srgbClr val="000000"/>
                </a:solidFill>
                <a:effectLst/>
                <a:ea typeface="MS Gothic" panose="020B0609070205080204" pitchFamily="49" charset="-128"/>
              </a:rPr>
              <a:t>Evaluation of C-SR Types</a:t>
            </a:r>
            <a:r>
              <a:rPr lang="en-US" sz="1600" dirty="0">
                <a:effectLst/>
              </a:rPr>
              <a:t> 					</a:t>
            </a:r>
            <a:r>
              <a:rPr lang="en-GB" sz="1600" b="0" i="0" u="none" strike="noStrike" kern="1200" dirty="0">
                <a:solidFill>
                  <a:srgbClr val="00000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FF0000"/>
                </a:solidFill>
                <a:effectLst/>
                <a:ea typeface="MS Gothic" panose="020B0609070205080204" pitchFamily="49" charset="-128"/>
                <a:hlinkClick r:id="rId8"/>
              </a:rPr>
              <a:t>25/0108</a:t>
            </a:r>
            <a:r>
              <a:rPr lang="en-US" sz="1600" b="0" i="0" u="none" strike="noStrike" kern="1200" dirty="0">
                <a:solidFill>
                  <a:srgbClr val="FF0000"/>
                </a:solidFill>
                <a:effectLst/>
                <a:ea typeface="MS Gothic" panose="020B0609070205080204" pitchFamily="49" charset="-128"/>
              </a:rPr>
              <a:t> </a:t>
            </a:r>
            <a:r>
              <a:rPr lang="en-US" sz="1600" b="0" i="0" u="none" strike="noStrike" kern="1200" dirty="0">
                <a:solidFill>
                  <a:srgbClr val="000000"/>
                </a:solidFill>
                <a:effectLst/>
                <a:ea typeface="MS Gothic" panose="020B0609070205080204" pitchFamily="49" charset="-128"/>
              </a:rPr>
              <a:t>Enhanced EDCA for improved Collision Avoidance and Latency Improvement </a:t>
            </a:r>
            <a:r>
              <a:rPr lang="en-US" sz="1600" dirty="0"/>
              <a:t> 	</a:t>
            </a:r>
            <a:r>
              <a:rPr lang="en-US" sz="1600" b="0" i="0" u="none" strike="noStrike" kern="1200" dirty="0">
                <a:solidFill>
                  <a:srgbClr val="000000"/>
                </a:solidFill>
                <a:effectLst/>
                <a:ea typeface="MS Gothic" panose="020B0609070205080204" pitchFamily="49" charset="-128"/>
              </a:rPr>
              <a:t>Sigurd Schelstraete</a:t>
            </a:r>
            <a:endParaRPr lang="en-US" sz="1600" b="0" strike="sngStrike" dirty="0">
              <a:solidFill>
                <a:srgbClr val="FF000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Polls/Prioritized Submissions (60 mins)</a:t>
            </a:r>
          </a:p>
          <a:p>
            <a:pPr lvl="0">
              <a:buFont typeface="Arial" panose="020B0604020202020204" pitchFamily="34" charset="0"/>
              <a:buChar char="•"/>
            </a:pPr>
            <a:r>
              <a:rPr lang="en-GB" sz="1600" dirty="0"/>
              <a:t>PDTs (15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24/2046r0</a:t>
            </a:r>
            <a:r>
              <a:rPr lang="en-GB" sz="1200" dirty="0"/>
              <a:t> </a:t>
            </a:r>
            <a:r>
              <a:rPr lang="en-GB" sz="1200" b="0" i="0" u="none" strike="noStrike" kern="1200" dirty="0">
                <a:solidFill>
                  <a:srgbClr val="000000"/>
                </a:solidFill>
                <a:effectLst/>
                <a:ea typeface="MS Gothic" panose="020B0609070205080204" pitchFamily="49" charset="-128"/>
              </a:rPr>
              <a:t>Draft Text on DRU</a:t>
            </a:r>
            <a:r>
              <a:rPr lang="en-GB" sz="1200" dirty="0"/>
              <a:t> 						</a:t>
            </a:r>
            <a:r>
              <a:rPr lang="en-GB" sz="1200" b="0" i="0" u="none" strike="noStrike" dirty="0">
                <a:solidFill>
                  <a:srgbClr val="000000"/>
                </a:solidFill>
                <a:effectLst/>
              </a:rPr>
              <a:t>Jianhan Liu			[SP]</a:t>
            </a:r>
            <a:endParaRPr lang="en-GB" sz="1200"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3"/>
              </a:rPr>
              <a:t>24/1992r3</a:t>
            </a:r>
            <a:r>
              <a:rPr lang="en-GB" sz="1200" dirty="0"/>
              <a:t> </a:t>
            </a:r>
            <a:r>
              <a:rPr lang="en-GB" sz="1200" b="0" i="0" u="none" strike="noStrike" kern="1200" dirty="0">
                <a:solidFill>
                  <a:srgbClr val="000000"/>
                </a:solidFill>
                <a:effectLst/>
                <a:ea typeface="MS Gothic" panose="020B0609070205080204" pitchFamily="49" charset="-128"/>
              </a:rPr>
              <a:t>PDT PHY Longer LDPC Coding</a:t>
            </a:r>
            <a:r>
              <a:rPr lang="en-GB" sz="1200" dirty="0"/>
              <a:t> 				</a:t>
            </a:r>
            <a:r>
              <a:rPr lang="en-GB" sz="1200" b="0" i="0" u="none" strike="noStrike" dirty="0">
                <a:solidFill>
                  <a:srgbClr val="000000"/>
                </a:solidFill>
                <a:effectLst/>
              </a:rPr>
              <a:t>Rethna Pulikkoonattu		[SP]</a:t>
            </a:r>
            <a:endParaRPr lang="en-GB" sz="1200"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4"/>
              </a:rPr>
              <a:t>24/2032r1</a:t>
            </a:r>
            <a:r>
              <a:rPr lang="en-GB" sz="1200" dirty="0"/>
              <a:t> </a:t>
            </a:r>
            <a:r>
              <a:rPr lang="en-GB" sz="1200" b="0" i="0" u="none" strike="noStrike" kern="1200" dirty="0">
                <a:solidFill>
                  <a:srgbClr val="000000"/>
                </a:solidFill>
                <a:effectLst/>
                <a:ea typeface="MS Gothic" panose="020B0609070205080204" pitchFamily="49" charset="-128"/>
              </a:rPr>
              <a:t>PDT-PHY-UHR PPDU Format</a:t>
            </a:r>
            <a:r>
              <a:rPr lang="en-GB" sz="1200" dirty="0"/>
              <a:t> 				</a:t>
            </a:r>
            <a:r>
              <a:rPr lang="en-GB" sz="1200" b="0" i="0" u="none" strike="noStrike" dirty="0">
                <a:solidFill>
                  <a:srgbClr val="000000"/>
                </a:solidFill>
                <a:effectLst/>
              </a:rPr>
              <a:t>Dongguk Lim</a:t>
            </a:r>
            <a:r>
              <a:rPr lang="en-GB" sz="1200" dirty="0"/>
              <a:t> 			</a:t>
            </a:r>
            <a:r>
              <a:rPr lang="en-GB" sz="1200" b="0" i="0" u="none" strike="noStrike" dirty="0">
                <a:solidFill>
                  <a:srgbClr val="000000"/>
                </a:solidFill>
                <a:effectLst/>
              </a:rPr>
              <a:t>[SP]</a:t>
            </a:r>
          </a:p>
          <a:p>
            <a:pPr lvl="0">
              <a:buFont typeface="Arial" panose="020B0604020202020204" pitchFamily="34" charset="0"/>
              <a:buChar char="•"/>
            </a:pPr>
            <a:r>
              <a:rPr lang="en-GB" sz="1600" dirty="0"/>
              <a:t>Submissions – ELR Part 1</a:t>
            </a:r>
            <a:endParaRPr lang="en-GB" sz="2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5"/>
              </a:rPr>
              <a:t>24/1748</a:t>
            </a:r>
            <a:r>
              <a:rPr lang="en-US" sz="1200" dirty="0">
                <a:effectLst/>
              </a:rPr>
              <a:t> </a:t>
            </a:r>
            <a:r>
              <a:rPr lang="en-GB" sz="1200" b="0" i="0" u="none" strike="noStrike" kern="1200" dirty="0">
                <a:solidFill>
                  <a:srgbClr val="000000"/>
                </a:solidFill>
                <a:effectLst/>
                <a:ea typeface="MS Gothic" panose="020B0609070205080204" pitchFamily="49" charset="-128"/>
              </a:rPr>
              <a:t>Discussion on Transmission of ELR-SIG</a:t>
            </a:r>
            <a:r>
              <a:rPr lang="en-US" sz="1200" dirty="0">
                <a:effectLst/>
              </a:rPr>
              <a:t> 			</a:t>
            </a:r>
            <a:r>
              <a:rPr lang="en-GB" sz="1200" b="0" i="0" u="none" strike="noStrike" kern="1200" dirty="0">
                <a:solidFill>
                  <a:srgbClr val="000000"/>
                </a:solidFill>
                <a:effectLst/>
                <a:ea typeface="MS Gothic" panose="020B0609070205080204" pitchFamily="49" charset="-128"/>
              </a:rPr>
              <a:t>Ke Zhong</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24/1764</a:t>
            </a:r>
            <a:r>
              <a:rPr lang="en-US" sz="1200" dirty="0"/>
              <a:t> </a:t>
            </a:r>
            <a:r>
              <a:rPr lang="en-US" sz="1200" b="0" i="0" u="none" strike="noStrike" kern="1200" dirty="0">
                <a:solidFill>
                  <a:srgbClr val="000000"/>
                </a:solidFill>
                <a:effectLst/>
                <a:ea typeface="MS Gothic" panose="020B0609070205080204" pitchFamily="49" charset="-128"/>
              </a:rPr>
              <a:t>ELR PPDU follow up</a:t>
            </a:r>
            <a:r>
              <a:rPr lang="en-US" sz="1200" dirty="0"/>
              <a:t> 						</a:t>
            </a:r>
            <a:r>
              <a:rPr lang="en-US" sz="1200" b="0" i="0" u="none" strike="noStrike" kern="1200" dirty="0">
                <a:solidFill>
                  <a:srgbClr val="000000"/>
                </a:solidFill>
                <a:effectLst/>
                <a:ea typeface="MS Gothic" panose="020B0609070205080204" pitchFamily="49" charset="-128"/>
              </a:rPr>
              <a:t>Dongguk Lim</a:t>
            </a:r>
            <a:r>
              <a:rPr lang="en-US" sz="1200" dirty="0"/>
              <a:t> </a:t>
            </a:r>
          </a:p>
          <a:p>
            <a:pPr lvl="1">
              <a:buFont typeface="Arial" panose="020B0604020202020204" pitchFamily="34" charset="0"/>
              <a:buChar char="•"/>
            </a:pPr>
            <a:r>
              <a:rPr lang="en-GB" sz="1200" b="0" i="0" u="sng" strike="noStrike" dirty="0">
                <a:solidFill>
                  <a:srgbClr val="0563C1"/>
                </a:solidFill>
                <a:effectLst/>
                <a:hlinkClick r:id="rId7"/>
              </a:rPr>
              <a:t>24/1766</a:t>
            </a:r>
            <a:r>
              <a:rPr lang="en-US" sz="1200" dirty="0">
                <a:effectLst/>
              </a:rPr>
              <a:t> </a:t>
            </a:r>
            <a:r>
              <a:rPr lang="en-GB" sz="1200" b="0" i="0" u="none" strike="noStrike" kern="1200" dirty="0">
                <a:solidFill>
                  <a:srgbClr val="000000"/>
                </a:solidFill>
                <a:effectLst/>
                <a:ea typeface="MS Gothic" panose="020B0609070205080204" pitchFamily="49" charset="-128"/>
              </a:rPr>
              <a:t>Pilot Value Design for ELR PPDU</a:t>
            </a:r>
            <a:r>
              <a:rPr lang="en-US" sz="1200" dirty="0">
                <a:effectLst/>
              </a:rPr>
              <a:t> 				</a:t>
            </a:r>
            <a:r>
              <a:rPr lang="en-GB" sz="1200" b="0" i="0" u="none" strike="noStrike" kern="1200" dirty="0">
                <a:solidFill>
                  <a:srgbClr val="000000"/>
                </a:solidFill>
                <a:effectLst/>
                <a:ea typeface="MS Gothic" panose="020B0609070205080204" pitchFamily="49" charset="-128"/>
              </a:rPr>
              <a:t>Bo Gong</a:t>
            </a:r>
            <a:r>
              <a:rPr lang="en-US" sz="1200" dirty="0">
                <a:effectLst/>
              </a:rPr>
              <a:t> </a:t>
            </a:r>
          </a:p>
          <a:p>
            <a:pPr lvl="1">
              <a:buFont typeface="Arial" panose="020B0604020202020204" pitchFamily="34" charset="0"/>
              <a:buChar char="•"/>
            </a:pPr>
            <a:r>
              <a:rPr lang="en-GB" sz="1200" b="0" i="0" u="sng" strike="noStrike" dirty="0">
                <a:solidFill>
                  <a:srgbClr val="0563C1"/>
                </a:solidFill>
                <a:effectLst/>
                <a:hlinkClick r:id="rId8"/>
              </a:rPr>
              <a:t>24/1768</a:t>
            </a:r>
            <a:r>
              <a:rPr lang="en-GB" sz="1200" dirty="0"/>
              <a:t> </a:t>
            </a:r>
            <a:r>
              <a:rPr lang="en-GB" sz="1200" b="0" i="0" u="none" strike="noStrike" kern="1200" dirty="0">
                <a:solidFill>
                  <a:srgbClr val="000000"/>
                </a:solidFill>
                <a:effectLst/>
                <a:ea typeface="MS Gothic" panose="020B0609070205080204" pitchFamily="49" charset="-128"/>
              </a:rPr>
              <a:t>UL/DL Indication for ELR PPDU</a:t>
            </a:r>
            <a:r>
              <a:rPr lang="en-GB" sz="1200" dirty="0"/>
              <a:t> 				</a:t>
            </a:r>
            <a:r>
              <a:rPr lang="en-GB" sz="1200" b="0" i="0" u="none" strike="noStrike" kern="1200" dirty="0">
                <a:solidFill>
                  <a:srgbClr val="000000"/>
                </a:solidFill>
                <a:effectLst/>
                <a:ea typeface="MS Gothic" panose="020B0609070205080204" pitchFamily="49" charset="-128"/>
              </a:rPr>
              <a:t>Bo Gong</a:t>
            </a:r>
            <a:r>
              <a:rPr lang="en-GB" sz="1200" dirty="0"/>
              <a:t> </a:t>
            </a:r>
          </a:p>
          <a:p>
            <a:pPr lvl="1">
              <a:buFont typeface="Arial" panose="020B0604020202020204" pitchFamily="34" charset="0"/>
              <a:buChar char="•"/>
            </a:pPr>
            <a:r>
              <a:rPr lang="en-GB" sz="1200" b="0" i="0" u="sng" strike="noStrike" dirty="0">
                <a:solidFill>
                  <a:srgbClr val="0563C1"/>
                </a:solidFill>
                <a:effectLst/>
                <a:hlinkClick r:id="rId9"/>
              </a:rPr>
              <a:t>24/1841</a:t>
            </a:r>
            <a:r>
              <a:rPr lang="en-US" sz="1200" dirty="0">
                <a:effectLst/>
              </a:rPr>
              <a:t> </a:t>
            </a:r>
            <a:r>
              <a:rPr lang="en-GB" sz="1200" b="0" i="0" u="none" strike="noStrike" kern="1200" dirty="0">
                <a:solidFill>
                  <a:srgbClr val="000000"/>
                </a:solidFill>
                <a:effectLst/>
                <a:ea typeface="MS Gothic" panose="020B0609070205080204" pitchFamily="49" charset="-128"/>
              </a:rPr>
              <a:t>UHR ELR design open topics</a:t>
            </a:r>
            <a:r>
              <a:rPr lang="en-US" sz="1200" dirty="0">
                <a:effectLst/>
              </a:rPr>
              <a:t> 					</a:t>
            </a:r>
            <a:r>
              <a:rPr lang="en-GB" sz="1200" b="0" i="0" u="none" strike="noStrike" kern="1200" dirty="0">
                <a:solidFill>
                  <a:srgbClr val="000000"/>
                </a:solidFill>
                <a:effectLst/>
                <a:ea typeface="MS Gothic" panose="020B0609070205080204" pitchFamily="49" charset="-128"/>
              </a:rPr>
              <a:t>Rui Cao</a:t>
            </a:r>
            <a:r>
              <a:rPr lang="en-US" sz="1200" dirty="0">
                <a:effectLst/>
              </a:rPr>
              <a:t> </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SP1 – </a:t>
            </a:r>
            <a:r>
              <a:rPr lang="en-US" sz="1400" i="1" dirty="0">
                <a:solidFill>
                  <a:schemeClr val="tx1"/>
                </a:solidFill>
              </a:rPr>
              <a:t>Ron Porat – Preamble 			(Result)</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Sigurd Schelstraete – LTF 		(Result)</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SP3 – </a:t>
            </a:r>
            <a:r>
              <a:rPr lang="de-DE" sz="1400" i="1" dirty="0">
                <a:solidFill>
                  <a:schemeClr val="tx1"/>
                </a:solidFill>
              </a:rPr>
              <a:t>Alice, Juan, You-Wei</a:t>
            </a:r>
            <a:r>
              <a:rPr lang="en-US" sz="1400" i="1" dirty="0">
                <a:solidFill>
                  <a:schemeClr val="tx1"/>
                </a:solidFill>
              </a:rPr>
              <a:t> – U-SIG 					(Result)</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SP4 – </a:t>
            </a:r>
            <a:r>
              <a:rPr lang="en-US" sz="1600" i="1" dirty="0">
                <a:solidFill>
                  <a:schemeClr val="tx1"/>
                </a:solidFill>
              </a:rPr>
              <a:t>Qinghua Li – UHR Stream Parser 					( Result)</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chemeClr val="tx1"/>
                </a:solidFill>
                <a:effectLst/>
                <a:ea typeface="MS Gothic" panose="020B0609070205080204" pitchFamily="49" charset="-128"/>
              </a:rPr>
              <a:t>SP5 – </a:t>
            </a:r>
            <a:r>
              <a:rPr lang="en-US" sz="1600" i="1" dirty="0">
                <a:solidFill>
                  <a:schemeClr val="tx1"/>
                </a:solidFill>
              </a:rPr>
              <a:t>Qinghua Li – UHR Stream Parser 					( Result)</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chemeClr val="tx1"/>
                </a:solidFill>
                <a:effectLst/>
                <a:ea typeface="MS Gothic" panose="020B0609070205080204" pitchFamily="49" charset="-128"/>
              </a:rPr>
              <a:t>SP6 – </a:t>
            </a:r>
            <a:r>
              <a:rPr lang="en-US" sz="1600" i="1" dirty="0">
                <a:solidFill>
                  <a:schemeClr val="tx1"/>
                </a:solidFill>
              </a:rPr>
              <a:t>Qinghua Li – UHR Stream Parser 					( Result)</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SP7 – </a:t>
            </a:r>
            <a:r>
              <a:rPr lang="en-US" sz="1600" i="1" dirty="0">
                <a:solidFill>
                  <a:schemeClr val="tx1"/>
                </a:solidFill>
              </a:rPr>
              <a:t>Qinghua Li – UHR Stream Parser 					( Result)</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chemeClr val="tx1"/>
                </a:solidFill>
                <a:effectLst/>
                <a:ea typeface="MS Gothic" panose="020B0609070205080204" pitchFamily="49" charset="-128"/>
              </a:rPr>
              <a:t>SP8 – </a:t>
            </a:r>
            <a:r>
              <a:rPr lang="en-US" sz="1600" i="1" dirty="0">
                <a:solidFill>
                  <a:schemeClr val="tx1"/>
                </a:solidFill>
              </a:rPr>
              <a:t>Qinghua Li – UHR Stream Parser 					( Result)</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563C1"/>
                </a:solidFill>
                <a:effectLst/>
                <a:hlinkClick r:id="rId2"/>
              </a:rPr>
              <a:t>24/1827</a:t>
            </a:r>
            <a:r>
              <a:rPr lang="en-US" sz="1400" dirty="0">
                <a:effectLst/>
              </a:rPr>
              <a:t> </a:t>
            </a:r>
            <a:r>
              <a:rPr lang="en-GB" sz="1400" b="0" i="0" u="none" strike="noStrike" kern="1200" dirty="0">
                <a:solidFill>
                  <a:srgbClr val="000000"/>
                </a:solidFill>
                <a:effectLst/>
                <a:ea typeface="MS Gothic" panose="020B0609070205080204" pitchFamily="49" charset="-128"/>
              </a:rPr>
              <a:t>On OFDMA + MU-MIMO</a:t>
            </a:r>
            <a:r>
              <a:rPr lang="en-US" sz="1400" dirty="0">
                <a:effectLst/>
              </a:rPr>
              <a:t> 								</a:t>
            </a:r>
            <a:r>
              <a:rPr lang="en-GB" sz="1400" b="0" i="0" u="none" strike="noStrike" kern="1200" dirty="0">
                <a:solidFill>
                  <a:srgbClr val="000000"/>
                </a:solidFill>
                <a:effectLst/>
                <a:ea typeface="MS Gothic" panose="020B0609070205080204" pitchFamily="49" charset="-128"/>
              </a:rPr>
              <a:t>Ron Porat</a:t>
            </a:r>
            <a:r>
              <a:rPr lang="en-US" sz="1400" dirty="0">
                <a:effectLst/>
              </a:rPr>
              <a:t> </a:t>
            </a:r>
            <a:endParaRPr lang="en-GB" sz="1400" dirty="0"/>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24/2022r0</a:t>
            </a:r>
            <a:r>
              <a:rPr lang="en-GB" sz="1100" dirty="0"/>
              <a:t> </a:t>
            </a:r>
            <a:r>
              <a:rPr lang="en-GB" sz="1100" b="0" i="0" u="none" strike="noStrike" kern="1200" dirty="0">
                <a:solidFill>
                  <a:srgbClr val="000000"/>
                </a:solidFill>
                <a:effectLst/>
                <a:ea typeface="MS Gothic" panose="020B0609070205080204" pitchFamily="49" charset="-128"/>
              </a:rPr>
              <a:t>PDT MAC BSR Enhancement</a:t>
            </a:r>
            <a:r>
              <a:rPr lang="en-GB" sz="1100" dirty="0"/>
              <a:t> 							</a:t>
            </a:r>
            <a:r>
              <a:rPr lang="en-GB" sz="1100" b="0" i="0" u="none" strike="noStrike" kern="1200" dirty="0">
                <a:solidFill>
                  <a:srgbClr val="000000"/>
                </a:solidFill>
                <a:effectLst/>
                <a:ea typeface="MS Gothic" panose="020B0609070205080204" pitchFamily="49" charset="-128"/>
              </a:rPr>
              <a:t>Frank Hsu</a:t>
            </a:r>
            <a:r>
              <a:rPr lang="en-GB" sz="1100" dirty="0"/>
              <a:t> 		[SP]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24/1961r4</a:t>
            </a:r>
            <a:r>
              <a:rPr lang="en-GB" sz="1100" dirty="0"/>
              <a:t> </a:t>
            </a:r>
            <a:r>
              <a:rPr lang="en-GB" sz="1100" b="0" i="0" u="none" strike="noStrike" kern="1200" dirty="0">
                <a:solidFill>
                  <a:srgbClr val="000000"/>
                </a:solidFill>
                <a:effectLst/>
                <a:ea typeface="MS Gothic" panose="020B0609070205080204" pitchFamily="49" charset="-128"/>
              </a:rPr>
              <a:t>PDT-MAC-C-TDMA</a:t>
            </a:r>
            <a:r>
              <a:rPr lang="en-GB" sz="1100" dirty="0"/>
              <a:t> 								</a:t>
            </a:r>
            <a:r>
              <a:rPr lang="en-GB" sz="1100" b="0" i="0" u="none" strike="noStrike" kern="1200" dirty="0">
                <a:solidFill>
                  <a:srgbClr val="000000"/>
                </a:solidFill>
                <a:effectLst/>
                <a:ea typeface="MS Gothic" panose="020B0609070205080204" pitchFamily="49" charset="-128"/>
              </a:rPr>
              <a:t>Sanket Kalamkar</a:t>
            </a:r>
            <a:r>
              <a:rPr lang="en-GB" sz="1100" dirty="0"/>
              <a:t> 	[SP]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24/2007r0</a:t>
            </a:r>
            <a:r>
              <a:rPr lang="en-GB" sz="1100" dirty="0"/>
              <a:t> </a:t>
            </a:r>
            <a:r>
              <a:rPr lang="en-GB" sz="1100" b="0" i="0" u="none" strike="noStrike" kern="1200" dirty="0">
                <a:solidFill>
                  <a:srgbClr val="000000"/>
                </a:solidFill>
                <a:effectLst/>
                <a:ea typeface="MS Gothic" panose="020B0609070205080204" pitchFamily="49" charset="-128"/>
              </a:rPr>
              <a:t>PDT-MAC-p-</a:t>
            </a:r>
            <a:r>
              <a:rPr lang="en-GB" sz="1100" b="0" i="0" u="none" strike="noStrike" kern="1200" dirty="0" err="1">
                <a:solidFill>
                  <a:srgbClr val="000000"/>
                </a:solidFill>
                <a:effectLst/>
                <a:ea typeface="MS Gothic" panose="020B0609070205080204" pitchFamily="49" charset="-128"/>
              </a:rPr>
              <a:t>edca</a:t>
            </a:r>
            <a:r>
              <a:rPr lang="en-GB" sz="1100" dirty="0"/>
              <a:t> 								</a:t>
            </a:r>
            <a:r>
              <a:rPr lang="en-GB" sz="1100" b="0" i="0" u="none" strike="noStrike" kern="1200" dirty="0">
                <a:solidFill>
                  <a:srgbClr val="000000"/>
                </a:solidFill>
                <a:effectLst/>
                <a:ea typeface="MS Gothic" panose="020B0609070205080204" pitchFamily="49" charset="-128"/>
              </a:rPr>
              <a:t>Dmitry Akhmetov</a:t>
            </a:r>
            <a:r>
              <a:rPr lang="en-GB" sz="1100" dirty="0"/>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24/2069r0</a:t>
            </a:r>
            <a:r>
              <a:rPr lang="en-GB" sz="1100" dirty="0"/>
              <a:t> </a:t>
            </a:r>
            <a:r>
              <a:rPr lang="en-GB" sz="1100" b="0" i="0" u="none" strike="noStrike" kern="1200" dirty="0">
                <a:solidFill>
                  <a:srgbClr val="000000"/>
                </a:solidFill>
                <a:effectLst/>
                <a:ea typeface="MS Gothic" panose="020B0609070205080204" pitchFamily="49" charset="-128"/>
              </a:rPr>
              <a:t>PDT MAC UHR MAC Capabilities In UHR Caps IE</a:t>
            </a:r>
            <a:r>
              <a:rPr lang="en-GB" sz="1100" dirty="0"/>
              <a:t> 				</a:t>
            </a:r>
            <a:r>
              <a:rPr lang="en-GB" sz="1100" b="0" i="0" u="none" strike="noStrike" dirty="0">
                <a:solidFill>
                  <a:srgbClr val="000000"/>
                </a:solidFill>
                <a:effectLst/>
              </a:rPr>
              <a:t>Ming Gan</a:t>
            </a:r>
            <a:r>
              <a:rPr lang="en-GB" sz="1100" dirty="0"/>
              <a:t> </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5"/>
              </a:rPr>
              <a:t>24/1591</a:t>
            </a:r>
            <a:r>
              <a:rPr lang="en-US" sz="1100" dirty="0">
                <a:effectLst/>
              </a:rPr>
              <a:t> </a:t>
            </a:r>
            <a:r>
              <a:rPr lang="en-GB" sz="1100" b="0" i="0" u="none" strike="noStrike" kern="1200" dirty="0">
                <a:solidFill>
                  <a:srgbClr val="000000"/>
                </a:solidFill>
                <a:effectLst/>
                <a:ea typeface="MS Gothic" panose="020B0609070205080204" pitchFamily="49" charset="-128"/>
              </a:rPr>
              <a:t>Thoughts on Seamless Roaming and NPCA</a:t>
            </a:r>
            <a:r>
              <a:rPr lang="en-US" sz="1100" dirty="0">
                <a:effectLst/>
              </a:rPr>
              <a:t> 						</a:t>
            </a:r>
            <a:r>
              <a:rPr lang="en-GB" sz="1100" b="0" i="0" u="none" strike="noStrike" kern="1200" dirty="0">
                <a:solidFill>
                  <a:srgbClr val="000000"/>
                </a:solidFill>
                <a:effectLst/>
                <a:ea typeface="MS Gothic" panose="020B0609070205080204" pitchFamily="49" charset="-128"/>
              </a:rPr>
              <a:t>Ning Gao</a:t>
            </a:r>
            <a:r>
              <a:rPr lang="en-US" sz="1100" dirty="0">
                <a:effectLst/>
              </a:rPr>
              <a:t> </a:t>
            </a:r>
          </a:p>
          <a:p>
            <a:pPr lvl="1">
              <a:buFont typeface="Arial" panose="020B0604020202020204" pitchFamily="34" charset="0"/>
              <a:buChar char="•"/>
            </a:pPr>
            <a:r>
              <a:rPr lang="en-GB" sz="1100" b="0" i="0" u="sng" strike="noStrike" dirty="0">
                <a:solidFill>
                  <a:srgbClr val="0563C1"/>
                </a:solidFill>
                <a:effectLst/>
                <a:hlinkClick r:id="rId6"/>
              </a:rPr>
              <a:t>24/1746</a:t>
            </a:r>
            <a:r>
              <a:rPr lang="en-US" sz="1100" dirty="0">
                <a:effectLst/>
              </a:rPr>
              <a:t> </a:t>
            </a:r>
            <a:r>
              <a:rPr lang="en-GB" sz="1100" b="0" i="0" u="none" strike="noStrike" kern="1200" dirty="0">
                <a:solidFill>
                  <a:srgbClr val="000000"/>
                </a:solidFill>
                <a:effectLst/>
                <a:ea typeface="MS Gothic" panose="020B0609070205080204" pitchFamily="49" charset="-128"/>
              </a:rPr>
              <a:t>Comparison Between Enhanced FT and Distributed SMD</a:t>
            </a:r>
            <a:r>
              <a:rPr lang="en-US" sz="1100" dirty="0">
                <a:effectLst/>
              </a:rPr>
              <a:t> 					</a:t>
            </a:r>
            <a:r>
              <a:rPr lang="en-GB" sz="1100" b="0" i="0" u="none" strike="noStrike" kern="1200" dirty="0">
                <a:solidFill>
                  <a:srgbClr val="000000"/>
                </a:solidFill>
                <a:effectLst/>
                <a:ea typeface="MS Gothic" panose="020B0609070205080204" pitchFamily="49" charset="-128"/>
              </a:rPr>
              <a:t>Guogang Huang</a:t>
            </a:r>
            <a:endParaRPr lang="en-US" sz="1100" b="0" i="0" u="none" strike="noStrike" kern="1200" dirty="0">
              <a:solidFill>
                <a:srgbClr val="000000"/>
              </a:solidFill>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7"/>
              </a:rPr>
              <a:t>24/1851</a:t>
            </a:r>
            <a:r>
              <a:rPr lang="en-GB" sz="1100" dirty="0"/>
              <a:t> </a:t>
            </a:r>
            <a:r>
              <a:rPr lang="en-GB" sz="1100" b="0" i="0" u="none" strike="noStrike" kern="1200" dirty="0">
                <a:solidFill>
                  <a:srgbClr val="000000"/>
                </a:solidFill>
                <a:effectLst/>
                <a:ea typeface="MS Gothic" panose="020B0609070205080204" pitchFamily="49" charset="-128"/>
              </a:rPr>
              <a:t>Context transfer per TID for seamless roaming</a:t>
            </a:r>
            <a:r>
              <a:rPr lang="en-GB" sz="1100" dirty="0"/>
              <a:t> 						</a:t>
            </a:r>
            <a:r>
              <a:rPr lang="en-GB" sz="1100" b="0" i="0" u="none" strike="noStrike" kern="1200" dirty="0">
                <a:solidFill>
                  <a:srgbClr val="000000"/>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8"/>
              </a:rPr>
              <a:t>24/1857</a:t>
            </a:r>
            <a:r>
              <a:rPr lang="en-US" sz="1100" dirty="0"/>
              <a:t> </a:t>
            </a:r>
            <a:r>
              <a:rPr lang="en-US" sz="1100" b="0" i="0" u="none" strike="noStrike" kern="1200" dirty="0">
                <a:solidFill>
                  <a:srgbClr val="000000"/>
                </a:solidFill>
                <a:effectLst/>
                <a:ea typeface="MS Gothic" panose="020B0609070205080204" pitchFamily="49" charset="-128"/>
              </a:rPr>
              <a:t>Enhancements for Roaming Process</a:t>
            </a:r>
            <a:r>
              <a:rPr lang="en-US" sz="1100" dirty="0"/>
              <a:t> 							</a:t>
            </a:r>
            <a:r>
              <a:rPr lang="en-US" sz="1100" b="0" i="0" u="none" strike="noStrike" kern="1200" dirty="0">
                <a:solidFill>
                  <a:srgbClr val="000000"/>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24/1874</a:t>
            </a:r>
            <a:r>
              <a:rPr lang="en-US" sz="1100" dirty="0"/>
              <a:t> </a:t>
            </a:r>
            <a:r>
              <a:rPr lang="en-US" sz="1100" b="0" i="0" u="none" strike="noStrike" kern="1200" dirty="0">
                <a:solidFill>
                  <a:srgbClr val="000000"/>
                </a:solidFill>
                <a:effectLst/>
                <a:ea typeface="MS Gothic" panose="020B0609070205080204" pitchFamily="49" charset="-128"/>
              </a:rPr>
              <a:t>Further Details on Improving Roaming between MLDs</a:t>
            </a:r>
            <a:r>
              <a:rPr lang="en-US" sz="1100" dirty="0"/>
              <a:t> 					</a:t>
            </a:r>
            <a:r>
              <a:rPr lang="en-US" sz="1100" b="0" i="0" u="none" strike="noStrike" kern="1200" dirty="0">
                <a:solidFill>
                  <a:srgbClr val="000000"/>
                </a:solidFill>
                <a:effectLst/>
                <a:ea typeface="MS Gothic" panose="020B0609070205080204" pitchFamily="49" charset="-128"/>
              </a:rPr>
              <a:t>Huang, Po-kai</a:t>
            </a:r>
            <a:r>
              <a:rPr lang="en-US" sz="1100" dirty="0"/>
              <a:t> </a:t>
            </a:r>
            <a:endParaRPr lang="en-GB" sz="1100" dirty="0"/>
          </a:p>
          <a:p>
            <a:pPr lvl="1">
              <a:buFont typeface="Arial" panose="020B0604020202020204" pitchFamily="34" charset="0"/>
              <a:buChar char="•"/>
            </a:pPr>
            <a:r>
              <a:rPr lang="en-US" sz="1100" b="0" i="0" u="sng" strike="noStrike" dirty="0">
                <a:solidFill>
                  <a:srgbClr val="0563C1"/>
                </a:solidFill>
                <a:effectLst/>
                <a:hlinkClick r:id="rId9"/>
              </a:rPr>
              <a:t>24/1875</a:t>
            </a:r>
            <a:r>
              <a:rPr lang="en-US" sz="1100" dirty="0"/>
              <a:t> </a:t>
            </a:r>
            <a:r>
              <a:rPr lang="en-US" sz="1100" b="0" i="0" u="none" strike="noStrike" kern="1200" dirty="0">
                <a:solidFill>
                  <a:srgbClr val="000000"/>
                </a:solidFill>
                <a:effectLst/>
                <a:ea typeface="MS Gothic" panose="020B0609070205080204" pitchFamily="49" charset="-128"/>
              </a:rPr>
              <a:t>MLMD Architecture</a:t>
            </a:r>
            <a:r>
              <a:rPr lang="en-US" sz="1100" dirty="0"/>
              <a:t> 									</a:t>
            </a:r>
            <a:r>
              <a:rPr lang="en-US" sz="1100" b="0" i="0" u="none" strike="noStrike" kern="1200" dirty="0">
                <a:solidFill>
                  <a:srgbClr val="000000"/>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10"/>
              </a:rPr>
              <a:t>24/1879</a:t>
            </a:r>
            <a:r>
              <a:rPr lang="en-US" sz="1100" dirty="0"/>
              <a:t> </a:t>
            </a:r>
            <a:r>
              <a:rPr lang="en-US" sz="1100" b="0" i="0" u="none" strike="noStrike" kern="1200" dirty="0">
                <a:solidFill>
                  <a:srgbClr val="000000"/>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400" i="1" u="none" strike="noStrike" kern="1200" dirty="0">
                <a:solidFill>
                  <a:schemeClr val="tx1"/>
                </a:solidFill>
                <a:effectLst/>
                <a:ea typeface="MS Gothic" panose="020B0609070205080204" pitchFamily="49" charset="-128"/>
              </a:rPr>
              <a:t>SP1 – </a:t>
            </a:r>
            <a:r>
              <a:rPr lang="en-US" sz="1400" i="1" dirty="0">
                <a:solidFill>
                  <a:schemeClr val="tx1"/>
                </a:solidFill>
              </a:rPr>
              <a:t>Gaius Yao Huang Wee – CRTWT 			( Result)</a:t>
            </a:r>
          </a:p>
          <a:p>
            <a:pPr algn="l"/>
            <a:r>
              <a:rPr lang="en-US" sz="1200" b="0" i="0" dirty="0">
                <a:solidFill>
                  <a:srgbClr val="222222"/>
                </a:solidFill>
                <a:effectLst/>
              </a:rPr>
              <a:t>Do you support allowing an AP to request a </a:t>
            </a:r>
            <a:r>
              <a:rPr lang="en-US" sz="1200" b="0" i="0" dirty="0" err="1">
                <a:solidFill>
                  <a:srgbClr val="222222"/>
                </a:solidFill>
                <a:effectLst/>
              </a:rPr>
              <a:t>neighbour</a:t>
            </a:r>
            <a:r>
              <a:rPr lang="en-US" sz="12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10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100" b="0" i="0" dirty="0">
                <a:solidFill>
                  <a:srgbClr val="222222"/>
                </a:solidFill>
                <a:effectLst/>
              </a:rPr>
              <a:t>The portion of TXOP is shared by sending an MU-RTS TXS Trigger frame</a:t>
            </a:r>
          </a:p>
          <a:p>
            <a:r>
              <a:rPr lang="en-US" sz="1400" b="0" i="1" dirty="0">
                <a:solidFill>
                  <a:srgbClr val="222222"/>
                </a:solidFill>
                <a:effectLst/>
              </a:rPr>
              <a:t>Supporting docs: [</a:t>
            </a:r>
            <a:r>
              <a:rPr lang="en-US" sz="1400" b="0" i="1" dirty="0">
                <a:solidFill>
                  <a:srgbClr val="1155CC"/>
                </a:solidFill>
                <a:effectLst/>
                <a:hlinkClick r:id="rId2"/>
              </a:rPr>
              <a:t>24/1457r0</a:t>
            </a:r>
            <a:r>
              <a:rPr lang="en-US" sz="1400" b="0" i="1" dirty="0">
                <a:solidFill>
                  <a:srgbClr val="222222"/>
                </a:solidFill>
                <a:effectLst/>
              </a:rPr>
              <a:t>, </a:t>
            </a:r>
            <a:r>
              <a:rPr lang="en-US" sz="1400" b="0" i="1" dirty="0">
                <a:solidFill>
                  <a:srgbClr val="1155CC"/>
                </a:solidFill>
                <a:effectLst/>
                <a:hlinkClick r:id="rId3"/>
              </a:rPr>
              <a:t>23/2212r1</a:t>
            </a:r>
            <a:r>
              <a:rPr lang="en-US" sz="1400" b="0" i="1" dirty="0">
                <a:solidFill>
                  <a:schemeClr val="tx1"/>
                </a:solidFill>
                <a:effectLst/>
              </a:rPr>
              <a:t>]</a:t>
            </a:r>
            <a:endParaRPr lang="en-GB" sz="1400" b="0" i="0" u="none" strike="noStrike" kern="1200" dirty="0">
              <a:solidFill>
                <a:schemeClr val="tx1"/>
              </a:solidFill>
              <a:effectLst/>
              <a:ea typeface="MS Gothic" panose="020B0609070205080204" pitchFamily="49" charset="-128"/>
            </a:endParaRPr>
          </a:p>
          <a:p>
            <a:r>
              <a:rPr lang="en-GB" sz="1400" i="1" dirty="0">
                <a:solidFill>
                  <a:schemeClr val="tx1"/>
                </a:solidFill>
              </a:rPr>
              <a:t>SP2 – </a:t>
            </a:r>
            <a:r>
              <a:rPr lang="en-US" sz="1400" i="1" dirty="0">
                <a:solidFill>
                  <a:schemeClr val="tx1"/>
                </a:solidFill>
              </a:rPr>
              <a:t>Subir Das – Channel Access 				( Result)</a:t>
            </a:r>
          </a:p>
          <a:p>
            <a:r>
              <a:rPr lang="en-US" sz="1200" b="0" dirty="0">
                <a:solidFill>
                  <a:srgbClr val="222222"/>
                </a:solidFill>
              </a:rPr>
              <a:t>Do you agree to define an optional mechanism that enables priority channel access for non-AP STAs affiliated with non-AP MLDs that have EPCS activated for transmission of management frames prior to the non-AP MLDs’ (re)association with the AP MLD?</a:t>
            </a:r>
          </a:p>
          <a:p>
            <a:r>
              <a:rPr lang="en-US" sz="1200" b="0" dirty="0">
                <a:solidFill>
                  <a:srgbClr val="222222"/>
                </a:solidFill>
              </a:rPr>
              <a:t>Notes: </a:t>
            </a:r>
          </a:p>
          <a:p>
            <a:pPr>
              <a:buFont typeface="+mj-lt"/>
              <a:buAutoNum type="arabicPeriod"/>
            </a:pPr>
            <a:r>
              <a:rPr lang="en-US" sz="1200" b="0" dirty="0">
                <a:solidFill>
                  <a:srgbClr val="222222"/>
                </a:solidFill>
              </a:rPr>
              <a:t>Priority channel access may be assigned to the non-AP MLD by the AP MLD when the AP MLD is triggered to do so by an external entity (e.g., when emergency is declared and/or be based on pre-determined rules/conditions)</a:t>
            </a:r>
          </a:p>
          <a:p>
            <a:pPr>
              <a:buFont typeface="+mj-lt"/>
              <a:buAutoNum type="arabicPeriod"/>
            </a:pPr>
            <a:r>
              <a:rPr lang="en-US" sz="1200" b="0" dirty="0">
                <a:solidFill>
                  <a:srgbClr val="222222"/>
                </a:solidFill>
              </a:rPr>
              <a:t>The mechanism is TBD</a:t>
            </a:r>
          </a:p>
          <a:p>
            <a:pPr>
              <a:buFont typeface="+mj-lt"/>
              <a:buAutoNum type="arabicPeriod"/>
            </a:pPr>
            <a:r>
              <a:rPr lang="en-US" sz="1200" b="0" dirty="0">
                <a:solidFill>
                  <a:srgbClr val="222222"/>
                </a:solidFill>
              </a:rPr>
              <a:t>“EPCS activated” indicates non-AP MLDs that have been provisioned to use EPCS</a:t>
            </a:r>
          </a:p>
          <a:p>
            <a:r>
              <a:rPr lang="en-GB" sz="1400" i="1" dirty="0">
                <a:solidFill>
                  <a:schemeClr val="tx1"/>
                </a:solidFill>
              </a:rPr>
              <a:t>SP3 – </a:t>
            </a:r>
            <a:r>
              <a:rPr lang="en-US" sz="1400" i="1" dirty="0">
                <a:solidFill>
                  <a:schemeClr val="tx1"/>
                </a:solidFill>
              </a:rPr>
              <a:t>Subir Das – Channel Access 				( Result)</a:t>
            </a:r>
          </a:p>
          <a:p>
            <a:r>
              <a:rPr lang="en-US" sz="1200" b="0" dirty="0">
                <a:solidFill>
                  <a:srgbClr val="222222"/>
                </a:solidFill>
              </a:rPr>
              <a:t>Do you agree to define an optional mechanism that enables AP MLD to terminate or degrade lower priority communications in favor of higher priority communications.</a:t>
            </a:r>
          </a:p>
          <a:p>
            <a:r>
              <a:rPr lang="en-US" sz="1400" b="0" i="1" dirty="0">
                <a:solidFill>
                  <a:srgbClr val="222222"/>
                </a:solidFill>
                <a:effectLst/>
              </a:rPr>
              <a:t>Supporting docs: [</a:t>
            </a:r>
            <a:r>
              <a:rPr lang="en-US" sz="1400" b="0" i="1" dirty="0">
                <a:solidFill>
                  <a:schemeClr val="tx1"/>
                </a:solidFill>
                <a:effectLst/>
              </a:rPr>
              <a:t>24/984r4]</a:t>
            </a:r>
            <a:endParaRPr lang="en-GB" sz="1400" b="0" i="0" u="none" strike="noStrike" kern="1200" dirty="0">
              <a:solidFill>
                <a:schemeClr val="tx1"/>
              </a:solidFill>
              <a:effectLst/>
              <a:ea typeface="MS Gothic" panose="020B0609070205080204" pitchFamily="49" charset="-128"/>
            </a:endParaRPr>
          </a:p>
          <a:p>
            <a:endParaRPr lang="en-GB" sz="18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200" i="1" u="none" strike="noStrike" kern="1200" dirty="0">
                <a:solidFill>
                  <a:schemeClr val="tx1"/>
                </a:solidFill>
                <a:effectLst/>
                <a:ea typeface="MS Gothic" panose="020B0609070205080204" pitchFamily="49" charset="-128"/>
              </a:rPr>
              <a:t>SP1 – </a:t>
            </a:r>
            <a:r>
              <a:rPr lang="en-US" sz="1200" i="1" dirty="0">
                <a:solidFill>
                  <a:schemeClr val="tx1"/>
                </a:solidFill>
              </a:rPr>
              <a:t>Hongwon Lee – Coex				( Result)</a:t>
            </a:r>
          </a:p>
          <a:p>
            <a:r>
              <a:rPr lang="en-US" sz="1200" b="0" dirty="0"/>
              <a:t>Do you agree to include the following into the 11bn SFD?</a:t>
            </a:r>
          </a:p>
          <a:p>
            <a:pPr>
              <a:buFont typeface="Arial" panose="020B0604020202020204" pitchFamily="34" charset="0"/>
              <a:buChar char="•"/>
            </a:pPr>
            <a:r>
              <a:rPr lang="en-US" sz="1100" b="0" dirty="0"/>
              <a:t>A TXOP holder transmitting a BSRP Trigger frame as an ICF which is addressed to at least a UHR STA that enabled a dynamic unavailability operation mode, shall ensure that UL Length sets to a sufficient length for PPDU that contains a Multi-STA BA as an ICR including unavailability information</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chemeClr val="tx1"/>
                </a:solidFill>
                <a:effectLst/>
                <a:ea typeface="MS Gothic" panose="020B0609070205080204" pitchFamily="49" charset="-128"/>
              </a:rPr>
              <a:t>SP2 – </a:t>
            </a:r>
            <a:r>
              <a:rPr lang="en-US" sz="1100" i="1" dirty="0">
                <a:solidFill>
                  <a:schemeClr val="tx1"/>
                </a:solidFill>
              </a:rPr>
              <a:t>Hongwon Lee – Coex				( Result)</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100" i="1" u="none" strike="noStrike" kern="1200" dirty="0">
                <a:solidFill>
                  <a:schemeClr val="tx1"/>
                </a:solidFill>
                <a:effectLst/>
                <a:ea typeface="MS Gothic" panose="020B0609070205080204" pitchFamily="49" charset="-128"/>
              </a:rPr>
              <a:t>SP3 – </a:t>
            </a:r>
            <a:r>
              <a:rPr lang="en-US" sz="1100" i="1" dirty="0">
                <a:solidFill>
                  <a:schemeClr val="tx1"/>
                </a:solidFill>
              </a:rPr>
              <a:t>Hongwon Lee – Coex				( Result)</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F7EE6B-EFC8-8143-97DF-C3A4C10F00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E50F77-3393-4593-6AA4-F0AD610CF6D3}"/>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1E1D41E-263F-8C8B-DEB4-2DD8618A91DA}"/>
              </a:ext>
            </a:extLst>
          </p:cNvPr>
          <p:cNvSpPr>
            <a:spLocks noGrp="1"/>
          </p:cNvSpPr>
          <p:nvPr>
            <p:ph idx="1"/>
          </p:nvPr>
        </p:nvSpPr>
        <p:spPr/>
        <p:txBody>
          <a:bodyPr/>
          <a:lstStyle/>
          <a:p>
            <a:r>
              <a:rPr lang="en-GB" sz="1800" i="1" u="none" strike="noStrike" kern="1200" dirty="0">
                <a:solidFill>
                  <a:schemeClr val="tx1"/>
                </a:solidFill>
                <a:effectLst/>
                <a:ea typeface="MS Gothic" panose="020B0609070205080204" pitchFamily="49" charset="-128"/>
              </a:rPr>
              <a:t>SP4 – </a:t>
            </a:r>
            <a:r>
              <a:rPr lang="en-US" sz="1800" i="1" dirty="0">
                <a:solidFill>
                  <a:schemeClr val="tx1"/>
                </a:solidFill>
              </a:rPr>
              <a:t>Hongwon Lee – Coex				( Result)</a:t>
            </a:r>
          </a:p>
          <a:p>
            <a:pPr algn="l"/>
            <a:r>
              <a:rPr lang="en-US" sz="1400" b="0" dirty="0"/>
              <a:t>Do you agree to include the following into the 11bn SFD?</a:t>
            </a:r>
          </a:p>
          <a:p>
            <a:pPr algn="l">
              <a:buFont typeface="Arial" panose="020B0604020202020204" pitchFamily="34" charset="0"/>
              <a:buChar char="•"/>
            </a:pPr>
            <a:r>
              <a:rPr lang="en-US" sz="1200" b="0" dirty="0"/>
              <a:t>In response to BSRP Trigger frame transmitted by a non-AP STA, an AP transmits a Multi-STA BlockAck frame in which Block Ack Starting Sequence Control subfield and Block Ack Bitmap subfield are not present</a:t>
            </a:r>
          </a:p>
          <a:p>
            <a:pPr marL="965200" algn="l"/>
            <a:r>
              <a:rPr lang="en-US" sz="1200" b="0" dirty="0"/>
              <a:t>–        Values of Ack Type and TID are TBD</a:t>
            </a:r>
          </a:p>
          <a:p>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endParaRPr lang="en-US" sz="1200" b="0" dirty="0"/>
          </a:p>
          <a:p>
            <a:r>
              <a:rPr lang="en-US" sz="1800" dirty="0">
                <a:solidFill>
                  <a:schemeClr val="tx1"/>
                </a:solidFill>
              </a:rPr>
              <a:t>Prioritized Submissions </a:t>
            </a:r>
          </a:p>
          <a:p>
            <a:r>
              <a:rPr lang="en-US" sz="1400" b="0" dirty="0">
                <a:hlinkClick r:id="rId2"/>
              </a:rPr>
              <a:t>24/2072</a:t>
            </a:r>
            <a:r>
              <a:rPr lang="en-US" sz="1400" b="0" dirty="0"/>
              <a:t> NC MLO SMD Architecture					Michael Montemurro</a:t>
            </a:r>
          </a:p>
        </p:txBody>
      </p:sp>
      <p:sp>
        <p:nvSpPr>
          <p:cNvPr id="4" name="Slide Number Placeholder 3">
            <a:extLst>
              <a:ext uri="{FF2B5EF4-FFF2-40B4-BE49-F238E27FC236}">
                <a16:creationId xmlns:a16="http://schemas.microsoft.com/office/drawing/2014/main" id="{D72F48E4-5F72-D670-9BA1-E38124FBFC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EF6DE29-A4E3-B37E-860B-6B91CE6C538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176ADD9-C837-C53B-9923-AAE18A869ED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608951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24/2017r0</a:t>
            </a:r>
            <a:r>
              <a:rPr lang="en-GB" sz="1100" dirty="0"/>
              <a:t> </a:t>
            </a:r>
            <a:r>
              <a:rPr lang="en-GB" sz="1100" b="0" i="0" u="none" strike="noStrike" kern="1200" dirty="0">
                <a:solidFill>
                  <a:srgbClr val="000000"/>
                </a:solidFill>
                <a:effectLst/>
                <a:ea typeface="MS Gothic" panose="020B0609070205080204" pitchFamily="49" charset="-128"/>
              </a:rPr>
              <a:t>PDT-PHY-Transmitter-Block-Diagram</a:t>
            </a:r>
            <a:r>
              <a:rPr lang="en-GB" sz="1100" dirty="0"/>
              <a:t> 				</a:t>
            </a:r>
            <a:r>
              <a:rPr lang="en-GB" sz="1100" b="0" i="0" u="none" strike="noStrike" dirty="0">
                <a:solidFill>
                  <a:srgbClr val="000000"/>
                </a:solidFill>
                <a:effectLst/>
              </a:rPr>
              <a:t>Yusuke Asai 			[SP]</a:t>
            </a:r>
            <a:r>
              <a:rPr lang="en-GB" sz="1100" dirty="0"/>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t> </a:t>
            </a:r>
            <a:r>
              <a:rPr lang="en-GB" sz="1100" b="0" i="0" u="none" strike="noStrike" kern="1200" dirty="0">
                <a:solidFill>
                  <a:srgbClr val="000000"/>
                </a:solidFill>
                <a:effectLst/>
                <a:ea typeface="MS Gothic" panose="020B0609070205080204" pitchFamily="49" charset="-128"/>
              </a:rPr>
              <a:t>PDT-PHY-Legacy preamble</a:t>
            </a:r>
            <a:r>
              <a:rPr lang="en-GB" sz="1100" dirty="0"/>
              <a:t> 					</a:t>
            </a:r>
            <a:r>
              <a:rPr lang="en-GB" sz="1100" b="0" i="0" u="none" strike="noStrike" dirty="0">
                <a:solidFill>
                  <a:srgbClr val="000000"/>
                </a:solidFill>
                <a:effectLst/>
              </a:rPr>
              <a:t>Dongguk Lim</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24/2009r4</a:t>
            </a:r>
            <a:r>
              <a:rPr lang="en-GB" sz="1100" dirty="0"/>
              <a:t> </a:t>
            </a:r>
            <a:r>
              <a:rPr lang="en-GB" sz="1100" b="0" i="0" u="none" strike="noStrike" kern="1200" dirty="0">
                <a:solidFill>
                  <a:srgbClr val="000000"/>
                </a:solidFill>
                <a:effectLst/>
                <a:ea typeface="MS Gothic" panose="020B0609070205080204" pitchFamily="49" charset="-128"/>
              </a:rPr>
              <a:t>PDT-PHY-UHR-SIG</a:t>
            </a:r>
            <a:r>
              <a:rPr lang="en-GB" sz="1100" dirty="0"/>
              <a:t> 						</a:t>
            </a:r>
            <a:r>
              <a:rPr lang="en-GB" sz="1100" b="0" i="0" u="none" strike="noStrike" dirty="0">
                <a:solidFill>
                  <a:srgbClr val="000000"/>
                </a:solidFill>
                <a:effectLst/>
              </a:rPr>
              <a:t>Mengshi Hu</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24/2008r0</a:t>
            </a:r>
            <a:r>
              <a:rPr lang="en-GB" sz="1100" dirty="0"/>
              <a:t> </a:t>
            </a:r>
            <a:r>
              <a:rPr lang="en-GB" sz="1100" b="0" i="0" u="none" strike="noStrike" kern="1200" dirty="0">
                <a:solidFill>
                  <a:srgbClr val="000000"/>
                </a:solidFill>
                <a:effectLst/>
                <a:ea typeface="MS Gothic" panose="020B0609070205080204" pitchFamily="49" charset="-128"/>
              </a:rPr>
              <a:t>PDT-PHY-Interference-Mitigation</a:t>
            </a:r>
            <a:r>
              <a:rPr lang="en-GB" sz="1100" dirty="0"/>
              <a:t> 				</a:t>
            </a:r>
            <a:r>
              <a:rPr lang="en-GB" sz="1100" b="0" i="0" u="none" strike="noStrike" dirty="0">
                <a:solidFill>
                  <a:srgbClr val="000000"/>
                </a:solidFill>
                <a:effectLst/>
              </a:rPr>
              <a:t>Shimi Shilo</a:t>
            </a:r>
            <a:r>
              <a:rPr lang="en-GB"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24/2027r0</a:t>
            </a:r>
            <a:r>
              <a:rPr lang="en-GB" sz="1100" dirty="0"/>
              <a:t> </a:t>
            </a:r>
            <a:r>
              <a:rPr lang="en-GB" sz="1100" b="0" i="0" u="none" strike="noStrike" kern="1200" dirty="0" err="1">
                <a:solidFill>
                  <a:srgbClr val="000000"/>
                </a:solidFill>
                <a:effectLst/>
                <a:ea typeface="MS Gothic" panose="020B0609070205080204" pitchFamily="49" charset="-128"/>
              </a:rPr>
              <a:t>pdt</a:t>
            </a:r>
            <a:r>
              <a:rPr lang="en-GB" sz="1100" b="0" i="0" u="none" strike="noStrike" kern="1200" dirty="0">
                <a:solidFill>
                  <a:srgbClr val="000000"/>
                </a:solidFill>
                <a:effectLst/>
                <a:ea typeface="MS Gothic" panose="020B0609070205080204" pitchFamily="49" charset="-128"/>
              </a:rPr>
              <a:t>-</a:t>
            </a:r>
            <a:r>
              <a:rPr lang="en-GB" sz="1100" b="0" i="0" u="none" strike="noStrike" kern="1200" dirty="0" err="1">
                <a:solidFill>
                  <a:srgbClr val="000000"/>
                </a:solidFill>
                <a:effectLst/>
                <a:ea typeface="MS Gothic" panose="020B0609070205080204" pitchFamily="49" charset="-128"/>
              </a:rPr>
              <a:t>phy</a:t>
            </a:r>
            <a:r>
              <a:rPr lang="en-GB" sz="1100" b="0" i="0" u="none" strike="noStrike" kern="1200" dirty="0">
                <a:solidFill>
                  <a:srgbClr val="000000"/>
                </a:solidFill>
                <a:effectLst/>
                <a:ea typeface="MS Gothic" panose="020B0609070205080204" pitchFamily="49" charset="-128"/>
              </a:rPr>
              <a:t>-service-interface</a:t>
            </a:r>
            <a:r>
              <a:rPr lang="en-GB" sz="1100" dirty="0"/>
              <a:t> 					</a:t>
            </a:r>
            <a:r>
              <a:rPr lang="en-GB" sz="1100" b="0" i="0" u="none" strike="noStrike" dirty="0">
                <a:solidFill>
                  <a:srgbClr val="000000"/>
                </a:solidFill>
                <a:effectLst/>
              </a:rPr>
              <a:t>Bo Sun</a:t>
            </a:r>
            <a:r>
              <a:rPr lang="en-GB" sz="1100" dirty="0"/>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4"/>
              </a:rPr>
              <a:t>24/1850</a:t>
            </a:r>
            <a:r>
              <a:rPr lang="en-US" sz="1100" dirty="0"/>
              <a:t> </a:t>
            </a:r>
            <a:r>
              <a:rPr lang="en-US" sz="1100" b="0" i="0" u="none" strike="noStrike" kern="1200" dirty="0">
                <a:solidFill>
                  <a:srgbClr val="000000"/>
                </a:solidFill>
                <a:effectLst/>
                <a:ea typeface="MS Gothic" panose="020B0609070205080204" pitchFamily="49" charset="-128"/>
              </a:rPr>
              <a:t>Mid-Range Support for ELR PPDU</a:t>
            </a:r>
            <a:r>
              <a:rPr lang="en-US" sz="1100" dirty="0"/>
              <a:t> 				</a:t>
            </a:r>
            <a:r>
              <a:rPr lang="en-US" sz="1100" b="0" i="0" u="none" strike="noStrike" kern="1200" dirty="0">
                <a:solidFill>
                  <a:srgbClr val="000000"/>
                </a:solidFill>
                <a:effectLst/>
                <a:ea typeface="MS Gothic" panose="020B0609070205080204" pitchFamily="49" charset="-128"/>
              </a:rPr>
              <a:t>Junghoon Suh</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24/1860</a:t>
            </a:r>
            <a:r>
              <a:rPr lang="en-US" sz="1100" dirty="0"/>
              <a:t> </a:t>
            </a:r>
            <a:r>
              <a:rPr lang="en-US" sz="1100" b="0" i="0" u="none" strike="noStrike" kern="1200" dirty="0">
                <a:solidFill>
                  <a:srgbClr val="000000"/>
                </a:solidFill>
                <a:effectLst/>
                <a:ea typeface="MS Gothic" panose="020B0609070205080204" pitchFamily="49" charset="-128"/>
              </a:rPr>
              <a:t>Discussion on Aspects of ELR Transmission</a:t>
            </a:r>
            <a:r>
              <a:rPr lang="en-US" sz="1100" dirty="0"/>
              <a:t> 			</a:t>
            </a:r>
            <a:r>
              <a:rPr lang="en-US" sz="1100" b="0" i="0" u="none" strike="noStrike" kern="1200" dirty="0">
                <a:solidFill>
                  <a:srgbClr val="000000"/>
                </a:solidFill>
                <a:effectLst/>
                <a:ea typeface="MS Gothic" panose="020B0609070205080204" pitchFamily="49" charset="-128"/>
              </a:rPr>
              <a:t>Leonardo Lanante</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24/1861</a:t>
            </a:r>
            <a:r>
              <a:rPr lang="en-US" sz="1100" dirty="0"/>
              <a:t> </a:t>
            </a:r>
            <a:r>
              <a:rPr lang="en-US" sz="1100" b="0" i="0" u="none" strike="noStrike" kern="1200" dirty="0">
                <a:solidFill>
                  <a:srgbClr val="000000"/>
                </a:solidFill>
                <a:effectLst/>
                <a:ea typeface="MS Gothic" panose="020B0609070205080204" pitchFamily="49" charset="-128"/>
              </a:rPr>
              <a:t>Discussion on Spatial Reuse and ELR Transmission</a:t>
            </a:r>
            <a:r>
              <a:rPr lang="en-US" sz="1100" dirty="0"/>
              <a:t> 		</a:t>
            </a:r>
            <a:r>
              <a:rPr lang="en-US" sz="1100" b="0" i="0" u="none" strike="noStrike" kern="1200" dirty="0">
                <a:solidFill>
                  <a:srgbClr val="000000"/>
                </a:solidFill>
                <a:effectLst/>
                <a:ea typeface="MS Gothic" panose="020B0609070205080204" pitchFamily="49" charset="-128"/>
              </a:rPr>
              <a:t>Leonardo Lanante</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25/0009</a:t>
            </a:r>
            <a:r>
              <a:rPr lang="en-US" sz="1100" dirty="0"/>
              <a:t> </a:t>
            </a:r>
            <a:r>
              <a:rPr lang="en-US" sz="1100" b="0" i="0" u="none" strike="noStrike" kern="1200" dirty="0">
                <a:solidFill>
                  <a:srgbClr val="000000"/>
                </a:solidFill>
                <a:effectLst/>
                <a:ea typeface="MS Gothic" panose="020B0609070205080204" pitchFamily="49" charset="-128"/>
              </a:rPr>
              <a:t>Discussion on Transmission of PE in ELR PPDU</a:t>
            </a:r>
            <a:r>
              <a:rPr lang="en-US" sz="1100" dirty="0"/>
              <a:t> 			</a:t>
            </a:r>
            <a:r>
              <a:rPr lang="en-US" sz="1100" b="0" i="0" u="none" strike="noStrike" kern="1200" dirty="0">
                <a:solidFill>
                  <a:srgbClr val="000000"/>
                </a:solidFill>
                <a:effectLst/>
                <a:ea typeface="MS Gothic" panose="020B0609070205080204" pitchFamily="49" charset="-128"/>
              </a:rPr>
              <a:t>Ke Zhong</a:t>
            </a:r>
            <a:r>
              <a:rPr lang="en-US"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5"/>
              </a:rPr>
              <a:t>25/0059</a:t>
            </a:r>
            <a:r>
              <a:rPr lang="en-GB" sz="1100" dirty="0"/>
              <a:t> </a:t>
            </a:r>
            <a:r>
              <a:rPr lang="en-GB" sz="1100" b="0" i="0" u="none" strike="noStrike" kern="1200" dirty="0">
                <a:solidFill>
                  <a:srgbClr val="000000"/>
                </a:solidFill>
                <a:effectLst/>
                <a:ea typeface="MS Gothic" panose="020B0609070205080204" pitchFamily="49" charset="-128"/>
              </a:rPr>
              <a:t>ELR: Fragmentation support and Channel Access</a:t>
            </a:r>
            <a:r>
              <a:rPr lang="en-GB" sz="1100" dirty="0"/>
              <a:t> 			</a:t>
            </a:r>
            <a:r>
              <a:rPr lang="en-GB" sz="1100" b="0" i="0" u="none" strike="noStrike" kern="1200" dirty="0">
                <a:solidFill>
                  <a:srgbClr val="000000"/>
                </a:solidFill>
                <a:effectLst/>
                <a:ea typeface="MS Gothic" panose="020B0609070205080204" pitchFamily="49" charset="-128"/>
              </a:rPr>
              <a:t>Sigurd Schelstraete</a:t>
            </a:r>
            <a:r>
              <a:rPr lang="en-GB" sz="1100" dirty="0"/>
              <a:t> </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SP1 – </a:t>
            </a:r>
            <a:r>
              <a:rPr lang="en-US" sz="1400" i="1" dirty="0">
                <a:solidFill>
                  <a:schemeClr val="tx1"/>
                </a:solidFill>
              </a:rPr>
              <a:t>Shengquan Hu – CBF 				( Result)</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Yin Wang – UEQM 				(Result)</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Alice Chen– CBF					(Result)</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SP4 – </a:t>
            </a:r>
            <a:r>
              <a:rPr lang="en-US" sz="1400" i="1" dirty="0">
                <a:solidFill>
                  <a:schemeClr val="tx1"/>
                </a:solidFill>
              </a:rPr>
              <a:t>Juan Fang – CBF 				( Result)</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endParaRPr lang="pt-BR" sz="1400" b="0" i="1" dirty="0">
              <a:solidFill>
                <a:srgbClr val="222222"/>
              </a:solidFill>
              <a:latin typeface="Times New Roman"/>
              <a:ea typeface="MS Gothic"/>
            </a:endParaRPr>
          </a:p>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24/1881r0</a:t>
            </a:r>
            <a:r>
              <a:rPr lang="en-GB" sz="1100" dirty="0"/>
              <a:t> </a:t>
            </a:r>
            <a:r>
              <a:rPr lang="en-GB" sz="1100" b="0" i="0" u="none" strike="noStrike" kern="1200" dirty="0">
                <a:solidFill>
                  <a:schemeClr val="tx1"/>
                </a:solidFill>
                <a:effectLst/>
                <a:ea typeface="MS Gothic" panose="020B0609070205080204" pitchFamily="49" charset="-128"/>
              </a:rPr>
              <a:t>PDT-MAC-Seamless-Roaming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Duncan Ho</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24/2016r0</a:t>
            </a:r>
            <a:r>
              <a:rPr lang="en-US" sz="1100" dirty="0"/>
              <a:t> </a:t>
            </a:r>
            <a:r>
              <a:rPr lang="en-US" sz="1100" b="0" i="0" u="none" strike="noStrike" kern="1200" dirty="0">
                <a:solidFill>
                  <a:schemeClr val="tx1"/>
                </a:solidFill>
                <a:effectLst/>
                <a:ea typeface="MS Gothic" panose="020B0609070205080204" pitchFamily="49" charset="-128"/>
              </a:rPr>
              <a:t>PDT MAC power save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Liwen Chu</a:t>
            </a:r>
            <a:r>
              <a:rPr lang="en-US"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24/1762r5</a:t>
            </a:r>
            <a:r>
              <a:rPr lang="en-GB" sz="1100" dirty="0"/>
              <a:t> </a:t>
            </a:r>
            <a:r>
              <a:rPr lang="en-GB" sz="1100" b="0" i="0" u="none" strike="noStrike" kern="1200" dirty="0">
                <a:solidFill>
                  <a:schemeClr val="tx1"/>
                </a:solidFill>
                <a:effectLst/>
                <a:ea typeface="MS Gothic" panose="020B0609070205080204" pitchFamily="49" charset="-128"/>
              </a:rPr>
              <a:t>PDT-MAC-NPCA</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Matthew Fischer</a:t>
            </a:r>
            <a:r>
              <a:rPr lang="en-GB"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24/2068r0</a:t>
            </a:r>
            <a:r>
              <a:rPr lang="en-GB" sz="1100" dirty="0"/>
              <a:t> </a:t>
            </a:r>
            <a:r>
              <a:rPr lang="en-GB" sz="1100" b="0" i="0" u="none" strike="noStrike" kern="1200" dirty="0">
                <a:solidFill>
                  <a:srgbClr val="000000"/>
                </a:solidFill>
                <a:effectLst/>
                <a:ea typeface="MS Gothic" panose="020B0609070205080204" pitchFamily="49" charset="-128"/>
              </a:rPr>
              <a:t>PDT MAC UHR MAC Operation Element</a:t>
            </a:r>
            <a:r>
              <a:rPr lang="en-GB" sz="1100" dirty="0"/>
              <a:t> 					</a:t>
            </a:r>
            <a:r>
              <a:rPr lang="en-GB" sz="1100" b="0" i="0" u="none" strike="noStrike" dirty="0">
                <a:solidFill>
                  <a:srgbClr val="000000"/>
                </a:solidFill>
                <a:effectLst/>
              </a:rPr>
              <a:t>Ming Gan</a:t>
            </a:r>
            <a:r>
              <a:rPr lang="en-GB" sz="1100" dirty="0"/>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24/1882</a:t>
            </a:r>
            <a:r>
              <a:rPr lang="en-US" sz="1100" dirty="0"/>
              <a:t> </a:t>
            </a:r>
            <a:r>
              <a:rPr lang="en-US" sz="1100" b="0" i="0" u="none" strike="noStrike" kern="1200" dirty="0">
                <a:solidFill>
                  <a:srgbClr val="000000"/>
                </a:solidFill>
                <a:effectLst/>
                <a:ea typeface="MS Gothic" panose="020B0609070205080204" pitchFamily="49" charset="-128"/>
              </a:rPr>
              <a:t>Link Setup for Seamless Roaming</a:t>
            </a:r>
            <a:r>
              <a:rPr lang="en-US" sz="1100" dirty="0"/>
              <a:t> 							</a:t>
            </a:r>
            <a:r>
              <a:rPr lang="en-US" sz="1100" b="0" i="0" u="none" strike="noStrike" kern="1200" dirty="0">
                <a:solidFill>
                  <a:srgbClr val="000000"/>
                </a:solidFill>
                <a:effectLst/>
                <a:ea typeface="MS Gothic" panose="020B0609070205080204" pitchFamily="49" charset="-128"/>
              </a:rPr>
              <a:t>Chittabrata Ghosh</a:t>
            </a:r>
            <a:r>
              <a:rPr lang="en-US" sz="1100" dirty="0"/>
              <a:t> </a:t>
            </a:r>
          </a:p>
          <a:p>
            <a:pPr lvl="1">
              <a:buFont typeface="Arial" panose="020B0604020202020204" pitchFamily="34" charset="0"/>
              <a:buChar char="•"/>
            </a:pPr>
            <a:r>
              <a:rPr lang="en-GB" sz="1100" b="0" i="0" u="sng" strike="noStrike" dirty="0">
                <a:solidFill>
                  <a:srgbClr val="0563C1"/>
                </a:solidFill>
                <a:effectLst/>
                <a:hlinkClick r:id="rId6"/>
              </a:rPr>
              <a:t>24/1883</a:t>
            </a:r>
            <a:r>
              <a:rPr lang="en-GB" sz="1100" dirty="0"/>
              <a:t> </a:t>
            </a:r>
            <a:r>
              <a:rPr lang="en-GB" sz="1100" b="0" i="0" u="none" strike="noStrike" kern="1200" dirty="0">
                <a:solidFill>
                  <a:srgbClr val="000000"/>
                </a:solidFill>
                <a:effectLst/>
                <a:ea typeface="MS Gothic" panose="020B0609070205080204" pitchFamily="49" charset="-128"/>
              </a:rPr>
              <a:t>Seamless-Roaming	</a:t>
            </a:r>
            <a:r>
              <a:rPr lang="en-GB" sz="1100" dirty="0"/>
              <a:t> 								</a:t>
            </a:r>
            <a:r>
              <a:rPr lang="en-GB" sz="1100" b="0" i="0" u="none" strike="noStrike" kern="1200" dirty="0">
                <a:solidFill>
                  <a:srgbClr val="000000"/>
                </a:solidFill>
                <a:effectLst/>
                <a:ea typeface="MS Gothic" panose="020B0609070205080204" pitchFamily="49" charset="-128"/>
              </a:rPr>
              <a:t>Giovanni Chisci</a:t>
            </a:r>
            <a:r>
              <a:rPr lang="en-GB" sz="1100" dirty="0"/>
              <a:t> </a:t>
            </a:r>
            <a:endParaRPr lang="en-US" sz="1100" dirty="0"/>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24/1884</a:t>
            </a:r>
            <a:r>
              <a:rPr lang="en-US" sz="1100" dirty="0"/>
              <a:t> </a:t>
            </a:r>
            <a:r>
              <a:rPr lang="en-US" sz="1100" b="0" i="0" u="none" strike="noStrike" kern="1200" dirty="0">
                <a:solidFill>
                  <a:srgbClr val="000000"/>
                </a:solidFill>
                <a:effectLst/>
                <a:ea typeface="MS Gothic" panose="020B0609070205080204" pitchFamily="49" charset="-128"/>
              </a:rPr>
              <a:t>Signaling considerations for seamless roaming</a:t>
            </a:r>
            <a:r>
              <a:rPr lang="en-US" sz="1100" dirty="0"/>
              <a:t> 						</a:t>
            </a:r>
            <a:r>
              <a:rPr lang="en-US" sz="1100" b="0" i="0" u="none" strike="noStrike" dirty="0">
                <a:solidFill>
                  <a:srgbClr val="000000"/>
                </a:solidFill>
                <a:effectLst/>
              </a:rPr>
              <a:t>Abhishek Patil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24/1889</a:t>
            </a:r>
            <a:r>
              <a:rPr lang="en-US" sz="1100" dirty="0"/>
              <a:t> </a:t>
            </a:r>
            <a:r>
              <a:rPr lang="en-US" sz="1100" b="0" i="0" u="none" strike="noStrike" kern="1200" dirty="0">
                <a:solidFill>
                  <a:srgbClr val="000000"/>
                </a:solidFill>
                <a:effectLst/>
                <a:ea typeface="MS Gothic" panose="020B0609070205080204" pitchFamily="49" charset="-128"/>
              </a:rPr>
              <a:t>Seamless roaming follow up 1</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24/1890</a:t>
            </a:r>
            <a:r>
              <a:rPr lang="en-US" sz="1100" dirty="0"/>
              <a:t> </a:t>
            </a:r>
            <a:r>
              <a:rPr lang="en-US" sz="1100" b="0" i="0" u="none" strike="noStrike" kern="1200" dirty="0">
                <a:solidFill>
                  <a:srgbClr val="000000"/>
                </a:solidFill>
                <a:effectLst/>
                <a:ea typeface="MS Gothic" panose="020B0609070205080204" pitchFamily="49" charset="-128"/>
              </a:rPr>
              <a:t>Seamless roaming follow up 2</a:t>
            </a:r>
            <a:r>
              <a:rPr lang="en-US" sz="1100" dirty="0"/>
              <a:t> 								</a:t>
            </a:r>
            <a:r>
              <a:rPr lang="en-US" sz="1100" b="0" i="0" u="none" strike="noStrike" kern="1200" dirty="0">
                <a:solidFill>
                  <a:srgbClr val="000000"/>
                </a:solidFill>
                <a:effectLst/>
                <a:ea typeface="MS Gothic" panose="020B0609070205080204" pitchFamily="49" charset="-128"/>
              </a:rPr>
              <a:t>Liwen Chu</a:t>
            </a:r>
            <a:r>
              <a:rPr lang="en-US" sz="1100" dirty="0"/>
              <a:t> </a:t>
            </a:r>
          </a:p>
          <a:p>
            <a:pPr lvl="1">
              <a:buFont typeface="Arial" panose="020B0604020202020204" pitchFamily="34" charset="0"/>
              <a:buChar char="•"/>
            </a:pPr>
            <a:r>
              <a:rPr lang="en-US" sz="1100" b="0" i="0" u="sng" strike="noStrike" dirty="0">
                <a:solidFill>
                  <a:srgbClr val="0563C1"/>
                </a:solidFill>
                <a:effectLst/>
                <a:hlinkClick r:id="rId7"/>
              </a:rPr>
              <a:t>24/1898</a:t>
            </a:r>
            <a:r>
              <a:rPr lang="en-US" sz="1100" dirty="0"/>
              <a:t> </a:t>
            </a:r>
            <a:r>
              <a:rPr lang="en-US" sz="1100" b="0" i="0" u="none" strike="noStrike" kern="1200" dirty="0">
                <a:solidFill>
                  <a:srgbClr val="000000"/>
                </a:solidFill>
                <a:effectLst/>
                <a:ea typeface="MS Gothic" panose="020B0609070205080204" pitchFamily="49" charset="-128"/>
              </a:rPr>
              <a:t>Low Latency Roaming Flow</a:t>
            </a:r>
            <a:r>
              <a:rPr lang="en-US" sz="1100" dirty="0"/>
              <a:t> 								</a:t>
            </a:r>
            <a:r>
              <a:rPr lang="en-US" sz="1100" b="0" i="0" u="none" strike="noStrike" dirty="0">
                <a:solidFill>
                  <a:srgbClr val="000000"/>
                </a:solidFill>
                <a:effectLst/>
              </a:rPr>
              <a:t>Pooya Monajemi</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SP1 – </a:t>
            </a:r>
            <a:r>
              <a:rPr lang="en-US" sz="1600" i="1" dirty="0">
                <a:solidFill>
                  <a:schemeClr val="tx1"/>
                </a:solidFill>
              </a:rPr>
              <a:t>SunHee Baek  – CR-TWT			( Result)</a:t>
            </a:r>
          </a:p>
          <a:p>
            <a:r>
              <a:rPr lang="en-US" sz="1400" b="0" i="0" dirty="0">
                <a:solidFill>
                  <a:srgbClr val="222222"/>
                </a:solidFill>
                <a:effectLst/>
              </a:rPr>
              <a:t>Do you agree to add the following text to the TGbn SFD?</a:t>
            </a:r>
          </a:p>
          <a:p>
            <a:r>
              <a:rPr lang="en-US" sz="14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1400" dirty="0">
              <a:solidFill>
                <a:srgbClr val="222222"/>
              </a:solidFill>
            </a:endParaRPr>
          </a:p>
          <a:p>
            <a:r>
              <a:rPr lang="en-US" sz="1400" b="0" dirty="0"/>
              <a:t>Supporting list: [24/160, 23/1916, 23/355, 24/1346]</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558232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SP2 – </a:t>
            </a:r>
            <a:r>
              <a:rPr lang="en-US" sz="1600" i="1" dirty="0">
                <a:solidFill>
                  <a:schemeClr val="tx1"/>
                </a:solidFill>
              </a:rPr>
              <a:t>Dmitry Akhmetov – Channel Access			( Result)</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Jerome Gu  – MAP				( Result)</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chemeClr val="tx1"/>
                </a:solidFill>
                <a:effectLst/>
                <a:ea typeface="MS Gothic" panose="020B0609070205080204" pitchFamily="49" charset="-128"/>
              </a:rPr>
              <a:t>SP4 – </a:t>
            </a:r>
            <a:r>
              <a:rPr lang="en-US" sz="1400" i="1" dirty="0">
                <a:solidFill>
                  <a:schemeClr val="tx1"/>
                </a:solidFill>
              </a:rPr>
              <a:t>Jerome Gu  – Bandwidth Expansion			( Result)</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SP5 – </a:t>
            </a:r>
            <a:r>
              <a:rPr lang="en-US" sz="1400" i="1" dirty="0">
                <a:solidFill>
                  <a:schemeClr val="tx1"/>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noStrike" kern="1200" dirty="0">
                <a:solidFill>
                  <a:schemeClr val="tx1"/>
                </a:solidFill>
                <a:effectLst/>
                <a:ea typeface="MS Gothic" panose="020B0609070205080204" pitchFamily="49" charset="-128"/>
              </a:rPr>
              <a:t>SP6 – </a:t>
            </a:r>
            <a:r>
              <a:rPr lang="en-US" sz="1400" i="1" dirty="0">
                <a:solidFill>
                  <a:schemeClr val="tx1"/>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noStrike" kern="1200" dirty="0">
                <a:solidFill>
                  <a:schemeClr val="tx1"/>
                </a:solidFill>
                <a:effectLst/>
                <a:ea typeface="MS Gothic" panose="020B0609070205080204" pitchFamily="49" charset="-128"/>
              </a:rPr>
              <a:t>SP7 – </a:t>
            </a:r>
            <a:r>
              <a:rPr lang="en-US" sz="1400" i="1" dirty="0">
                <a:solidFill>
                  <a:schemeClr val="tx1"/>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SP8 – </a:t>
            </a:r>
            <a:r>
              <a:rPr lang="en-US" sz="1400" i="1" dirty="0">
                <a:solidFill>
                  <a:schemeClr val="tx1"/>
                </a:solidFill>
              </a:rPr>
              <a:t>Jay Yang – MAP				( Result)</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none" strike="noStrike" kern="1200" dirty="0">
                <a:solidFill>
                  <a:schemeClr val="tx1"/>
                </a:solidFill>
                <a:effectLst/>
                <a:ea typeface="MS Gothic" panose="020B0609070205080204" pitchFamily="49" charset="-128"/>
                <a:hlinkClick r:id="rId2"/>
              </a:rPr>
              <a:t>24/2006r0</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PDT-PHY-Capabilities-Element</a:t>
            </a:r>
            <a:r>
              <a:rPr lang="en-GB" sz="1100" dirty="0">
                <a:solidFill>
                  <a:schemeClr val="tx1"/>
                </a:solidFill>
              </a:rPr>
              <a:t> 				</a:t>
            </a:r>
            <a:r>
              <a:rPr lang="en-GB" sz="1100" b="0" i="0" u="none" strike="noStrike" dirty="0">
                <a:solidFill>
                  <a:schemeClr val="tx1"/>
                </a:solidFill>
                <a:effectLst/>
              </a:rPr>
              <a:t>Eugene Baik</a:t>
            </a:r>
            <a:r>
              <a:rPr lang="en-GB" sz="1100" dirty="0">
                <a:solidFill>
                  <a:schemeClr val="tx1"/>
                </a:solidFill>
              </a:rPr>
              <a:t> 			[SP]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24/2005r0</a:t>
            </a:r>
            <a:r>
              <a:rPr lang="en-GB" sz="1100" dirty="0"/>
              <a:t> </a:t>
            </a:r>
            <a:r>
              <a:rPr lang="en-GB" sz="1100" b="0" i="0" u="none" strike="noStrike" kern="1200" dirty="0">
                <a:solidFill>
                  <a:schemeClr val="tx1"/>
                </a:solidFill>
                <a:effectLst/>
                <a:ea typeface="MS Gothic" panose="020B0609070205080204" pitchFamily="49" charset="-128"/>
              </a:rPr>
              <a:t>PDT-PHY-Introduction</a:t>
            </a:r>
            <a:r>
              <a:rPr lang="en-GB" sz="1100" dirty="0">
                <a:solidFill>
                  <a:schemeClr val="tx1"/>
                </a:solidFill>
              </a:rPr>
              <a:t> 					</a:t>
            </a:r>
            <a:r>
              <a:rPr lang="en-GB" sz="1100" b="0" i="0" u="none" strike="noStrike" dirty="0">
                <a:solidFill>
                  <a:schemeClr val="tx1"/>
                </a:solidFill>
                <a:effectLst/>
              </a:rPr>
              <a:t>Bin Tian</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4"/>
              </a:rPr>
              <a:t>24/2023r0</a:t>
            </a:r>
            <a:r>
              <a:rPr lang="en-US" sz="1100" dirty="0"/>
              <a:t> </a:t>
            </a:r>
            <a:r>
              <a:rPr lang="en-US" sz="1100" b="0" i="0" u="none" strike="noStrike" kern="1200" dirty="0">
                <a:solidFill>
                  <a:schemeClr val="tx1"/>
                </a:solidFill>
                <a:effectLst/>
                <a:ea typeface="MS Gothic" panose="020B0609070205080204" pitchFamily="49" charset="-128"/>
              </a:rPr>
              <a:t>PDT-PHY Overview of the PPDU encoding process</a:t>
            </a:r>
            <a:r>
              <a:rPr lang="en-US" sz="1100" dirty="0">
                <a:solidFill>
                  <a:schemeClr val="tx1"/>
                </a:solidFill>
              </a:rPr>
              <a:t> 		</a:t>
            </a:r>
            <a:r>
              <a:rPr lang="en-US" sz="1100" b="0" i="0" u="none" strike="noStrike" dirty="0">
                <a:solidFill>
                  <a:schemeClr val="tx1"/>
                </a:solidFill>
                <a:effectLst/>
              </a:rPr>
              <a:t>Junghoon Suh</a:t>
            </a:r>
            <a:r>
              <a:rPr lang="en-US" sz="1100" dirty="0">
                <a:solidFill>
                  <a:schemeClr val="tx1"/>
                </a:solidFill>
              </a:rPr>
              <a:t> 			</a:t>
            </a:r>
            <a:r>
              <a:rPr lang="en-GB" sz="1100" dirty="0">
                <a:solidFill>
                  <a:schemeClr val="tx1"/>
                </a:solidFill>
              </a:rPr>
              <a:t>[SP]</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5"/>
              </a:rPr>
              <a:t>24/2135r0</a:t>
            </a:r>
            <a:r>
              <a:rPr lang="en-GB" sz="1100" dirty="0"/>
              <a:t> </a:t>
            </a:r>
            <a:r>
              <a:rPr lang="en-GB" sz="1100" b="0" i="0" u="none" strike="noStrike" kern="1200" dirty="0">
                <a:solidFill>
                  <a:srgbClr val="000000"/>
                </a:solidFill>
                <a:effectLst/>
                <a:ea typeface="MS Gothic" panose="020B0609070205080204" pitchFamily="49" charset="-128"/>
              </a:rPr>
              <a:t>PDT-PHY-Null Subcarriers</a:t>
            </a:r>
            <a:r>
              <a:rPr lang="en-GB" sz="1100" dirty="0"/>
              <a:t> 					</a:t>
            </a:r>
            <a:r>
              <a:rPr lang="en-GB" sz="1100" b="0" i="0" u="none" strike="noStrike" dirty="0">
                <a:solidFill>
                  <a:srgbClr val="000000"/>
                </a:solidFill>
                <a:effectLst/>
              </a:rPr>
              <a:t>Bo Gong</a:t>
            </a:r>
            <a:r>
              <a:rPr lang="en-GB" sz="1100" dirty="0"/>
              <a:t> </a:t>
            </a:r>
            <a:endParaRPr lang="en-GB" sz="1100" dirty="0">
              <a:solidFill>
                <a:schemeClr val="tx1"/>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24/2034r0</a:t>
            </a:r>
            <a:r>
              <a:rPr lang="en-US" sz="1100" dirty="0"/>
              <a:t> </a:t>
            </a:r>
            <a:r>
              <a:rPr lang="en-US" sz="1100" b="0" i="0" u="none" strike="noStrike" kern="1200" dirty="0">
                <a:solidFill>
                  <a:srgbClr val="000000"/>
                </a:solidFill>
                <a:effectLst/>
                <a:ea typeface="MS Gothic" panose="020B0609070205080204" pitchFamily="49" charset="-128"/>
              </a:rPr>
              <a:t>PDT-PHY-Pilot Subcarriers</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0">
              <a:buFont typeface="Arial" panose="020B0604020202020204" pitchFamily="34" charset="0"/>
              <a:buChar char="•"/>
            </a:pPr>
            <a:r>
              <a:rPr lang="en-GB" sz="1200" dirty="0"/>
              <a:t>Submissions – DRU</a:t>
            </a:r>
            <a:endParaRPr lang="en-GB" sz="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24/1778</a:t>
            </a:r>
            <a:r>
              <a:rPr lang="en-US" sz="1100" dirty="0"/>
              <a:t> </a:t>
            </a:r>
            <a:r>
              <a:rPr lang="en-US" sz="1100" b="0" i="0" u="none" strike="noStrike" kern="1200" dirty="0">
                <a:solidFill>
                  <a:srgbClr val="000000"/>
                </a:solidFill>
                <a:effectLst/>
                <a:ea typeface="MS Gothic" panose="020B0609070205080204" pitchFamily="49" charset="-128"/>
              </a:rPr>
              <a:t>Distributed RU Distortion, Beamforming, Power Control</a:t>
            </a:r>
            <a:r>
              <a:rPr lang="en-US" sz="1100" dirty="0"/>
              <a:t> 		</a:t>
            </a:r>
            <a:r>
              <a:rPr lang="en-US" sz="1100" b="0" i="0" u="none" strike="noStrike" kern="1200" dirty="0">
                <a:solidFill>
                  <a:srgbClr val="000000"/>
                </a:solidFill>
                <a:effectLst/>
                <a:ea typeface="MS Gothic" panose="020B0609070205080204" pitchFamily="49" charset="-128"/>
              </a:rPr>
              <a:t>Rainer Strobel</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25/0060</a:t>
            </a:r>
            <a:r>
              <a:rPr lang="en-GB" sz="800" dirty="0"/>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DRU hybrid mode for 20 MHz-only STAs</a:t>
            </a:r>
            <a:r>
              <a:rPr lang="en-GB" sz="800" dirty="0"/>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Sigurd Schelstraete</a:t>
            </a:r>
            <a:r>
              <a:rPr lang="en-GB" sz="800" dirty="0"/>
              <a:t> </a:t>
            </a:r>
          </a:p>
          <a:p>
            <a:pPr lvl="1">
              <a:buFont typeface="Arial" panose="020B0604020202020204" pitchFamily="34" charset="0"/>
              <a:buChar char="•"/>
            </a:pPr>
            <a:r>
              <a:rPr lang="de-DE" sz="1100" b="0" i="0" u="none" strike="noStrike" kern="1200" dirty="0">
                <a:solidFill>
                  <a:srgbClr val="FF0000"/>
                </a:solidFill>
                <a:effectLst/>
                <a:latin typeface="Times New Roman" panose="02020603050405020304" pitchFamily="18" charset="0"/>
                <a:ea typeface="MS Gothic" panose="020B0609070205080204" pitchFamily="49" charset="-128"/>
              </a:rPr>
              <a:t>25/0064</a:t>
            </a:r>
            <a:r>
              <a:rPr lang="de-DE" sz="800" dirty="0"/>
              <a:t> </a:t>
            </a:r>
            <a:r>
              <a:rPr lang="de-DE" sz="1100" b="0" i="0" u="none" strike="noStrike" kern="1200" dirty="0">
                <a:solidFill>
                  <a:srgbClr val="000000"/>
                </a:solidFill>
                <a:effectLst/>
                <a:latin typeface="Times New Roman" panose="02020603050405020304" pitchFamily="18" charset="0"/>
                <a:ea typeface="MS Gothic" panose="020B0609070205080204" pitchFamily="49" charset="-128"/>
              </a:rPr>
              <a:t>60 MHz DRU Tone Plan</a:t>
            </a:r>
            <a:r>
              <a:rPr lang="de-DE" sz="800" dirty="0"/>
              <a:t> 						</a:t>
            </a:r>
            <a:r>
              <a:rPr lang="de-DE" sz="1100" b="0" i="0" u="none" strike="noStrike" kern="1200" dirty="0">
                <a:solidFill>
                  <a:srgbClr val="000000"/>
                </a:solidFill>
                <a:effectLst/>
                <a:latin typeface="Times New Roman" panose="02020603050405020304" pitchFamily="18" charset="0"/>
                <a:ea typeface="MS Gothic" panose="020B0609070205080204" pitchFamily="49" charset="-128"/>
              </a:rPr>
              <a:t>Eunsung Park</a:t>
            </a:r>
            <a:r>
              <a:rPr lang="de-DE" sz="800" dirty="0"/>
              <a:t> </a:t>
            </a:r>
            <a:endParaRPr lang="en-GB" sz="800" dirty="0"/>
          </a:p>
          <a:p>
            <a:pPr lvl="1">
              <a:buFont typeface="Arial" panose="020B0604020202020204" pitchFamily="34" charset="0"/>
              <a:buChar char="•"/>
            </a:pPr>
            <a:r>
              <a:rPr lang="en-US" sz="1100" b="0" i="0" u="none" strike="noStrike" kern="1200" dirty="0">
                <a:solidFill>
                  <a:srgbClr val="FF0000"/>
                </a:solidFill>
                <a:effectLst/>
                <a:latin typeface="Times New Roman" panose="02020603050405020304" pitchFamily="18" charset="0"/>
                <a:ea typeface="MS Gothic" panose="020B0609070205080204" pitchFamily="49" charset="-128"/>
              </a:rPr>
              <a:t>25/0100</a:t>
            </a:r>
            <a:r>
              <a:rPr lang="en-US" sz="800" dirty="0"/>
              <a:t> </a:t>
            </a:r>
            <a:r>
              <a:rPr lang="en-US" sz="1100" b="0" i="0" u="none" strike="noStrike" kern="1200" dirty="0">
                <a:solidFill>
                  <a:srgbClr val="000000"/>
                </a:solidFill>
                <a:effectLst/>
                <a:latin typeface="Times New Roman" panose="02020603050405020304" pitchFamily="18" charset="0"/>
                <a:ea typeface="MS Gothic" panose="020B0609070205080204" pitchFamily="49" charset="-128"/>
              </a:rPr>
              <a:t>Some Open Issues on DRU</a:t>
            </a:r>
            <a:r>
              <a:rPr lang="en-US" sz="800" dirty="0"/>
              <a:t> 					</a:t>
            </a:r>
            <a:r>
              <a:rPr lang="en-US" sz="1100" b="0" i="0" u="none" strike="noStrike" kern="1200" dirty="0">
                <a:solidFill>
                  <a:srgbClr val="00000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25/0129</a:t>
            </a:r>
            <a:r>
              <a:rPr lang="en-US" sz="1100" b="0" i="0" u="none" strike="noStrike" kern="1200" dirty="0">
                <a:solidFill>
                  <a:srgbClr val="000000"/>
                </a:solidFill>
                <a:effectLst/>
                <a:ea typeface="MS Gothic" panose="020B0609070205080204" pitchFamily="49" charset="-128"/>
              </a:rPr>
              <a:t> DRU Distribution BW Indication in UHR Trigger Frame		Mahmoud </a:t>
            </a:r>
            <a:r>
              <a:rPr lang="en-US" sz="1100" b="0" i="0" u="none" strike="noStrike" kern="1200" dirty="0" err="1">
                <a:solidFill>
                  <a:srgbClr val="000000"/>
                </a:solidFill>
                <a:effectLst/>
                <a:ea typeface="MS Gothic" panose="020B0609070205080204" pitchFamily="49" charset="-128"/>
              </a:rPr>
              <a:t>Hasabelnaby</a:t>
            </a:r>
            <a:endParaRPr lang="en-US" sz="11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24/2049r0</a:t>
            </a:r>
            <a:r>
              <a:rPr lang="en-GB" sz="1100" dirty="0"/>
              <a:t> </a:t>
            </a:r>
            <a:r>
              <a:rPr lang="en-GB" sz="1100" b="0" i="0" u="none" strike="noStrike" kern="1200" dirty="0">
                <a:solidFill>
                  <a:srgbClr val="000000"/>
                </a:solidFill>
                <a:effectLst/>
                <a:ea typeface="MS Gothic" panose="020B0609070205080204" pitchFamily="49" charset="-128"/>
              </a:rPr>
              <a:t>PDT MAC M-AP Coordination Framework</a:t>
            </a:r>
            <a:r>
              <a:rPr lang="en-GB" sz="1100" dirty="0"/>
              <a:t> 					</a:t>
            </a:r>
            <a:r>
              <a:rPr lang="en-GB" sz="1100" b="0" i="0" u="none" strike="noStrike" kern="1200" dirty="0">
                <a:solidFill>
                  <a:srgbClr val="000000"/>
                </a:solidFill>
                <a:effectLst/>
                <a:ea typeface="MS Gothic" panose="020B0609070205080204" pitchFamily="49" charset="-128"/>
              </a:rPr>
              <a:t>Arik Klein		[SP]</a:t>
            </a:r>
            <a:r>
              <a:rPr lang="en-GB"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24/2031r0</a:t>
            </a:r>
            <a:r>
              <a:rPr lang="en-US" sz="1100" dirty="0"/>
              <a:t> </a:t>
            </a:r>
            <a:r>
              <a:rPr lang="en-US" sz="1100" b="0" i="0" u="none" strike="noStrike" kern="1200" dirty="0">
                <a:solidFill>
                  <a:srgbClr val="000000"/>
                </a:solidFill>
                <a:effectLst/>
                <a:ea typeface="MS Gothic" panose="020B0609070205080204" pitchFamily="49" charset="-128"/>
              </a:rPr>
              <a:t>PDT-MAC-Coordinated-Spatial-Reuse</a:t>
            </a:r>
            <a:r>
              <a:rPr lang="en-US" sz="1100" dirty="0"/>
              <a:t> 						</a:t>
            </a:r>
            <a:r>
              <a:rPr lang="en-US" sz="1100" b="0" i="0" u="none" strike="noStrike" kern="1200" dirty="0">
                <a:solidFill>
                  <a:srgbClr val="000000"/>
                </a:solidFill>
                <a:effectLst/>
                <a:ea typeface="MS Gothic" panose="020B0609070205080204" pitchFamily="49" charset="-128"/>
              </a:rPr>
              <a:t>Jason Yuchen Guo</a:t>
            </a:r>
            <a:r>
              <a:rPr lang="en-US" sz="1100" dirty="0"/>
              <a:t> 	[SP]</a:t>
            </a:r>
            <a:endParaRPr lang="en-GB" sz="1100" dirty="0"/>
          </a:p>
          <a:p>
            <a:pPr lvl="1">
              <a:buFont typeface="Arial" panose="020B0604020202020204" pitchFamily="34" charset="0"/>
              <a:buChar char="•"/>
            </a:pPr>
            <a:r>
              <a:rPr lang="fr-FR" sz="1100" b="0" i="0" u="sng" strike="noStrike" kern="1200" dirty="0">
                <a:solidFill>
                  <a:srgbClr val="0563C1"/>
                </a:solidFill>
                <a:effectLst/>
                <a:ea typeface="MS Gothic" panose="020B0609070205080204" pitchFamily="49" charset="-128"/>
                <a:hlinkClick r:id="rId4"/>
              </a:rPr>
              <a:t>24/2040r0</a:t>
            </a:r>
            <a:r>
              <a:rPr lang="fr-FR" sz="1100" dirty="0"/>
              <a:t> </a:t>
            </a:r>
            <a:r>
              <a:rPr lang="fr-FR" sz="1100" b="0" i="0" u="none" strike="noStrike" kern="1200" dirty="0">
                <a:solidFill>
                  <a:schemeClr val="tx1"/>
                </a:solidFill>
                <a:effectLst/>
                <a:ea typeface="MS Gothic" panose="020B0609070205080204" pitchFamily="49" charset="-128"/>
              </a:rPr>
              <a:t>PDT MAC Coexistence</a:t>
            </a:r>
            <a:r>
              <a:rPr lang="fr-FR" sz="1100" dirty="0">
                <a:solidFill>
                  <a:schemeClr val="tx1"/>
                </a:solidFill>
              </a:rPr>
              <a:t> 							</a:t>
            </a:r>
            <a:r>
              <a:rPr lang="fr-FR" sz="1100" b="0" i="0" u="none" strike="noStrike" kern="1200" dirty="0">
                <a:solidFill>
                  <a:schemeClr val="tx1"/>
                </a:solidFill>
                <a:effectLst/>
                <a:ea typeface="MS Gothic" panose="020B0609070205080204" pitchFamily="49" charset="-128"/>
              </a:rPr>
              <a:t>Laurent Cariou</a:t>
            </a:r>
            <a:r>
              <a:rPr lang="fr-FR"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24/2067r0</a:t>
            </a:r>
            <a:r>
              <a:rPr lang="en-GB" sz="1100" dirty="0"/>
              <a:t> </a:t>
            </a:r>
            <a:r>
              <a:rPr lang="en-GB" sz="1100" b="0" i="0" u="none" strike="noStrike" kern="1200" dirty="0">
                <a:solidFill>
                  <a:srgbClr val="000000"/>
                </a:solidFill>
                <a:effectLst/>
                <a:ea typeface="MS Gothic" panose="020B0609070205080204" pitchFamily="49" charset="-128"/>
              </a:rPr>
              <a:t>PDT MAC UHR BSS Operation</a:t>
            </a:r>
            <a:r>
              <a:rPr lang="en-GB" sz="1100" dirty="0"/>
              <a:t> 						</a:t>
            </a:r>
            <a:r>
              <a:rPr lang="en-GB" sz="1100" b="0" i="0" u="none" strike="noStrike" dirty="0">
                <a:solidFill>
                  <a:srgbClr val="000000"/>
                </a:solidFill>
                <a:effectLst/>
              </a:rPr>
              <a:t>Ming Gan</a:t>
            </a:r>
            <a:r>
              <a:rPr lang="en-GB" sz="1100" dirty="0"/>
              <a:t> </a:t>
            </a:r>
            <a:endParaRPr lang="en-GB" sz="1100" dirty="0">
              <a:solidFill>
                <a:schemeClr val="tx1"/>
              </a:solidFill>
            </a:endParaRP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rPr>
              <a:t>24/1545</a:t>
            </a:r>
            <a:r>
              <a:rPr lang="en-US" sz="5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5"/>
              </a:rPr>
              <a:t>24/1453</a:t>
            </a:r>
            <a:r>
              <a:rPr lang="en-US" sz="1100" dirty="0">
                <a:effectLst/>
              </a:rPr>
              <a:t> </a:t>
            </a:r>
            <a:r>
              <a:rPr lang="en-GB" sz="1100" b="0" i="0" u="none" strike="noStrike" kern="1200" dirty="0">
                <a:solidFill>
                  <a:srgbClr val="000000"/>
                </a:solidFill>
                <a:effectLst/>
                <a:ea typeface="MS Gothic" panose="020B0609070205080204" pitchFamily="49" charset="-128"/>
              </a:rPr>
              <a:t>Concurrent Messaging</a:t>
            </a:r>
            <a:r>
              <a:rPr lang="en-US" sz="1100" dirty="0">
                <a:effectLst/>
              </a:rPr>
              <a:t> 								</a:t>
            </a:r>
            <a:r>
              <a:rPr lang="en-GB" sz="1100" b="0" i="0" u="none" strike="noStrike" kern="1200" dirty="0">
                <a:solidFill>
                  <a:srgbClr val="000000"/>
                </a:solidFill>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6"/>
              </a:rPr>
              <a:t>24/1692</a:t>
            </a:r>
            <a:r>
              <a:rPr lang="en-US" sz="1100" dirty="0">
                <a:effectLst/>
              </a:rPr>
              <a:t> </a:t>
            </a:r>
            <a:r>
              <a:rPr lang="en-GB" sz="1100" b="0" i="0" u="none" strike="noStrike" kern="1200" dirty="0">
                <a:solidFill>
                  <a:srgbClr val="000000"/>
                </a:solidFill>
                <a:effectLst/>
                <a:ea typeface="MS Gothic" panose="020B0609070205080204" pitchFamily="49" charset="-128"/>
              </a:rPr>
              <a:t>Usage of Expiration Time for LL Traffic</a:t>
            </a:r>
            <a:r>
              <a:rPr lang="en-US" sz="1100" dirty="0">
                <a:effectLst/>
              </a:rPr>
              <a:t> 						</a:t>
            </a:r>
            <a:r>
              <a:rPr lang="en-GB" sz="1100" b="0" i="0" u="none" strike="noStrike" kern="1200" dirty="0">
                <a:solidFill>
                  <a:srgbClr val="000000"/>
                </a:solidFill>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7"/>
              </a:rPr>
              <a:t>24/1870</a:t>
            </a:r>
            <a:r>
              <a:rPr lang="en-US" sz="1100" dirty="0"/>
              <a:t> </a:t>
            </a:r>
            <a:r>
              <a:rPr lang="en-US" sz="1100" b="0" i="0" u="none" strike="noStrike" kern="1200" dirty="0">
                <a:solidFill>
                  <a:srgbClr val="000000"/>
                </a:solidFill>
                <a:effectLst/>
                <a:ea typeface="MS Gothic" panose="020B0609070205080204" pitchFamily="49" charset="-128"/>
              </a:rPr>
              <a:t>On the Scalability and Overhead of Utilizing Polling for Soliciting …</a:t>
            </a:r>
            <a:r>
              <a:rPr lang="en-US" sz="1100" dirty="0"/>
              <a:t> 		</a:t>
            </a:r>
            <a:r>
              <a:rPr lang="en-US" sz="1100" b="0" i="0" u="none" strike="noStrike" kern="1200" dirty="0">
                <a:solidFill>
                  <a:srgbClr val="000000"/>
                </a:solidFill>
                <a:effectLst/>
                <a:ea typeface="MS Gothic" panose="020B0609070205080204" pitchFamily="49" charset="-128"/>
              </a:rPr>
              <a:t>Behnam </a:t>
            </a:r>
            <a:r>
              <a:rPr lang="en-US" sz="1100" b="0" i="0" u="none" strike="noStrike" kern="1200" dirty="0" err="1">
                <a:solidFill>
                  <a:srgbClr val="000000"/>
                </a:solidFill>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8"/>
              </a:rPr>
              <a:t>24/1871</a:t>
            </a:r>
            <a:r>
              <a:rPr lang="en-US" sz="1100" dirty="0"/>
              <a:t> </a:t>
            </a:r>
            <a:r>
              <a:rPr lang="en-US" sz="1100" b="0" i="0" u="none" strike="noStrike" kern="1200" dirty="0">
                <a:solidFill>
                  <a:srgbClr val="000000"/>
                </a:solidFill>
                <a:effectLst/>
                <a:ea typeface="MS Gothic" panose="020B0609070205080204" pitchFamily="49" charset="-128"/>
              </a:rPr>
              <a:t>ERD: Enhanced Reverse Direction Protocol to Support TXOP Sharing … 		Behnam </a:t>
            </a:r>
            <a:r>
              <a:rPr lang="en-US" sz="1100" b="0" i="0" u="none" strike="noStrike" kern="1200" dirty="0" err="1">
                <a:solidFill>
                  <a:srgbClr val="000000"/>
                </a:solidFill>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24/0909</a:t>
            </a:r>
            <a:r>
              <a:rPr lang="en-US" sz="11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err="1">
                <a:solidFill>
                  <a:srgbClr val="000000"/>
                </a:solidFill>
                <a:effectLst/>
                <a:latin typeface="Times New Roman" panose="02020603050405020304" pitchFamily="18" charset="0"/>
                <a:ea typeface="MS Gothic" panose="020B0609070205080204" pitchFamily="49" charset="-128"/>
              </a:rPr>
              <a:t>SunHee</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 Baek</a:t>
            </a:r>
            <a:r>
              <a:rPr lang="en-US" sz="1100" dirty="0">
                <a:effectLst/>
              </a:rPr>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Result)</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4</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Guogang</a:t>
            </a:r>
            <a:r>
              <a:rPr lang="en-US" sz="1400" i="1" dirty="0">
                <a:solidFill>
                  <a:schemeClr val="tx1"/>
                </a:solidFill>
                <a:latin typeface="Times New Roman"/>
                <a:ea typeface="MS Gothic"/>
              </a:rPr>
              <a:t> Huang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a:t>
            </a:r>
          </a:p>
          <a:p>
            <a:endParaRPr lang="en-US" sz="1200" b="0" dirty="0"/>
          </a:p>
          <a:p>
            <a:r>
              <a:rPr lang="en-US" sz="1200" b="0" dirty="0">
                <a:solidFill>
                  <a:srgbClr val="FF0000"/>
                </a:solidFill>
              </a:rPr>
              <a:t>CONTINUE HERE</a:t>
            </a: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(45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24/2011r0</a:t>
            </a:r>
            <a:r>
              <a:rPr lang="en-GB" sz="1200" dirty="0"/>
              <a:t> </a:t>
            </a:r>
            <a:r>
              <a:rPr lang="en-GB" sz="1200" b="0" i="0" u="none" strike="noStrike" kern="1200" dirty="0">
                <a:solidFill>
                  <a:schemeClr val="tx1"/>
                </a:solidFill>
                <a:effectLst/>
                <a:ea typeface="MS Gothic" panose="020B0609070205080204" pitchFamily="49" charset="-128"/>
              </a:rPr>
              <a:t>PDT-PHY- Timing-Related Parameters</a:t>
            </a:r>
            <a:r>
              <a:rPr lang="en-GB" sz="1200" dirty="0">
                <a:solidFill>
                  <a:schemeClr val="tx1"/>
                </a:solidFill>
              </a:rPr>
              <a:t> 						</a:t>
            </a:r>
            <a:r>
              <a:rPr lang="en-GB" sz="1200" b="0" i="0" u="none" strike="noStrike" dirty="0">
                <a:solidFill>
                  <a:schemeClr val="tx1"/>
                </a:solidFill>
                <a:effectLst/>
              </a:rPr>
              <a:t>Mengshi Hu</a:t>
            </a:r>
            <a:r>
              <a:rPr lang="en-GB" sz="1200" dirty="0">
                <a:solidFill>
                  <a:schemeClr val="tx1"/>
                </a:solidFill>
              </a:rPr>
              <a:t> 	[SP]</a:t>
            </a:r>
          </a:p>
          <a:p>
            <a:pPr lvl="1">
              <a:buFont typeface="Arial" panose="020B0604020202020204" pitchFamily="34" charset="0"/>
              <a:buChar char="•"/>
            </a:pPr>
            <a:r>
              <a:rPr lang="sv-SE" sz="1200" b="0" i="0" u="sng" strike="noStrike" kern="1200" dirty="0">
                <a:solidFill>
                  <a:srgbClr val="0563C1"/>
                </a:solidFill>
                <a:effectLst/>
                <a:ea typeface="MS Gothic" panose="020B0609070205080204" pitchFamily="49" charset="-128"/>
                <a:hlinkClick r:id="rId3"/>
              </a:rPr>
              <a:t>24/2012r1</a:t>
            </a:r>
            <a:r>
              <a:rPr lang="sv-SE" sz="1200" dirty="0"/>
              <a:t> </a:t>
            </a:r>
            <a:r>
              <a:rPr lang="sv-SE" sz="1200" b="0" i="0" u="none" strike="noStrike" kern="1200" dirty="0">
                <a:solidFill>
                  <a:schemeClr val="tx1"/>
                </a:solidFill>
                <a:effectLst/>
                <a:ea typeface="MS Gothic" panose="020B0609070205080204" pitchFamily="49" charset="-128"/>
              </a:rPr>
              <a:t>PDT-PHY- Packet Extension</a:t>
            </a:r>
            <a:r>
              <a:rPr lang="sv-SE" sz="1200" dirty="0">
                <a:solidFill>
                  <a:schemeClr val="tx1"/>
                </a:solidFill>
              </a:rPr>
              <a:t> 							</a:t>
            </a:r>
            <a:r>
              <a:rPr lang="sv-SE" sz="1200" b="0" i="0" u="none" strike="noStrike" dirty="0">
                <a:solidFill>
                  <a:schemeClr val="tx1"/>
                </a:solidFill>
                <a:effectLst/>
              </a:rPr>
              <a:t>Mengshi Hu</a:t>
            </a:r>
            <a:r>
              <a:rPr lang="sv-SE" sz="1200" dirty="0">
                <a:solidFill>
                  <a:schemeClr val="tx1"/>
                </a:solidFill>
              </a:rPr>
              <a:t> 	[SP]</a:t>
            </a:r>
            <a:endParaRPr lang="en-GB" sz="1200" dirty="0">
              <a:solidFill>
                <a:schemeClr val="tx1"/>
              </a:solidFill>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24/2042r0</a:t>
            </a:r>
            <a:r>
              <a:rPr lang="en-US" sz="1200" dirty="0"/>
              <a:t> </a:t>
            </a:r>
            <a:r>
              <a:rPr lang="en-US" sz="1200" b="0" i="0" u="none" strike="noStrike" kern="1200" dirty="0">
                <a:solidFill>
                  <a:schemeClr val="tx1"/>
                </a:solidFill>
                <a:effectLst/>
                <a:ea typeface="MS Gothic" panose="020B0609070205080204" pitchFamily="49" charset="-128"/>
              </a:rPr>
              <a:t>PDT-PHY- TX requirements for PPDUs sent in response to a triggering frame	</a:t>
            </a:r>
            <a:r>
              <a:rPr lang="en-US" sz="1200" b="0" i="0" u="none" strike="noStrike" dirty="0">
                <a:solidFill>
                  <a:schemeClr val="tx1"/>
                </a:solidFill>
                <a:effectLst/>
              </a:rPr>
              <a:t>Juan Fang</a:t>
            </a:r>
            <a:r>
              <a:rPr lang="en-US" sz="1200" dirty="0">
                <a:solidFill>
                  <a:schemeClr val="tx1"/>
                </a:solidFill>
              </a:rPr>
              <a:t> 	[SP]</a:t>
            </a:r>
          </a:p>
          <a:p>
            <a:pPr lvl="1">
              <a:buFont typeface="Arial" panose="020B0604020202020204" pitchFamily="34" charset="0"/>
              <a:buChar char="•"/>
            </a:pPr>
            <a:r>
              <a:rPr lang="de-DE" sz="1200" b="0" i="0" u="none" strike="noStrike" kern="1200" dirty="0">
                <a:solidFill>
                  <a:srgbClr val="FF0000"/>
                </a:solidFill>
                <a:effectLst/>
                <a:ea typeface="MS Gothic" panose="020B0609070205080204" pitchFamily="49" charset="-128"/>
                <a:hlinkClick r:id="rId5"/>
              </a:rPr>
              <a:t>24/2024r0</a:t>
            </a:r>
            <a:r>
              <a:rPr lang="de-DE" sz="1200" dirty="0"/>
              <a:t> </a:t>
            </a:r>
            <a:r>
              <a:rPr lang="de-DE" sz="1200" b="0" i="0" u="none" strike="noStrike" kern="1200" dirty="0">
                <a:solidFill>
                  <a:srgbClr val="000000"/>
                </a:solidFill>
                <a:effectLst/>
                <a:ea typeface="MS Gothic" panose="020B0609070205080204" pitchFamily="49" charset="-128"/>
              </a:rPr>
              <a:t>PDT PHY UHR-STF</a:t>
            </a:r>
            <a:r>
              <a:rPr lang="de-DE" sz="1200" dirty="0"/>
              <a:t> 								</a:t>
            </a:r>
            <a:r>
              <a:rPr lang="de-DE" sz="1200" b="0" i="0" u="none" strike="noStrike" dirty="0">
                <a:solidFill>
                  <a:srgbClr val="000000"/>
                </a:solidFill>
                <a:effectLst/>
              </a:rPr>
              <a:t>Eunsung Park</a:t>
            </a:r>
            <a:r>
              <a:rPr lang="de-DE" sz="1200" dirty="0"/>
              <a:t> </a:t>
            </a:r>
            <a:endParaRPr lang="en-GB" sz="1200" dirty="0">
              <a:solidFill>
                <a:schemeClr val="tx1"/>
              </a:solidFill>
            </a:endParaRP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24/2035r0</a:t>
            </a:r>
            <a:r>
              <a:rPr lang="en-GB" sz="1200" dirty="0"/>
              <a:t> </a:t>
            </a:r>
            <a:r>
              <a:rPr lang="en-GB" sz="1200" b="0" i="0" u="none" strike="noStrike" kern="1200" dirty="0">
                <a:solidFill>
                  <a:srgbClr val="000000"/>
                </a:solidFill>
                <a:effectLst/>
                <a:ea typeface="MS Gothic" panose="020B0609070205080204" pitchFamily="49" charset="-128"/>
              </a:rPr>
              <a:t>PDT-PHY-UHR-LTF </a:t>
            </a:r>
            <a:r>
              <a:rPr lang="en-GB" sz="1200" dirty="0"/>
              <a:t> 								</a:t>
            </a:r>
            <a:r>
              <a:rPr lang="en-GB" sz="1200" b="0" i="0" u="none" strike="noStrike" dirty="0">
                <a:solidFill>
                  <a:srgbClr val="000000"/>
                </a:solidFill>
                <a:effectLst/>
              </a:rPr>
              <a:t>Chenchen Liu</a:t>
            </a:r>
            <a:r>
              <a:rPr lang="en-GB" sz="1200" dirty="0"/>
              <a:t> </a:t>
            </a:r>
            <a:endParaRPr lang="en-GB" sz="1200" dirty="0">
              <a:solidFill>
                <a:schemeClr val="tx1"/>
              </a:solidFill>
            </a:endParaRPr>
          </a:p>
          <a:p>
            <a:pPr lvl="0">
              <a:buFont typeface="Arial" panose="020B0604020202020204" pitchFamily="34" charset="0"/>
              <a:buChar char="•"/>
            </a:pPr>
            <a:r>
              <a:rPr lang="en-GB" sz="1400" dirty="0"/>
              <a:t>Submissions – IM + MU MIMO + Sounding + Miscellaneous + UEQM</a:t>
            </a:r>
            <a:endParaRPr lang="en-GB" sz="5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6"/>
              </a:rPr>
              <a:t>24/1785</a:t>
            </a:r>
            <a:r>
              <a:rPr lang="en-GB" sz="1200" dirty="0"/>
              <a:t> </a:t>
            </a:r>
            <a:r>
              <a:rPr lang="en-GB" sz="1200" b="0" i="0" u="none" strike="noStrike" kern="1200" dirty="0">
                <a:solidFill>
                  <a:srgbClr val="000000"/>
                </a:solidFill>
                <a:effectLst/>
                <a:ea typeface="MS Gothic" panose="020B0609070205080204" pitchFamily="49" charset="-128"/>
              </a:rPr>
              <a:t>Interference Mitigation Pilots – Definitions</a:t>
            </a:r>
            <a:r>
              <a:rPr lang="en-GB" sz="1200" dirty="0"/>
              <a:t> 						</a:t>
            </a:r>
            <a:r>
              <a:rPr lang="en-GB" sz="1200" b="0" i="0" u="none" strike="noStrike" kern="1200" dirty="0">
                <a:solidFill>
                  <a:srgbClr val="000000"/>
                </a:solidFill>
                <a:effectLst/>
                <a:ea typeface="MS Gothic" panose="020B0609070205080204" pitchFamily="49" charset="-128"/>
              </a:rPr>
              <a:t>Shimi Shilo</a:t>
            </a:r>
            <a:r>
              <a:rPr lang="en-GB" sz="1200" dirty="0"/>
              <a:t> </a:t>
            </a:r>
          </a:p>
          <a:p>
            <a:pPr lvl="1">
              <a:buFont typeface="Arial" panose="020B0604020202020204" pitchFamily="34" charset="0"/>
              <a:buChar char="•"/>
            </a:pPr>
            <a:r>
              <a:rPr lang="en-US" sz="1200" b="0" i="0" u="none" strike="noStrike" dirty="0">
                <a:solidFill>
                  <a:srgbClr val="FF0000"/>
                </a:solidFill>
                <a:effectLst/>
              </a:rPr>
              <a:t>25/0078</a:t>
            </a:r>
            <a:r>
              <a:rPr lang="en-US" sz="1200" dirty="0">
                <a:effectLst/>
              </a:rPr>
              <a:t> </a:t>
            </a:r>
            <a:r>
              <a:rPr lang="en-US" sz="1200" b="0" i="0" u="none" strike="noStrike" dirty="0">
                <a:solidFill>
                  <a:srgbClr val="000000"/>
                </a:solidFill>
                <a:effectLst/>
              </a:rPr>
              <a:t>Special STA Info Field in UHR NDPA</a:t>
            </a:r>
            <a:r>
              <a:rPr lang="en-US" sz="1200" dirty="0">
                <a:effectLst/>
              </a:rPr>
              <a:t> 						</a:t>
            </a:r>
            <a:r>
              <a:rPr lang="en-US" sz="1200" b="0" i="0" u="none" strike="noStrike" dirty="0">
                <a:solidFill>
                  <a:srgbClr val="000000"/>
                </a:solidFill>
                <a:effectLst/>
              </a:rPr>
              <a:t>Junghoon Suh</a:t>
            </a:r>
            <a:endParaRPr lang="en-GB" sz="1200" b="0" i="0" u="none" strike="noStrike" dirty="0">
              <a:solidFill>
                <a:srgbClr val="000000"/>
              </a:solidFill>
              <a:effectLst/>
            </a:endParaRPr>
          </a:p>
          <a:p>
            <a:pPr lvl="1">
              <a:buFont typeface="Arial" panose="020B0604020202020204" pitchFamily="34" charset="0"/>
              <a:buChar char="•"/>
            </a:pPr>
            <a:r>
              <a:rPr lang="en-US" sz="1200" b="0" i="0" u="none" strike="noStrike" dirty="0">
                <a:solidFill>
                  <a:srgbClr val="FF0000"/>
                </a:solidFill>
                <a:effectLst/>
              </a:rPr>
              <a:t>25/0127</a:t>
            </a:r>
            <a:r>
              <a:rPr lang="en-US" sz="1200" dirty="0">
                <a:effectLst/>
              </a:rPr>
              <a:t> </a:t>
            </a:r>
            <a:r>
              <a:rPr lang="en-US" sz="1200" b="0" i="0" u="none" strike="noStrike" dirty="0">
                <a:solidFill>
                  <a:srgbClr val="000000"/>
                </a:solidFill>
                <a:effectLst/>
              </a:rPr>
              <a:t>Discussion on supported MCS and NSS set</a:t>
            </a:r>
            <a:r>
              <a:rPr lang="en-US" sz="1200" dirty="0">
                <a:effectLst/>
              </a:rPr>
              <a:t> 						</a:t>
            </a:r>
            <a:r>
              <a:rPr lang="en-US" sz="1200" b="0" i="0" u="none" strike="noStrike" dirty="0">
                <a:solidFill>
                  <a:srgbClr val="000000"/>
                </a:solidFill>
                <a:effectLst/>
              </a:rPr>
              <a:t>Mengshi Hu</a:t>
            </a:r>
          </a:p>
          <a:p>
            <a:pPr lvl="1">
              <a:buFont typeface="Arial" panose="020B0604020202020204" pitchFamily="34" charset="0"/>
              <a:buChar char="•"/>
            </a:pPr>
            <a:r>
              <a:rPr lang="en-US" sz="1200" b="0" i="0" u="none" strike="noStrike" dirty="0">
                <a:solidFill>
                  <a:srgbClr val="FF0000"/>
                </a:solidFill>
                <a:effectLst/>
              </a:rPr>
              <a:t>25/0128</a:t>
            </a:r>
            <a:r>
              <a:rPr lang="en-US" sz="1200" dirty="0">
                <a:effectLst/>
              </a:rPr>
              <a:t> </a:t>
            </a:r>
            <a:r>
              <a:rPr lang="en-US" sz="1200" b="0" i="0" u="none" strike="noStrike" dirty="0">
                <a:solidFill>
                  <a:srgbClr val="000000"/>
                </a:solidFill>
                <a:effectLst/>
              </a:rPr>
              <a:t>Discussion on PE requirement for UEQM</a:t>
            </a:r>
            <a:r>
              <a:rPr lang="en-US" sz="1200" dirty="0">
                <a:effectLst/>
              </a:rPr>
              <a:t> 						</a:t>
            </a:r>
            <a:r>
              <a:rPr lang="en-US" sz="1200" b="0" i="0" u="none" strike="noStrike" dirty="0">
                <a:solidFill>
                  <a:srgbClr val="000000"/>
                </a:solidFill>
                <a:effectLst/>
              </a:rPr>
              <a:t>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24/2056r0</a:t>
            </a:r>
            <a:r>
              <a:rPr lang="en-GB" sz="1100" dirty="0"/>
              <a:t> </a:t>
            </a:r>
            <a:r>
              <a:rPr lang="en-GB" sz="1100" b="0" i="0" u="none" strike="noStrike" kern="1200" dirty="0">
                <a:solidFill>
                  <a:schemeClr val="tx1"/>
                </a:solidFill>
                <a:effectLst/>
                <a:ea typeface="MS Gothic" panose="020B0609070205080204" pitchFamily="49" charset="-128"/>
              </a:rPr>
              <a:t>PDT-MAC-TWT SP Management</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Kumail Haider</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24/2020r0</a:t>
            </a:r>
            <a:r>
              <a:rPr lang="en-US" sz="1100" dirty="0"/>
              <a:t> </a:t>
            </a:r>
            <a:r>
              <a:rPr lang="en-US" sz="1100" b="0" i="0" u="none" strike="noStrike" kern="1200" dirty="0">
                <a:solidFill>
                  <a:schemeClr val="tx1"/>
                </a:solidFill>
                <a:effectLst/>
                <a:ea typeface="MS Gothic" panose="020B0609070205080204" pitchFamily="49" charset="-128"/>
              </a:rPr>
              <a:t>PDT for UHR MAC Introduction section</a:t>
            </a:r>
            <a:r>
              <a:rPr lang="en-US" sz="1100" dirty="0">
                <a:solidFill>
                  <a:schemeClr val="tx1"/>
                </a:solidFill>
              </a:rPr>
              <a:t> 					</a:t>
            </a:r>
            <a:r>
              <a:rPr lang="en-US" sz="1100" b="0" i="0" u="none" strike="noStrike" dirty="0">
                <a:solidFill>
                  <a:schemeClr val="tx1"/>
                </a:solidFill>
                <a:effectLst/>
              </a:rPr>
              <a:t>George Cherian</a:t>
            </a:r>
            <a:r>
              <a:rPr lang="en-US"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24/2066r0</a:t>
            </a:r>
            <a:r>
              <a:rPr lang="en-GB" sz="1100" dirty="0"/>
              <a:t> </a:t>
            </a:r>
            <a:r>
              <a:rPr lang="en-GB" sz="1100" b="0" i="0" u="none" strike="noStrike" kern="1200" dirty="0">
                <a:solidFill>
                  <a:srgbClr val="000000"/>
                </a:solidFill>
                <a:effectLst/>
                <a:ea typeface="MS Gothic" panose="020B0609070205080204" pitchFamily="49" charset="-128"/>
              </a:rPr>
              <a:t>PDT MAC Acknolwedgement Procedure</a:t>
            </a:r>
            <a:r>
              <a:rPr lang="en-GB" sz="1100" dirty="0"/>
              <a:t> 					</a:t>
            </a:r>
            <a:r>
              <a:rPr lang="en-GB" sz="1100" b="0" i="0" u="none" strike="noStrike" kern="1200" dirty="0">
                <a:solidFill>
                  <a:srgbClr val="000000"/>
                </a:solidFill>
                <a:effectLst/>
                <a:ea typeface="MS Gothic" panose="020B0609070205080204" pitchFamily="49" charset="-128"/>
              </a:rPr>
              <a:t>Ming Gan</a:t>
            </a:r>
            <a:r>
              <a:rPr lang="en-GB" sz="1100" dirty="0"/>
              <a:t> </a:t>
            </a:r>
            <a:endParaRPr lang="en-GB" sz="1100" dirty="0">
              <a:solidFill>
                <a:schemeClr val="tx1"/>
              </a:solidFill>
            </a:endParaRPr>
          </a:p>
          <a:p>
            <a:pPr lvl="1">
              <a:buFont typeface="Arial" panose="020B0604020202020204" pitchFamily="34" charset="0"/>
              <a:buChar char="•"/>
            </a:pPr>
            <a:r>
              <a:rPr lang="en-GB" sz="1100" b="0" i="0" u="sng" strike="noStrike" dirty="0">
                <a:solidFill>
                  <a:srgbClr val="0563C1"/>
                </a:solidFill>
                <a:effectLst/>
                <a:hlinkClick r:id="rId4"/>
              </a:rPr>
              <a:t>24/0088r0</a:t>
            </a:r>
            <a:r>
              <a:rPr lang="en-GB" sz="1100" dirty="0"/>
              <a:t> </a:t>
            </a:r>
            <a:r>
              <a:rPr lang="en-GB" sz="1100" b="0" i="0" u="none" strike="noStrike" kern="1200" dirty="0">
                <a:solidFill>
                  <a:srgbClr val="000000"/>
                </a:solidFill>
                <a:effectLst/>
                <a:ea typeface="MS Gothic" panose="020B0609070205080204" pitchFamily="49" charset="-128"/>
              </a:rPr>
              <a:t>PDT MAC P2P</a:t>
            </a:r>
            <a:r>
              <a:rPr lang="en-GB" sz="1100" dirty="0"/>
              <a:t> 								</a:t>
            </a:r>
            <a:r>
              <a:rPr lang="en-GB" sz="1100" b="0" i="0" u="none" strike="noStrike" kern="1200" dirty="0">
                <a:solidFill>
                  <a:srgbClr val="000000"/>
                </a:solidFill>
                <a:effectLst/>
                <a:ea typeface="MS Gothic" panose="020B0609070205080204" pitchFamily="49" charset="-128"/>
              </a:rPr>
              <a:t>Rubayet Shafin</a:t>
            </a:r>
            <a:r>
              <a:rPr lang="en-GB" sz="1100" dirty="0"/>
              <a:t> </a:t>
            </a:r>
            <a:endParaRPr lang="en-GB" sz="1100" dirty="0">
              <a:solidFill>
                <a:schemeClr val="tx1"/>
              </a:solidFill>
            </a:endParaRP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MAP Part 1</a:t>
            </a:r>
            <a:endParaRPr lang="en-GB" sz="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24/0677</a:t>
            </a:r>
            <a:r>
              <a:rPr lang="en-US" sz="1100" dirty="0"/>
              <a:t> </a:t>
            </a:r>
            <a:r>
              <a:rPr lang="en-US" sz="1100" b="0" i="0" u="none" strike="noStrike" kern="1200" dirty="0">
                <a:solidFill>
                  <a:srgbClr val="000000"/>
                </a:solidFill>
                <a:effectLst/>
                <a:ea typeface="MS Gothic" panose="020B0609070205080204" pitchFamily="49" charset="-128"/>
              </a:rPr>
              <a:t>TWT Information Sharing in MAP Operation</a:t>
            </a:r>
            <a:r>
              <a:rPr lang="en-US" sz="1100" dirty="0"/>
              <a:t> 					</a:t>
            </a:r>
            <a:r>
              <a:rPr lang="en-US" sz="1100" b="0" i="0" u="none" strike="noStrike" kern="1200" dirty="0">
                <a:solidFill>
                  <a:srgbClr val="000000"/>
                </a:solidFill>
                <a:effectLst/>
                <a:ea typeface="MS Gothic" panose="020B0609070205080204" pitchFamily="49" charset="-128"/>
              </a:rPr>
              <a:t>Rubayet Shafin</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24/1239</a:t>
            </a:r>
            <a:r>
              <a:rPr lang="en-US" sz="1100" dirty="0"/>
              <a:t> </a:t>
            </a:r>
            <a:r>
              <a:rPr lang="en-US" sz="1100" b="0" i="0" u="none" strike="noStrike" kern="1200" dirty="0">
                <a:solidFill>
                  <a:srgbClr val="000000"/>
                </a:solidFill>
                <a:effectLst/>
                <a:ea typeface="MS Gothic" panose="020B0609070205080204" pitchFamily="49" charset="-128"/>
              </a:rPr>
              <a:t>MAP Framework--Follow-up</a:t>
            </a:r>
            <a:r>
              <a:rPr lang="en-US" sz="1100" dirty="0"/>
              <a:t> 							</a:t>
            </a:r>
            <a:r>
              <a:rPr lang="en-US" sz="1100" b="0" i="0" u="none" strike="noStrike" kern="1200" dirty="0">
                <a:solidFill>
                  <a:srgbClr val="000000"/>
                </a:solidFill>
                <a:effectLst/>
                <a:ea typeface="MS Gothic" panose="020B0609070205080204" pitchFamily="49" charset="-128"/>
              </a:rPr>
              <a:t>Rubayet Shafin</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7"/>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8"/>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000" b="0" dirty="0"/>
              <a:t>An AP that intends to initiate a Coordinated Spatial Reuse transmission shall transmit a Trigger frame to initiate concurrent CSR transmissions with one other AP within its obtained TXOP BW;</a:t>
            </a:r>
          </a:p>
          <a:p>
            <a:pPr lvl="1">
              <a:buFont typeface="Arial" panose="020B0604020202020204" pitchFamily="34" charset="0"/>
              <a:buChar char="•"/>
            </a:pPr>
            <a:r>
              <a:rPr lang="en-US" sz="1000" b="0" dirty="0"/>
              <a:t>When all addressed non-AP STAs are UHR STAs, the concurrent CSR transmission starts SIFS after the Trigger frame</a:t>
            </a:r>
          </a:p>
          <a:p>
            <a:pPr lvl="1">
              <a:buFont typeface="Arial" panose="020B0604020202020204" pitchFamily="34" charset="0"/>
              <a:buChar char="•"/>
            </a:pPr>
            <a:r>
              <a:rPr lang="en-US" sz="1000" b="0" dirty="0"/>
              <a:t>Which trigger frame is TBD</a:t>
            </a:r>
          </a:p>
          <a:p>
            <a:pPr marL="0" indent="0"/>
            <a:r>
              <a:rPr lang="en-US" sz="1400" b="0" dirty="0"/>
              <a:t>Note-it is TBD whether to allow more than one “other AP” to be identified by the Trigger frame</a:t>
            </a:r>
          </a:p>
          <a:p>
            <a:r>
              <a:rPr lang="en-US" sz="1400" b="0" dirty="0"/>
              <a:t>Supporting document: 11-23/1868</a:t>
            </a:r>
          </a:p>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0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000" b="0" dirty="0"/>
              <a:t>Other parameters TBD</a:t>
            </a:r>
          </a:p>
          <a:p>
            <a:r>
              <a:rPr lang="en-US" sz="1400" b="0" dirty="0"/>
              <a:t>Supporting document: 11-23/1868</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r>
              <a:rPr lang="en-GB" sz="1600" b="0" i="0" u="sng" strike="noStrike" kern="1200" dirty="0">
                <a:solidFill>
                  <a:srgbClr val="0563C1"/>
                </a:solidFill>
                <a:effectLst/>
                <a:ea typeface="MS Gothic" panose="020B0609070205080204" pitchFamily="49" charset="-128"/>
                <a:hlinkClick r:id="rId2"/>
              </a:rPr>
              <a:t>24/2026r0</a:t>
            </a:r>
            <a:r>
              <a:rPr lang="en-GB" sz="1600" dirty="0"/>
              <a:t> </a:t>
            </a:r>
            <a:r>
              <a:rPr lang="en-GB" sz="1600" b="0" i="0" u="none" strike="noStrike" kern="1200" dirty="0">
                <a:solidFill>
                  <a:schemeClr val="tx1"/>
                </a:solidFill>
                <a:effectLst/>
                <a:ea typeface="MS Gothic" panose="020B0609070205080204" pitchFamily="49" charset="-128"/>
              </a:rPr>
              <a:t>PDT-Joint-MLME-SAP</a:t>
            </a:r>
            <a:r>
              <a:rPr lang="en-GB" sz="1600" dirty="0">
                <a:solidFill>
                  <a:schemeClr val="tx1"/>
                </a:solidFill>
              </a:rPr>
              <a:t> 						</a:t>
            </a:r>
            <a:r>
              <a:rPr lang="en-GB" sz="1600" b="0" i="0" u="none" strike="noStrike" dirty="0">
                <a:solidFill>
                  <a:schemeClr val="tx1"/>
                </a:solidFill>
                <a:effectLst/>
              </a:rPr>
              <a:t>Yan Li		[SP]</a:t>
            </a:r>
          </a:p>
          <a:p>
            <a:r>
              <a:rPr lang="en-GB" sz="1600" b="0" i="0" u="none" strike="noStrike" kern="1200" dirty="0">
                <a:solidFill>
                  <a:srgbClr val="FF0000"/>
                </a:solidFill>
                <a:effectLst/>
                <a:ea typeface="MS Gothic" panose="020B0609070205080204" pitchFamily="49" charset="-128"/>
              </a:rPr>
              <a:t>24/2013r0</a:t>
            </a:r>
            <a:r>
              <a:rPr lang="en-GB" sz="1600" dirty="0"/>
              <a:t> </a:t>
            </a:r>
            <a:r>
              <a:rPr lang="en-GB" sz="1600" b="0" i="0" u="none" strike="noStrike" kern="1200" dirty="0">
                <a:solidFill>
                  <a:srgbClr val="000000"/>
                </a:solidFill>
                <a:effectLst/>
                <a:ea typeface="MS Gothic" panose="020B0609070205080204" pitchFamily="49" charset="-128"/>
              </a:rPr>
              <a:t>PDT-Joint-PICS</a:t>
            </a:r>
            <a:r>
              <a:rPr lang="en-GB" sz="1600" dirty="0"/>
              <a:t> 							</a:t>
            </a:r>
            <a:r>
              <a:rPr lang="en-GB" sz="1600" b="0" i="0" u="none" strike="noStrike" kern="1200" dirty="0">
                <a:solidFill>
                  <a:srgbClr val="000000"/>
                </a:solidFill>
                <a:effectLst/>
                <a:ea typeface="MS Gothic" panose="020B0609070205080204" pitchFamily="49" charset="-128"/>
              </a:rPr>
              <a:t>Edward Au</a:t>
            </a:r>
          </a:p>
          <a:p>
            <a:r>
              <a:rPr lang="en-US" sz="1600" b="0" i="0" u="none" strike="noStrike" kern="1200" dirty="0">
                <a:solidFill>
                  <a:srgbClr val="FF0000"/>
                </a:solidFill>
                <a:effectLst/>
                <a:ea typeface="MS Gothic" panose="020B0609070205080204" pitchFamily="49" charset="-128"/>
              </a:rPr>
              <a:t>25/0006</a:t>
            </a:r>
            <a:r>
              <a:rPr lang="en-US" sz="1600" dirty="0"/>
              <a:t> </a:t>
            </a:r>
            <a:r>
              <a:rPr lang="en-US" sz="1600" b="0" i="0" u="none" strike="noStrike" kern="1200" dirty="0">
                <a:solidFill>
                  <a:srgbClr val="000000"/>
                </a:solidFill>
                <a:effectLst/>
                <a:ea typeface="MS Gothic" panose="020B0609070205080204" pitchFamily="49" charset="-128"/>
              </a:rPr>
              <a:t>Sounding procedure follow up</a:t>
            </a:r>
            <a:r>
              <a:rPr lang="en-US" sz="1600" dirty="0"/>
              <a:t> 					</a:t>
            </a:r>
            <a:r>
              <a:rPr lang="en-US" sz="1600" b="0" i="0" u="none" strike="noStrike" kern="1200" dirty="0">
                <a:solidFill>
                  <a:srgbClr val="000000"/>
                </a:solidFill>
                <a:effectLst/>
                <a:ea typeface="MS Gothic" panose="020B0609070205080204" pitchFamily="49" charset="-128"/>
              </a:rPr>
              <a:t>Jay Yang</a:t>
            </a:r>
            <a:endParaRPr lang="en-GB" sz="1600" b="0" kern="1200" dirty="0">
              <a:ea typeface="MS Gothic" panose="020B0609070205080204" pitchFamily="49" charset="-128"/>
            </a:endParaRPr>
          </a:p>
          <a:p>
            <a:r>
              <a:rPr lang="en-US" sz="1600" b="0" i="0" u="none" strike="noStrike" kern="1200" dirty="0">
                <a:solidFill>
                  <a:srgbClr val="FF0000"/>
                </a:solidFill>
                <a:effectLst/>
                <a:ea typeface="MS Gothic" panose="020B0609070205080204" pitchFamily="49" charset="-128"/>
              </a:rPr>
              <a:t>25/0007</a:t>
            </a:r>
            <a:r>
              <a:rPr lang="en-US" sz="1600" dirty="0"/>
              <a:t> </a:t>
            </a:r>
            <a:r>
              <a:rPr lang="en-US" sz="1600" b="0" i="0" u="none" strike="noStrike" kern="1200" dirty="0">
                <a:solidFill>
                  <a:srgbClr val="000000"/>
                </a:solidFill>
                <a:effectLst/>
                <a:ea typeface="MS Gothic" panose="020B0609070205080204" pitchFamily="49" charset="-128"/>
              </a:rPr>
              <a:t>AP ID design in sounding</a:t>
            </a:r>
            <a:r>
              <a:rPr lang="en-US" sz="1600" dirty="0"/>
              <a:t> 						</a:t>
            </a:r>
            <a:r>
              <a:rPr lang="en-US" sz="1600" b="0" i="0" u="none" strike="noStrike" kern="1200" dirty="0">
                <a:solidFill>
                  <a:srgbClr val="000000"/>
                </a:solidFill>
                <a:effectLst/>
                <a:ea typeface="MS Gothic" panose="020B0609070205080204" pitchFamily="49" charset="-128"/>
              </a:rPr>
              <a:t>Jay Yang</a:t>
            </a:r>
            <a:endParaRPr lang="en-GB" sz="1600" b="0" i="0" u="none" strike="noStrike" kern="1200" dirty="0">
              <a:solidFill>
                <a:srgbClr val="000000"/>
              </a:solidFill>
              <a:effectLst/>
              <a:ea typeface="MS Gothic" panose="020B0609070205080204" pitchFamily="49" charset="-128"/>
            </a:endParaRPr>
          </a:p>
          <a:p>
            <a:r>
              <a:rPr lang="en-US" sz="1600" b="0" i="0" u="none" strike="noStrike" kern="1200" dirty="0">
                <a:solidFill>
                  <a:srgbClr val="FF0000"/>
                </a:solidFill>
                <a:effectLst/>
                <a:ea typeface="MS Gothic" panose="020B0609070205080204" pitchFamily="49" charset="-128"/>
              </a:rPr>
              <a:t>25/0081</a:t>
            </a:r>
            <a:r>
              <a:rPr lang="en-US" sz="1600" dirty="0"/>
              <a:t> </a:t>
            </a:r>
            <a:r>
              <a:rPr lang="en-US" sz="1600" b="0" i="0" u="none" strike="noStrike" kern="1200" dirty="0">
                <a:solidFill>
                  <a:srgbClr val="000000"/>
                </a:solidFill>
                <a:effectLst/>
                <a:ea typeface="MS Gothic" panose="020B0609070205080204" pitchFamily="49" charset="-128"/>
              </a:rPr>
              <a:t>Sounding PDT related issues</a:t>
            </a:r>
            <a:r>
              <a:rPr lang="en-US" sz="1600" dirty="0"/>
              <a:t> 						</a:t>
            </a:r>
            <a:r>
              <a:rPr lang="en-US" sz="1600" b="0" i="0" u="none" strike="noStrike" kern="1200" dirty="0">
                <a:solidFill>
                  <a:srgbClr val="000000"/>
                </a:solidFill>
                <a:effectLst/>
                <a:ea typeface="MS Gothic" panose="020B0609070205080204" pitchFamily="49" charset="-128"/>
              </a:rPr>
              <a:t>You-Wei Chen</a:t>
            </a: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24/2014r0</a:t>
            </a:r>
            <a:r>
              <a:rPr lang="en-US" sz="1100" dirty="0"/>
              <a:t> </a:t>
            </a:r>
            <a:r>
              <a:rPr lang="en-US" sz="1100" b="0" i="0" u="none" strike="noStrike" kern="1200" dirty="0">
                <a:solidFill>
                  <a:srgbClr val="000000"/>
                </a:solidFill>
                <a:effectLst/>
                <a:ea typeface="MS Gothic" panose="020B0609070205080204" pitchFamily="49" charset="-128"/>
              </a:rPr>
              <a:t>PDT-PHY-Mathematical Description of Signals</a:t>
            </a:r>
            <a:r>
              <a:rPr lang="en-US" sz="1100" dirty="0"/>
              <a:t> 			</a:t>
            </a:r>
            <a:r>
              <a:rPr lang="en-US" sz="1100" b="0" i="0" u="none" strike="noStrike" dirty="0">
                <a:solidFill>
                  <a:srgbClr val="000000"/>
                </a:solidFill>
                <a:effectLst/>
              </a:rPr>
              <a:t>Edward Au</a:t>
            </a:r>
            <a:r>
              <a:rPr lang="en-US" sz="1100" dirty="0"/>
              <a:t> </a:t>
            </a:r>
            <a:endParaRPr lang="en-GB" sz="11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b="0" i="0" u="none" strike="noStrike" dirty="0">
                <a:solidFill>
                  <a:srgbClr val="FF0000"/>
                </a:solidFill>
                <a:effectLst/>
              </a:rPr>
              <a:t>25/0102r0</a:t>
            </a:r>
            <a:r>
              <a:rPr lang="en-GB" sz="1200" dirty="0"/>
              <a:t> </a:t>
            </a:r>
            <a:r>
              <a:rPr lang="en-GB" sz="1200" b="0" i="0" u="none" strike="noStrike" kern="1200" dirty="0">
                <a:solidFill>
                  <a:srgbClr val="000000"/>
                </a:solidFill>
                <a:effectLst/>
                <a:ea typeface="MS Gothic" panose="020B0609070205080204" pitchFamily="49" charset="-128"/>
              </a:rPr>
              <a:t>PDT-MAC-MLME-for-MAPC</a:t>
            </a:r>
            <a:r>
              <a:rPr lang="en-GB" sz="1200" dirty="0"/>
              <a:t> 							</a:t>
            </a:r>
            <a:r>
              <a:rPr lang="en-GB" sz="1200" b="0" i="0" u="none" strike="noStrike" kern="1200" dirty="0">
                <a:solidFill>
                  <a:srgbClr val="000000"/>
                </a:solidFill>
                <a:effectLst/>
                <a:ea typeface="MS Gothic" panose="020B0609070205080204" pitchFamily="49" charset="-128"/>
              </a:rPr>
              <a:t>Brian Hart</a:t>
            </a:r>
            <a:r>
              <a:rPr lang="en-GB" sz="1200" dirty="0"/>
              <a:t> </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2"/>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noStrike" kern="1200" dirty="0">
                <a:solidFill>
                  <a:srgbClr val="FF0000"/>
                </a:solidFill>
                <a:effectLst/>
                <a:ea typeface="MS Gothic" panose="020B0609070205080204" pitchFamily="49" charset="-128"/>
                <a:hlinkClick r:id="rId3"/>
              </a:rPr>
              <a:t>24/1818</a:t>
            </a:r>
            <a:r>
              <a:rPr lang="it-IT" sz="1200" dirty="0"/>
              <a:t> </a:t>
            </a:r>
            <a:r>
              <a:rPr lang="it-IT" sz="1200" b="0" i="0" u="none" strike="noStrike" kern="1200" dirty="0">
                <a:solidFill>
                  <a:srgbClr val="000000"/>
                </a:solidFill>
                <a:effectLst/>
                <a:ea typeface="MS Gothic" panose="020B0609070205080204" pitchFamily="49" charset="-128"/>
              </a:rPr>
              <a:t>AP Identification in Multi-AP</a:t>
            </a:r>
            <a:r>
              <a:rPr lang="it-IT" sz="1200" dirty="0"/>
              <a:t> 							</a:t>
            </a:r>
            <a:r>
              <a:rPr lang="it-IT" sz="1200" b="0" i="0" u="none" strike="noStrike" kern="1200" dirty="0">
                <a:solidFill>
                  <a:srgbClr val="000000"/>
                </a:solidFill>
                <a:effectLst/>
                <a:ea typeface="MS Gothic" panose="020B0609070205080204" pitchFamily="49" charset="-128"/>
              </a:rPr>
              <a:t>GeonHwan Kim</a:t>
            </a:r>
            <a:r>
              <a:rPr lang="it-IT" sz="1200" dirty="0"/>
              <a:t> </a:t>
            </a:r>
            <a:endParaRPr lang="en-US" sz="1200" dirty="0"/>
          </a:p>
          <a:p>
            <a:pPr lvl="1">
              <a:buFont typeface="Arial" panose="020B0604020202020204" pitchFamily="34" charset="0"/>
              <a:buChar char="•"/>
            </a:pPr>
            <a:r>
              <a:rPr lang="en-US" sz="1200" b="0" i="0" u="sng" strike="noStrike" dirty="0">
                <a:solidFill>
                  <a:srgbClr val="0563C1"/>
                </a:solidFill>
                <a:effectLst/>
                <a:hlinkClick r:id="rId4"/>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5"/>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r>
              <a:rPr lang="en-GB"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(30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24/2021r0</a:t>
            </a:r>
            <a:r>
              <a:rPr lang="en-GB" sz="1200" dirty="0"/>
              <a:t> </a:t>
            </a:r>
            <a:r>
              <a:rPr lang="en-GB" sz="1200" b="0" i="0" u="none" strike="noStrike" kern="1200" dirty="0">
                <a:solidFill>
                  <a:srgbClr val="000000"/>
                </a:solidFill>
                <a:effectLst/>
                <a:ea typeface="MS Gothic" panose="020B0609070205080204" pitchFamily="49" charset="-128"/>
              </a:rPr>
              <a:t>PDT PHY Transmit Specification</a:t>
            </a:r>
            <a:r>
              <a:rPr lang="en-GB" sz="1200" dirty="0"/>
              <a:t> 					</a:t>
            </a:r>
            <a:r>
              <a:rPr lang="en-GB" sz="1200" b="0" i="0" u="none" strike="noStrike" dirty="0">
                <a:solidFill>
                  <a:srgbClr val="000000"/>
                </a:solidFill>
                <a:effectLst/>
              </a:rPr>
              <a:t>Genadiy </a:t>
            </a:r>
            <a:r>
              <a:rPr lang="en-GB" sz="1200" b="0" i="0" u="none" strike="noStrike" dirty="0" err="1">
                <a:solidFill>
                  <a:srgbClr val="000000"/>
                </a:solidFill>
                <a:effectLst/>
              </a:rPr>
              <a:t>Tsodiz</a:t>
            </a:r>
            <a:r>
              <a:rPr lang="en-GB" sz="1200" dirty="0"/>
              <a:t> </a:t>
            </a:r>
            <a:endParaRPr lang="en-GB" sz="1400" dirty="0"/>
          </a:p>
          <a:p>
            <a:pPr lvl="0">
              <a:buFont typeface="Arial" panose="020B0604020202020204" pitchFamily="34" charset="0"/>
              <a:buChar char="•"/>
            </a:pPr>
            <a:r>
              <a:rPr lang="en-GB" sz="1400" dirty="0"/>
              <a:t>Submissions – Miscellaneous</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p>
          <a:p>
            <a:pPr lvl="1">
              <a:buFont typeface="Arial" panose="020B0604020202020204" pitchFamily="34" charset="0"/>
              <a:buChar char="•"/>
            </a:pPr>
            <a:r>
              <a:rPr lang="en-US" sz="1200" dirty="0">
                <a:solidFill>
                  <a:srgbClr val="FF0000"/>
                </a:solidFill>
              </a:rPr>
              <a:t>25/0127</a:t>
            </a:r>
            <a:r>
              <a:rPr lang="en-US" sz="1200" dirty="0"/>
              <a:t>	Discussion on supported MCS and NSS set				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1200" dirty="0">
              <a:highlight>
                <a:srgbClr val="FFFF00"/>
              </a:highligh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 – CSR + Channel Access + UEQM</a:t>
            </a:r>
            <a:endParaRPr lang="en-GB" sz="6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25/0093</a:t>
            </a:r>
            <a:r>
              <a:rPr lang="en-US" sz="1200" dirty="0"/>
              <a:t> </a:t>
            </a:r>
            <a:r>
              <a:rPr lang="en-US" sz="1200" b="0" i="0" u="none" strike="noStrike" kern="1200" dirty="0">
                <a:solidFill>
                  <a:srgbClr val="000000"/>
                </a:solidFill>
                <a:effectLst/>
                <a:ea typeface="MS Gothic" panose="020B0609070205080204" pitchFamily="49" charset="-128"/>
              </a:rPr>
              <a:t>On the Maximum number of spatial streams support in Coordinated spatial reuse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25/0104</a:t>
            </a:r>
            <a:r>
              <a:rPr lang="en-US" sz="1200" dirty="0"/>
              <a:t> </a:t>
            </a:r>
            <a:r>
              <a:rPr lang="en-US" sz="1200" b="0" i="0" u="none" strike="noStrike" kern="1200" dirty="0">
                <a:solidFill>
                  <a:srgbClr val="000000"/>
                </a:solidFill>
                <a:effectLst/>
                <a:ea typeface="MS Gothic" panose="020B0609070205080204" pitchFamily="49" charset="-128"/>
              </a:rPr>
              <a:t>Co-SR Preamble Signaling</a:t>
            </a:r>
            <a:r>
              <a:rPr lang="en-US" sz="1200" dirty="0"/>
              <a:t> 								</a:t>
            </a:r>
            <a:r>
              <a:rPr lang="en-US" sz="1200" b="0" i="0" u="none" strike="noStrike" kern="1200" dirty="0">
                <a:solidFill>
                  <a:srgbClr val="000000"/>
                </a:solidFill>
                <a:effectLst/>
                <a:ea typeface="MS Gothic" panose="020B0609070205080204" pitchFamily="49" charset="-128"/>
              </a:rPr>
              <a:t>Ross Jian Yu</a:t>
            </a:r>
            <a:r>
              <a:rPr lang="en-US" sz="1200" dirty="0"/>
              <a:t> </a:t>
            </a:r>
          </a:p>
          <a:p>
            <a:pPr lvl="1">
              <a:buFont typeface="Arial" panose="020B0604020202020204" pitchFamily="34" charset="0"/>
              <a:buChar char="•"/>
            </a:pPr>
            <a:r>
              <a:rPr lang="en-US" sz="1200" dirty="0">
                <a:solidFill>
                  <a:srgbClr val="FF0000"/>
                </a:solidFill>
              </a:rPr>
              <a:t>25/0128</a:t>
            </a:r>
            <a:r>
              <a:rPr lang="en-US" sz="1200" dirty="0"/>
              <a:t> Discussion on PE requirement for UEQM						Mengshi Hu</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1</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24/1655</a:t>
            </a:r>
            <a:r>
              <a:rPr lang="en-US" sz="1200" dirty="0"/>
              <a:t> </a:t>
            </a:r>
            <a:r>
              <a:rPr lang="en-US" sz="1200" b="0" i="0" u="none" strike="noStrike" kern="1200" dirty="0">
                <a:solidFill>
                  <a:srgbClr val="000000"/>
                </a:solidFill>
                <a:effectLst/>
                <a:ea typeface="MS Gothic" panose="020B0609070205080204" pitchFamily="49" charset="-128"/>
              </a:rPr>
              <a:t>Considerations of Non-Primary Channel Access</a:t>
            </a:r>
            <a:r>
              <a:rPr lang="en-US" sz="1200" dirty="0"/>
              <a:t> 				</a:t>
            </a:r>
            <a:r>
              <a:rPr lang="en-US" sz="1200" b="0" i="0" u="none" strike="noStrike" kern="1200" dirty="0">
                <a:solidFill>
                  <a:srgbClr val="000000"/>
                </a:solidFill>
                <a:effectLst/>
                <a:ea typeface="MS Gothic" panose="020B0609070205080204" pitchFamily="49" charset="-128"/>
              </a:rPr>
              <a:t>Hanqing Lou</a:t>
            </a:r>
            <a:r>
              <a:rPr lang="en-US" sz="1200" dirty="0"/>
              <a:t> </a:t>
            </a:r>
          </a:p>
          <a:p>
            <a:pPr lvl="1">
              <a:buFont typeface="Arial" panose="020B0604020202020204" pitchFamily="34" charset="0"/>
              <a:buChar char="•"/>
            </a:pPr>
            <a:r>
              <a:rPr lang="en-US" sz="1200" b="0" i="0" u="sng" strike="noStrike" dirty="0">
                <a:solidFill>
                  <a:srgbClr val="0563C1"/>
                </a:solidFill>
                <a:effectLst/>
                <a:hlinkClick r:id="rId2"/>
              </a:rPr>
              <a:t>24/1688</a:t>
            </a:r>
            <a:r>
              <a:rPr lang="en-US" sz="1200" dirty="0"/>
              <a:t> </a:t>
            </a:r>
            <a:r>
              <a:rPr lang="en-US" sz="1200" b="0" i="0" u="none" strike="noStrike" kern="1200" dirty="0">
                <a:solidFill>
                  <a:srgbClr val="000000"/>
                </a:solidFill>
                <a:effectLst/>
                <a:ea typeface="MS Gothic" panose="020B0609070205080204" pitchFamily="49" charset="-128"/>
              </a:rPr>
              <a:t>NPCA fairness for unsupported STA</a:t>
            </a:r>
            <a:r>
              <a:rPr lang="en-US" sz="1200" dirty="0"/>
              <a:t> 						</a:t>
            </a:r>
            <a:r>
              <a:rPr lang="en-US" sz="1200" b="0" i="0" u="none" strike="noStrike" kern="1200" dirty="0" err="1">
                <a:solidFill>
                  <a:srgbClr val="000000"/>
                </a:solidFill>
                <a:effectLst/>
                <a:ea typeface="MS Gothic" panose="020B0609070205080204" pitchFamily="49" charset="-128"/>
              </a:rPr>
              <a:t>Haorui</a:t>
            </a:r>
            <a:r>
              <a:rPr lang="en-US" sz="1200" b="0" i="0" u="none" strike="noStrike" kern="1200" dirty="0">
                <a:solidFill>
                  <a:srgbClr val="000000"/>
                </a:solidFill>
                <a:effectLst/>
                <a:ea typeface="MS Gothic" panose="020B0609070205080204" pitchFamily="49" charset="-128"/>
              </a:rPr>
              <a:t> Yang</a:t>
            </a:r>
            <a:r>
              <a:rPr lang="en-US" sz="1200" dirty="0"/>
              <a:t> </a:t>
            </a:r>
          </a:p>
          <a:p>
            <a:pPr lvl="1">
              <a:buFont typeface="Arial" panose="020B0604020202020204" pitchFamily="34" charset="0"/>
              <a:buChar char="•"/>
            </a:pPr>
            <a:r>
              <a:rPr lang="en-GB" sz="1200" b="0" i="0" u="sng" strike="noStrike" dirty="0">
                <a:solidFill>
                  <a:srgbClr val="0563C1"/>
                </a:solidFill>
                <a:effectLst/>
                <a:hlinkClick r:id="rId3"/>
              </a:rPr>
              <a:t>24/1699</a:t>
            </a:r>
            <a:r>
              <a:rPr lang="en-GB" sz="1200" dirty="0"/>
              <a:t> </a:t>
            </a:r>
            <a:r>
              <a:rPr lang="en-GB" sz="1200" b="0" i="0" u="none" strike="noStrike" kern="1200" dirty="0">
                <a:solidFill>
                  <a:srgbClr val="000000"/>
                </a:solidFill>
                <a:effectLst/>
                <a:ea typeface="MS Gothic" panose="020B0609070205080204" pitchFamily="49" charset="-128"/>
              </a:rPr>
              <a:t>Considerations on NPCA</a:t>
            </a:r>
            <a:r>
              <a:rPr lang="en-GB" sz="1200" dirty="0"/>
              <a:t> 							</a:t>
            </a:r>
            <a:r>
              <a:rPr lang="en-GB" sz="1200" b="0" i="0" u="none" strike="noStrike" kern="1200" dirty="0" err="1">
                <a:solidFill>
                  <a:srgbClr val="000000"/>
                </a:solidFill>
                <a:effectLst/>
                <a:ea typeface="MS Gothic" panose="020B0609070205080204" pitchFamily="49" charset="-128"/>
              </a:rPr>
              <a:t>Hirohiko</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Inohiza</a:t>
            </a:r>
            <a:r>
              <a:rPr lang="en-GB" sz="1200" dirty="0"/>
              <a:t> </a:t>
            </a:r>
            <a:endParaRPr lang="en-US" sz="1200" dirty="0"/>
          </a:p>
          <a:p>
            <a:pPr lvl="1">
              <a:buFont typeface="Arial" panose="020B0604020202020204" pitchFamily="34" charset="0"/>
              <a:buChar char="•"/>
            </a:pPr>
            <a:r>
              <a:rPr lang="en-GB" sz="1200" b="0" i="0" u="sng" strike="noStrike" dirty="0">
                <a:solidFill>
                  <a:srgbClr val="0563C1"/>
                </a:solidFill>
                <a:effectLst/>
                <a:hlinkClick r:id="rId4"/>
              </a:rPr>
              <a:t>24/1706</a:t>
            </a:r>
            <a:r>
              <a:rPr lang="en-US" sz="1200" dirty="0">
                <a:effectLst/>
              </a:rPr>
              <a:t> </a:t>
            </a:r>
            <a:r>
              <a:rPr lang="en-GB" sz="1200" b="0" i="0" u="none" strike="noStrike" kern="1200" dirty="0">
                <a:solidFill>
                  <a:srgbClr val="000000"/>
                </a:solidFill>
                <a:effectLst/>
                <a:ea typeface="MS Gothic" panose="020B0609070205080204" pitchFamily="49" charset="-128"/>
              </a:rPr>
              <a:t>Multi-user EDCA Parameter Management in NPCA Operation</a:t>
            </a:r>
            <a:r>
              <a:rPr lang="en-US" sz="1200" dirty="0">
                <a:effectLst/>
              </a:rPr>
              <a:t> 		</a:t>
            </a:r>
            <a:r>
              <a:rPr lang="en-GB" sz="1200" b="0" i="0" u="none" strike="noStrike" kern="1200" dirty="0">
                <a:solidFill>
                  <a:srgbClr val="000000"/>
                </a:solidFill>
                <a:effectLst/>
                <a:ea typeface="MS Gothic" panose="020B0609070205080204" pitchFamily="49" charset="-128"/>
              </a:rPr>
              <a:t>Juseong Moon</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24/1783</a:t>
            </a:r>
            <a:r>
              <a:rPr lang="en-US" sz="1200" dirty="0"/>
              <a:t> </a:t>
            </a:r>
            <a:r>
              <a:rPr lang="en-US" sz="1200" b="0" i="0" u="none" strike="noStrike" kern="1200" dirty="0">
                <a:solidFill>
                  <a:srgbClr val="000000"/>
                </a:solidFill>
                <a:effectLst/>
                <a:ea typeface="MS Gothic" panose="020B0609070205080204" pitchFamily="49" charset="-128"/>
              </a:rPr>
              <a:t>NPCA Listening Channel</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24/1800</a:t>
            </a:r>
            <a:r>
              <a:rPr lang="en-US" sz="1200" dirty="0">
                <a:effectLst/>
              </a:rPr>
              <a:t> </a:t>
            </a:r>
            <a:r>
              <a:rPr lang="en-GB" sz="1200" b="0" i="0" u="none" strike="noStrike" kern="1200" dirty="0">
                <a:solidFill>
                  <a:srgbClr val="000000"/>
                </a:solidFill>
                <a:effectLst/>
                <a:ea typeface="MS Gothic" panose="020B0609070205080204" pitchFamily="49" charset="-128"/>
              </a:rPr>
              <a:t>On The Switching Criteria​For Non-Primary Channel Access</a:t>
            </a:r>
            <a:r>
              <a:rPr lang="en-US" sz="1200" dirty="0">
                <a:effectLst/>
              </a:rPr>
              <a:t> 		</a:t>
            </a:r>
            <a:r>
              <a:rPr lang="en-GB" sz="1200" b="0" i="0" u="none" strike="noStrike" kern="1200" dirty="0">
                <a:solidFill>
                  <a:srgbClr val="000000"/>
                </a:solidFill>
                <a:effectLst/>
                <a:ea typeface="MS Gothic" panose="020B0609070205080204" pitchFamily="49" charset="-128"/>
              </a:rPr>
              <a:t>Salvatore Talarico</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24/1838</a:t>
            </a:r>
            <a:r>
              <a:rPr lang="en-US" sz="1200" dirty="0"/>
              <a:t> </a:t>
            </a:r>
            <a:r>
              <a:rPr lang="en-US" sz="1200" b="0" i="0" u="none" strike="noStrike" kern="1200" dirty="0">
                <a:solidFill>
                  <a:srgbClr val="000000"/>
                </a:solidFill>
                <a:effectLst/>
                <a:ea typeface="MS Gothic" panose="020B0609070205080204" pitchFamily="49" charset="-128"/>
              </a:rPr>
              <a:t>Considerations on Coordinated NPCA</a:t>
            </a:r>
            <a:r>
              <a:rPr lang="en-US" sz="1200" dirty="0"/>
              <a:t> 					</a:t>
            </a:r>
            <a:r>
              <a:rPr lang="en-US" sz="1200" b="0" i="0" u="none" strike="noStrike" kern="1200" dirty="0">
                <a:solidFill>
                  <a:srgbClr val="000000"/>
                </a:solidFill>
                <a:effectLst/>
                <a:ea typeface="MS Gothic" panose="020B0609070205080204" pitchFamily="49" charset="-128"/>
              </a:rPr>
              <a:t>Mahmoud </a:t>
            </a:r>
            <a:r>
              <a:rPr lang="en-US" sz="1200" b="0" i="0" u="none" strike="noStrike" kern="1200" dirty="0" err="1">
                <a:solidFill>
                  <a:srgbClr val="000000"/>
                </a:solidFill>
                <a:effectLst/>
                <a:ea typeface="MS Gothic" panose="020B0609070205080204" pitchFamily="49" charset="-128"/>
              </a:rPr>
              <a:t>Hasabelnaby</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24/1842</a:t>
            </a:r>
            <a:r>
              <a:rPr lang="en-US" sz="1200" dirty="0"/>
              <a:t> </a:t>
            </a:r>
            <a:r>
              <a:rPr lang="en-US" sz="1200" b="0" i="0" u="none" strike="noStrike" kern="1200" dirty="0">
                <a:solidFill>
                  <a:srgbClr val="000000"/>
                </a:solidFill>
                <a:effectLst/>
                <a:ea typeface="MS Gothic" panose="020B0609070205080204" pitchFamily="49" charset="-128"/>
              </a:rPr>
              <a:t>Consideration on cascading channel switching for NPCA</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strike="sngStrike" dirty="0">
              <a:solidFill>
                <a:schemeClr val="bg1">
                  <a:lumMod val="65000"/>
                </a:schemeClr>
              </a:solidFill>
            </a:endParaRPr>
          </a:p>
          <a:p>
            <a:pPr lvl="0">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25/0126 </a:t>
            </a:r>
            <a:r>
              <a:rPr lang="en-US" sz="1200" b="0" i="0" u="none" strike="noStrike" kern="1200" dirty="0">
                <a:solidFill>
                  <a:srgbClr val="000000"/>
                </a:solidFill>
                <a:effectLst/>
                <a:ea typeface="MS Gothic" panose="020B0609070205080204" pitchFamily="49" charset="-128"/>
              </a:rPr>
              <a:t>PPDU Parameters for Multi-AP Coordination 				Leonardo Lanante</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24/1852</a:t>
            </a:r>
            <a:r>
              <a:rPr lang="en-US" sz="1200" dirty="0"/>
              <a:t> </a:t>
            </a:r>
            <a:r>
              <a:rPr lang="en-US" sz="1200" b="0" i="0" u="none" strike="noStrike" kern="1200" dirty="0">
                <a:solidFill>
                  <a:srgbClr val="000000"/>
                </a:solidFill>
                <a:effectLst/>
                <a:ea typeface="MS Gothic" panose="020B0609070205080204" pitchFamily="49" charset="-128"/>
              </a:rPr>
              <a:t>Some Details on NPCA Operation</a:t>
            </a:r>
            <a:r>
              <a:rPr lang="en-US" sz="1200" dirty="0"/>
              <a:t> 					</a:t>
            </a:r>
            <a:r>
              <a:rPr lang="en-US" sz="1200" b="0" i="0" u="none" strike="noStrike" kern="1200" dirty="0">
                <a:solidFill>
                  <a:srgbClr val="000000"/>
                </a:solidFill>
                <a:effectLst/>
                <a:ea typeface="MS Gothic" panose="020B0609070205080204" pitchFamily="49" charset="-128"/>
              </a:rPr>
              <a:t>Serhat Erkucuk </a:t>
            </a:r>
            <a:r>
              <a:rPr lang="en-US" sz="1200" dirty="0"/>
              <a:t> </a:t>
            </a:r>
            <a:endParaRPr lang="en-GB"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3"/>
              </a:rPr>
              <a:t>24/1853</a:t>
            </a:r>
            <a:r>
              <a:rPr lang="en-GB" sz="1200" dirty="0"/>
              <a:t> </a:t>
            </a:r>
            <a:r>
              <a:rPr lang="en-GB" sz="1200" b="0" i="0" u="none" strike="noStrike" kern="1200" dirty="0">
                <a:solidFill>
                  <a:srgbClr val="000000"/>
                </a:solidFill>
                <a:effectLst/>
                <a:ea typeface="MS Gothic" panose="020B0609070205080204" pitchFamily="49" charset="-128"/>
              </a:rPr>
              <a:t>Channel Access for NPCA Operation</a:t>
            </a:r>
            <a:r>
              <a:rPr lang="en-GB" sz="1200" dirty="0"/>
              <a:t> 					</a:t>
            </a:r>
            <a:r>
              <a:rPr lang="en-GB" sz="1200" b="0" i="0" u="none" strike="noStrike" kern="1200" dirty="0">
                <a:solidFill>
                  <a:srgbClr val="000000"/>
                </a:solidFill>
                <a:effectLst/>
                <a:ea typeface="MS Gothic" panose="020B0609070205080204" pitchFamily="49" charset="-128"/>
              </a:rPr>
              <a:t>Serhat Erkucuk </a:t>
            </a:r>
            <a:r>
              <a:rPr lang="en-GB"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24/1867</a:t>
            </a:r>
            <a:r>
              <a:rPr lang="en-US" sz="1200" dirty="0"/>
              <a:t> </a:t>
            </a:r>
            <a:r>
              <a:rPr lang="en-US" sz="1200" b="0" i="0" u="none" strike="noStrike" kern="1200" dirty="0">
                <a:solidFill>
                  <a:srgbClr val="000000"/>
                </a:solidFill>
                <a:effectLst/>
                <a:ea typeface="MS Gothic" panose="020B0609070205080204" pitchFamily="49" charset="-128"/>
              </a:rPr>
              <a:t>Further Consideration for NPCA Operation</a:t>
            </a:r>
            <a:r>
              <a:rPr lang="en-US" sz="1200" dirty="0"/>
              <a:t> 				</a:t>
            </a:r>
            <a:r>
              <a:rPr lang="en-US" sz="1200" b="0" i="0" u="none" strike="noStrike" kern="1200" dirty="0">
                <a:solidFill>
                  <a:srgbClr val="000000"/>
                </a:solidFill>
                <a:effectLst/>
                <a:ea typeface="MS Gothic" panose="020B0609070205080204" pitchFamily="49" charset="-128"/>
              </a:rPr>
              <a:t>Jeongki Kim</a:t>
            </a:r>
            <a:r>
              <a:rPr lang="en-US" sz="1200" dirty="0"/>
              <a:t> </a:t>
            </a:r>
            <a:endParaRPr lang="en-GB" sz="1200" dirty="0"/>
          </a:p>
          <a:p>
            <a:pPr lvl="1">
              <a:buFont typeface="Arial" panose="020B0604020202020204" pitchFamily="34" charset="0"/>
              <a:buChar char="•"/>
            </a:pPr>
            <a:r>
              <a:rPr lang="en-GB" sz="1200" b="0" i="0" u="sng" strike="noStrike" dirty="0">
                <a:solidFill>
                  <a:srgbClr val="0563C1"/>
                </a:solidFill>
                <a:effectLst/>
                <a:hlinkClick r:id="rId4"/>
              </a:rPr>
              <a:t>24/1878</a:t>
            </a:r>
            <a:r>
              <a:rPr lang="en-GB" sz="1200" dirty="0"/>
              <a:t> </a:t>
            </a:r>
            <a:r>
              <a:rPr lang="en-GB" sz="1200" b="0" i="0" u="none" strike="noStrike" kern="1200" dirty="0">
                <a:solidFill>
                  <a:srgbClr val="000000"/>
                </a:solidFill>
                <a:effectLst/>
                <a:ea typeface="MS Gothic" panose="020B0609070205080204" pitchFamily="49" charset="-128"/>
              </a:rPr>
              <a:t>OBSS bandwidth ambiguity in NPCA</a:t>
            </a:r>
            <a:r>
              <a:rPr lang="en-GB" sz="1200" dirty="0"/>
              <a:t> 				</a:t>
            </a:r>
            <a:r>
              <a:rPr lang="en-GB" sz="1200" b="0" i="0" u="none" strike="noStrike" kern="1200" dirty="0">
                <a:solidFill>
                  <a:srgbClr val="000000"/>
                </a:solidFill>
                <a:effectLst/>
                <a:ea typeface="MS Gothic" panose="020B0609070205080204" pitchFamily="49" charset="-128"/>
              </a:rPr>
              <a:t>Gaurang Naik</a:t>
            </a:r>
            <a:r>
              <a:rPr lang="en-GB"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24/1885</a:t>
            </a:r>
            <a:r>
              <a:rPr lang="en-GB" sz="1200" dirty="0"/>
              <a:t> </a:t>
            </a:r>
            <a:r>
              <a:rPr lang="en-GB" sz="1200" b="0" i="0" u="none" strike="noStrike" kern="1200" dirty="0">
                <a:solidFill>
                  <a:srgbClr val="000000"/>
                </a:solidFill>
                <a:effectLst/>
                <a:ea typeface="MS Gothic" panose="020B0609070205080204" pitchFamily="49" charset="-128"/>
              </a:rPr>
              <a:t>NPCA Hidden Node Problem</a:t>
            </a:r>
            <a:r>
              <a:rPr lang="en-GB" sz="1200" dirty="0"/>
              <a:t> 						</a:t>
            </a:r>
            <a:r>
              <a:rPr lang="en-GB" sz="1200" b="0" i="0" u="none" strike="noStrike" kern="1200" dirty="0" err="1">
                <a:solidFill>
                  <a:srgbClr val="000000"/>
                </a:solidFill>
                <a:effectLst/>
                <a:ea typeface="MS Gothic" panose="020B0609070205080204" pitchFamily="49" charset="-128"/>
              </a:rPr>
              <a:t>Gwangho</a:t>
            </a:r>
            <a:r>
              <a:rPr lang="en-GB" sz="1200" b="0" i="0" u="none" strike="noStrike" kern="1200" dirty="0">
                <a:solidFill>
                  <a:srgbClr val="000000"/>
                </a:solidFill>
                <a:effectLst/>
                <a:ea typeface="MS Gothic" panose="020B0609070205080204" pitchFamily="49" charset="-128"/>
              </a:rPr>
              <a:t> Lee</a:t>
            </a:r>
            <a:endParaRPr lang="en-GB" sz="1200" dirty="0"/>
          </a:p>
          <a:p>
            <a:pPr lvl="1">
              <a:buFont typeface="Arial" panose="020B0604020202020204" pitchFamily="34" charset="0"/>
              <a:buChar char="•"/>
            </a:pPr>
            <a:r>
              <a:rPr lang="en-US" sz="1200" b="0" i="0" u="sng" strike="noStrike" dirty="0">
                <a:solidFill>
                  <a:srgbClr val="0563C1"/>
                </a:solidFill>
                <a:effectLst/>
                <a:hlinkClick r:id="rId6"/>
              </a:rPr>
              <a:t>24/1886</a:t>
            </a:r>
            <a:r>
              <a:rPr lang="en-US" sz="1200" dirty="0"/>
              <a:t> </a:t>
            </a:r>
            <a:r>
              <a:rPr lang="en-US" sz="1200" b="0" i="0" u="none" strike="noStrike" kern="1200" dirty="0">
                <a:solidFill>
                  <a:srgbClr val="000000"/>
                </a:solidFill>
                <a:effectLst/>
                <a:ea typeface="MS Gothic" panose="020B0609070205080204" pitchFamily="49" charset="-128"/>
              </a:rPr>
              <a:t>NPCA with eMLSR, DPS and </a:t>
            </a:r>
            <a:r>
              <a:rPr lang="en-US" sz="1200" b="0" i="0" u="none" strike="noStrike" kern="1200" dirty="0" err="1">
                <a:solidFill>
                  <a:srgbClr val="000000"/>
                </a:solidFill>
                <a:effectLst/>
                <a:ea typeface="MS Gothic" panose="020B0609070205080204" pitchFamily="49" charset="-128"/>
              </a:rPr>
              <a:t>coex</a:t>
            </a:r>
            <a:r>
              <a:rPr lang="en-US" sz="1200" b="0" i="0" u="none" strike="noStrike" kern="1200" dirty="0">
                <a:solidFill>
                  <a:srgbClr val="000000"/>
                </a:solidFill>
                <a:effectLst/>
                <a:ea typeface="MS Gothic" panose="020B0609070205080204" pitchFamily="49" charset="-128"/>
              </a:rPr>
              <a:t> mode</a:t>
            </a:r>
            <a:r>
              <a:rPr lang="en-US" sz="1200" dirty="0"/>
              <a:t> 				</a:t>
            </a:r>
            <a:r>
              <a:rPr lang="en-US" sz="1200" b="0" i="0" u="none" strike="noStrike" kern="1200" dirty="0">
                <a:solidFill>
                  <a:srgbClr val="000000"/>
                </a:solidFill>
                <a:effectLst/>
                <a:ea typeface="MS Gothic" panose="020B0609070205080204" pitchFamily="49" charset="-128"/>
              </a:rPr>
              <a:t>Laurent Cariou</a:t>
            </a:r>
            <a:r>
              <a:rPr lang="en-US" sz="1200" dirty="0"/>
              <a:t> </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24/1891</a:t>
            </a:r>
            <a:r>
              <a:rPr lang="en-US" sz="1200" dirty="0"/>
              <a:t> </a:t>
            </a:r>
            <a:r>
              <a:rPr lang="en-US" sz="1200" b="0" i="0" u="none" strike="noStrike" kern="1200" dirty="0">
                <a:solidFill>
                  <a:srgbClr val="222222"/>
                </a:solidFill>
                <a:effectLst/>
                <a:ea typeface="MS Gothic" panose="020B0609070205080204" pitchFamily="49" charset="-128"/>
              </a:rPr>
              <a:t>NPCA follow up</a:t>
            </a:r>
            <a:r>
              <a:rPr lang="en-US" sz="1200" dirty="0"/>
              <a:t> 							</a:t>
            </a:r>
            <a:r>
              <a:rPr lang="en-US" sz="1200" b="0" i="0" u="none" strike="noStrike" kern="1200" dirty="0">
                <a:solidFill>
                  <a:srgbClr val="000000"/>
                </a:solidFill>
                <a:effectLst/>
                <a:ea typeface="MS Gothic" panose="020B0609070205080204" pitchFamily="49" charset="-128"/>
              </a:rPr>
              <a:t>Liwen Chu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Back Up Queue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r>
              <a:rPr lang="en-GB" sz="1400" b="0" i="0" u="sng" strike="noStrike" dirty="0">
                <a:solidFill>
                  <a:srgbClr val="0563C1"/>
                </a:solidFill>
                <a:effectLst/>
                <a:hlinkClick r:id="rId2"/>
              </a:rPr>
              <a:t>24/1696</a:t>
            </a:r>
            <a:r>
              <a:rPr lang="en-GB" sz="1400" dirty="0"/>
              <a:t> </a:t>
            </a:r>
            <a:r>
              <a:rPr lang="en-GB" sz="1400" b="0" i="0" u="none" strike="noStrike" kern="1200" dirty="0">
                <a:solidFill>
                  <a:srgbClr val="000000"/>
                </a:solidFill>
                <a:effectLst/>
                <a:ea typeface="MS Gothic" panose="020B0609070205080204" pitchFamily="49" charset="-128"/>
              </a:rPr>
              <a:t>Positive-</a:t>
            </a:r>
            <a:r>
              <a:rPr lang="en-GB" sz="1400" b="0" i="0" u="none" strike="noStrike" kern="1200" dirty="0" err="1">
                <a:solidFill>
                  <a:srgbClr val="000000"/>
                </a:solidFill>
                <a:effectLst/>
                <a:ea typeface="MS Gothic" panose="020B0609070205080204" pitchFamily="49" charset="-128"/>
              </a:rPr>
              <a:t>ackonwlegement</a:t>
            </a:r>
            <a:r>
              <a:rPr lang="en-GB" sz="1400" b="0" i="0" u="none" strike="noStrike" kern="1200" dirty="0">
                <a:solidFill>
                  <a:srgbClr val="000000"/>
                </a:solidFill>
                <a:effectLst/>
                <a:ea typeface="MS Gothic" panose="020B0609070205080204" pitchFamily="49" charset="-128"/>
              </a:rPr>
              <a:t>-to-the-reception-of-correct-</a:t>
            </a:r>
            <a:r>
              <a:rPr lang="en-GB" sz="1400" b="0" i="0" u="none" strike="noStrike" kern="1200" dirty="0" err="1">
                <a:solidFill>
                  <a:srgbClr val="000000"/>
                </a:solidFill>
                <a:effectLst/>
                <a:ea typeface="MS Gothic" panose="020B0609070205080204" pitchFamily="49" charset="-128"/>
              </a:rPr>
              <a:t>phy</a:t>
            </a:r>
            <a:r>
              <a:rPr lang="en-GB" sz="1400" b="0" i="0" u="none" strike="noStrike" kern="1200" dirty="0">
                <a:solidFill>
                  <a:srgbClr val="000000"/>
                </a:solidFill>
                <a:effectLst/>
                <a:ea typeface="MS Gothic" panose="020B0609070205080204" pitchFamily="49" charset="-128"/>
              </a:rPr>
              <a:t>-header</a:t>
            </a:r>
            <a:r>
              <a:rPr lang="en-GB" sz="1400" dirty="0"/>
              <a:t> 			</a:t>
            </a:r>
            <a:r>
              <a:rPr lang="en-GB" sz="1400" b="0" i="0" u="none" strike="noStrike" kern="1200" dirty="0" err="1">
                <a:solidFill>
                  <a:srgbClr val="000000"/>
                </a:solidFill>
                <a:effectLst/>
                <a:ea typeface="MS Gothic" panose="020B0609070205080204" pitchFamily="49" charset="-128"/>
              </a:rPr>
              <a:t>Yanchao</a:t>
            </a:r>
            <a:r>
              <a:rPr lang="en-GB" sz="1400" b="0" i="0" u="none" strike="noStrike" kern="1200" dirty="0">
                <a:solidFill>
                  <a:srgbClr val="000000"/>
                </a:solidFill>
                <a:effectLst/>
                <a:ea typeface="MS Gothic" panose="020B0609070205080204" pitchFamily="49" charset="-128"/>
              </a:rPr>
              <a:t> Xu</a:t>
            </a:r>
            <a:r>
              <a:rPr lang="en-GB" sz="1400" dirty="0"/>
              <a:t> </a:t>
            </a:r>
          </a:p>
          <a:p>
            <a:r>
              <a:rPr lang="it-IT" sz="1400" b="0" i="0" u="sng" strike="noStrike" dirty="0">
                <a:solidFill>
                  <a:srgbClr val="0563C1"/>
                </a:solidFill>
                <a:effectLst/>
                <a:hlinkClick r:id="rId3"/>
              </a:rPr>
              <a:t>24/1733</a:t>
            </a:r>
            <a:r>
              <a:rPr lang="it-IT" sz="1400" dirty="0"/>
              <a:t> </a:t>
            </a:r>
            <a:r>
              <a:rPr lang="it-IT" sz="1400" b="0" i="0" u="none" strike="noStrike" kern="1200" dirty="0">
                <a:solidFill>
                  <a:srgbClr val="000000"/>
                </a:solidFill>
                <a:effectLst/>
                <a:ea typeface="MS Gothic" panose="020B0609070205080204" pitchFamily="49" charset="-128"/>
              </a:rPr>
              <a:t>TXOP Sharing for multi-AP Scenarios</a:t>
            </a:r>
            <a:r>
              <a:rPr lang="it-IT" sz="1400" dirty="0"/>
              <a:t> 							</a:t>
            </a:r>
            <a:r>
              <a:rPr lang="it-IT" sz="1400" b="0" i="0" u="none" strike="noStrike" kern="1200" dirty="0">
                <a:solidFill>
                  <a:srgbClr val="000000"/>
                </a:solidFill>
                <a:effectLst/>
                <a:ea typeface="MS Gothic" panose="020B0609070205080204" pitchFamily="49" charset="-128"/>
              </a:rPr>
              <a:t>Dana Ciochina</a:t>
            </a:r>
            <a:r>
              <a:rPr lang="it-IT" sz="1400" dirty="0"/>
              <a:t> </a:t>
            </a:r>
            <a:endParaRPr lang="en-GB" sz="1400" dirty="0"/>
          </a:p>
          <a:p>
            <a:r>
              <a:rPr lang="en-US" sz="1400" b="0" i="0" u="none" strike="noStrike" kern="1200" dirty="0">
                <a:solidFill>
                  <a:srgbClr val="FF0000"/>
                </a:solidFill>
                <a:effectLst/>
                <a:ea typeface="MS Gothic" panose="020B0609070205080204" pitchFamily="49" charset="-128"/>
              </a:rPr>
              <a:t>24/1750</a:t>
            </a:r>
            <a:r>
              <a:rPr lang="en-US" sz="1400" dirty="0"/>
              <a:t> </a:t>
            </a:r>
            <a:r>
              <a:rPr lang="en-US" sz="1400" b="0" i="0" u="none" strike="noStrike" kern="1200" dirty="0">
                <a:solidFill>
                  <a:srgbClr val="000000"/>
                </a:solidFill>
                <a:effectLst/>
                <a:ea typeface="MS Gothic" panose="020B0609070205080204" pitchFamily="49" charset="-128"/>
              </a:rPr>
              <a:t>Managed on-channel P2P communication and simulations - Follow up</a:t>
            </a:r>
            <a:r>
              <a:rPr lang="en-US" sz="1400" dirty="0"/>
              <a:t> 		</a:t>
            </a:r>
            <a:r>
              <a:rPr lang="en-US" sz="1400" b="0" i="0" u="none" strike="noStrike" kern="1200" dirty="0">
                <a:solidFill>
                  <a:srgbClr val="000000"/>
                </a:solidFill>
                <a:effectLst/>
                <a:ea typeface="MS Gothic" panose="020B0609070205080204" pitchFamily="49" charset="-128"/>
              </a:rPr>
              <a:t>Iñaki Val</a:t>
            </a:r>
            <a:r>
              <a:rPr lang="en-US" sz="1400" dirty="0"/>
              <a:t> </a:t>
            </a:r>
            <a:endParaRPr lang="en-GB" sz="1400" dirty="0"/>
          </a:p>
          <a:p>
            <a:r>
              <a:rPr lang="en-US" sz="1400" b="0" i="0" u="sng" strike="noStrike" dirty="0">
                <a:solidFill>
                  <a:srgbClr val="0563C1"/>
                </a:solidFill>
                <a:effectLst/>
                <a:hlinkClick r:id="rId4"/>
              </a:rPr>
              <a:t>24/1777</a:t>
            </a:r>
            <a:r>
              <a:rPr lang="en-US" sz="1400" dirty="0"/>
              <a:t> </a:t>
            </a:r>
            <a:r>
              <a:rPr lang="en-US" sz="1400" b="0" i="0" u="none" strike="noStrike" kern="1200" dirty="0">
                <a:solidFill>
                  <a:srgbClr val="000000"/>
                </a:solidFill>
                <a:effectLst/>
                <a:ea typeface="MS Gothic" panose="020B0609070205080204" pitchFamily="49" charset="-128"/>
              </a:rPr>
              <a:t>In-device-coexistence use cases follow-up</a:t>
            </a:r>
            <a:r>
              <a:rPr lang="en-US" sz="1400" dirty="0"/>
              <a:t> 						</a:t>
            </a:r>
            <a:r>
              <a:rPr lang="en-US" sz="1400" b="0" i="0" u="none" strike="noStrike" kern="1200" dirty="0">
                <a:solidFill>
                  <a:srgbClr val="000000"/>
                </a:solidFill>
                <a:effectLst/>
                <a:ea typeface="MS Gothic" panose="020B0609070205080204" pitchFamily="49" charset="-128"/>
              </a:rPr>
              <a:t>Hongwon Lee</a:t>
            </a:r>
            <a:r>
              <a:rPr lang="en-US" sz="1400" dirty="0"/>
              <a:t> </a:t>
            </a:r>
            <a:endParaRPr lang="en-GB" sz="1400" dirty="0"/>
          </a:p>
          <a:p>
            <a:r>
              <a:rPr lang="en-GB" sz="1400" b="0" i="0" u="sng" strike="noStrike" dirty="0">
                <a:solidFill>
                  <a:srgbClr val="0563C1"/>
                </a:solidFill>
                <a:effectLst/>
                <a:hlinkClick r:id="rId5"/>
              </a:rPr>
              <a:t>24/1817</a:t>
            </a:r>
            <a:r>
              <a:rPr lang="en-US" sz="1400" dirty="0">
                <a:effectLst/>
              </a:rPr>
              <a:t> </a:t>
            </a:r>
            <a:r>
              <a:rPr lang="en-GB" sz="1400" b="0" i="0" u="none" strike="noStrike" kern="1200" dirty="0">
                <a:solidFill>
                  <a:srgbClr val="000000"/>
                </a:solidFill>
                <a:effectLst/>
                <a:ea typeface="MS Gothic" panose="020B0609070205080204" pitchFamily="49" charset="-128"/>
              </a:rPr>
              <a:t>Providing Priority When Addressing IDC Issues</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endParaRPr lang="en-GB" sz="1400" dirty="0">
              <a:effectLst/>
            </a:endParaRPr>
          </a:p>
          <a:p>
            <a:r>
              <a:rPr lang="en-US" sz="1400" b="0" i="0" u="none" strike="noStrike" kern="1200" dirty="0">
                <a:solidFill>
                  <a:srgbClr val="FF0000"/>
                </a:solidFill>
                <a:effectLst/>
                <a:ea typeface="MS Gothic" panose="020B0609070205080204" pitchFamily="49" charset="-128"/>
              </a:rPr>
              <a:t>24/1847</a:t>
            </a:r>
            <a:r>
              <a:rPr lang="en-US" sz="1400" dirty="0"/>
              <a:t> </a:t>
            </a:r>
            <a:r>
              <a:rPr lang="en-US" sz="1400" b="0" i="0" u="none" strike="noStrike" kern="1200" dirty="0">
                <a:solidFill>
                  <a:srgbClr val="000000"/>
                </a:solidFill>
                <a:effectLst/>
                <a:ea typeface="MS Gothic" panose="020B0609070205080204" pitchFamily="49" charset="-128"/>
              </a:rPr>
              <a:t>ICF/ICR frame exchange on Dynamic Sub-band Operation</a:t>
            </a:r>
            <a:r>
              <a:rPr lang="en-US" sz="1400" dirty="0"/>
              <a:t> 				</a:t>
            </a:r>
            <a:r>
              <a:rPr lang="en-US" sz="1400" b="0" i="0" u="none" strike="noStrike" kern="1200" dirty="0">
                <a:solidFill>
                  <a:srgbClr val="000000"/>
                </a:solidFill>
                <a:effectLst/>
                <a:ea typeface="MS Gothic" panose="020B0609070205080204" pitchFamily="49" charset="-128"/>
              </a:rPr>
              <a:t>Sung Hank</a:t>
            </a:r>
            <a:r>
              <a:rPr lang="en-US" sz="1400" dirty="0"/>
              <a:t> </a:t>
            </a:r>
            <a:endParaRPr lang="en-GB" sz="1400" dirty="0"/>
          </a:p>
          <a:p>
            <a:r>
              <a:rPr lang="en-US" sz="1400" b="0" i="0" u="sng" strike="noStrike" dirty="0">
                <a:solidFill>
                  <a:srgbClr val="0563C1"/>
                </a:solidFill>
                <a:effectLst/>
                <a:hlinkClick r:id="rId6"/>
              </a:rPr>
              <a:t>24/1848</a:t>
            </a:r>
            <a:r>
              <a:rPr lang="en-US" sz="1400" dirty="0"/>
              <a:t> </a:t>
            </a:r>
            <a:r>
              <a:rPr lang="en-US" sz="1400" b="0" i="0" u="none" strike="noStrike" kern="1200" dirty="0">
                <a:solidFill>
                  <a:srgbClr val="000000"/>
                </a:solidFill>
                <a:effectLst/>
                <a:ea typeface="MS Gothic" panose="020B0609070205080204" pitchFamily="49" charset="-128"/>
              </a:rPr>
              <a:t>Frame Exchange Sequences for In-Device Coexistence</a:t>
            </a:r>
            <a:r>
              <a:rPr lang="en-US" sz="1400" dirty="0"/>
              <a:t> 				</a:t>
            </a:r>
            <a:r>
              <a:rPr lang="en-US" sz="1400" b="0" i="0" u="none" strike="noStrike" kern="1200" dirty="0">
                <a:solidFill>
                  <a:srgbClr val="000000"/>
                </a:solidFill>
                <a:effectLst/>
                <a:ea typeface="MS Gothic" panose="020B0609070205080204" pitchFamily="49" charset="-128"/>
              </a:rPr>
              <a:t>Shawn Kim</a:t>
            </a:r>
            <a:r>
              <a:rPr lang="en-US" sz="1400" dirty="0"/>
              <a:t> </a:t>
            </a:r>
            <a:endParaRPr lang="en-GB" sz="1400" dirty="0"/>
          </a:p>
          <a:p>
            <a:r>
              <a:rPr lang="en-US" sz="1400" b="0" i="0" u="sng" strike="noStrike" dirty="0">
                <a:solidFill>
                  <a:srgbClr val="0563C1"/>
                </a:solidFill>
                <a:effectLst/>
                <a:hlinkClick r:id="rId7"/>
              </a:rPr>
              <a:t>24/1863</a:t>
            </a:r>
            <a:r>
              <a:rPr lang="en-US" sz="1400" dirty="0"/>
              <a:t> </a:t>
            </a:r>
            <a:r>
              <a:rPr lang="en-US" sz="1400" b="0" i="0" u="none" strike="noStrike" kern="1200" dirty="0">
                <a:solidFill>
                  <a:srgbClr val="000000"/>
                </a:solidFill>
                <a:effectLst/>
                <a:ea typeface="MS Gothic" panose="020B0609070205080204" pitchFamily="49" charset="-128"/>
              </a:rPr>
              <a:t>Performance Benefits of DSO</a:t>
            </a:r>
            <a:r>
              <a:rPr lang="en-US" sz="1400" dirty="0"/>
              <a:t> 								</a:t>
            </a:r>
            <a:r>
              <a:rPr lang="en-US" sz="1400" b="0" i="0" u="none" strike="noStrike" kern="1200" dirty="0">
                <a:solidFill>
                  <a:srgbClr val="000000"/>
                </a:solidFill>
                <a:effectLst/>
                <a:ea typeface="MS Gothic" panose="020B0609070205080204" pitchFamily="49" charset="-128"/>
              </a:rPr>
              <a:t>Kerstin Johnsson</a:t>
            </a:r>
            <a:r>
              <a:rPr lang="en-US" sz="1400" dirty="0"/>
              <a:t> </a:t>
            </a:r>
            <a:endParaRPr lang="en-GB" sz="1400" b="0" dirty="0"/>
          </a:p>
          <a:p>
            <a:r>
              <a:rPr lang="en-GB" sz="1400" b="0" i="0" u="none" strike="noStrike" kern="1200" dirty="0">
                <a:solidFill>
                  <a:srgbClr val="FF0000"/>
                </a:solidFill>
                <a:effectLst/>
                <a:ea typeface="MS Gothic" panose="020B0609070205080204" pitchFamily="49" charset="-128"/>
              </a:rPr>
              <a:t>24/1866</a:t>
            </a:r>
            <a:r>
              <a:rPr lang="en-US" sz="1400" dirty="0">
                <a:effectLst/>
              </a:rPr>
              <a:t> </a:t>
            </a:r>
            <a:r>
              <a:rPr lang="en-GB" sz="1400" b="0" i="0" u="none" strike="noStrike" kern="1200" dirty="0">
                <a:solidFill>
                  <a:srgbClr val="000000"/>
                </a:solidFill>
                <a:effectLst/>
                <a:ea typeface="MS Gothic" panose="020B0609070205080204" pitchFamily="49" charset="-128"/>
              </a:rPr>
              <a:t>Dynamic Power Save with Traffic Awareness</a:t>
            </a:r>
            <a:r>
              <a:rPr lang="en-US" sz="1400" dirty="0">
                <a:effectLst/>
              </a:rPr>
              <a:t> 						</a:t>
            </a:r>
            <a:r>
              <a:rPr lang="en-GB" sz="1400" b="0" i="0" u="none" strike="noStrike" kern="1200" dirty="0">
                <a:solidFill>
                  <a:srgbClr val="000000"/>
                </a:solidFill>
                <a:effectLst/>
                <a:ea typeface="MS Gothic" panose="020B0609070205080204" pitchFamily="49" charset="-128"/>
              </a:rPr>
              <a:t>Jiayi Zhang</a:t>
            </a:r>
            <a:r>
              <a:rPr lang="en-US" sz="1400" dirty="0">
                <a:effectLst/>
              </a:rPr>
              <a:t> </a:t>
            </a:r>
            <a:endParaRPr lang="en-GB" sz="1400" b="0" dirty="0">
              <a:effectLst/>
            </a:endParaRPr>
          </a:p>
          <a:p>
            <a:r>
              <a:rPr lang="en-US" sz="1400" b="0" i="0" u="sng" strike="noStrike" dirty="0">
                <a:solidFill>
                  <a:srgbClr val="0563C1"/>
                </a:solidFill>
                <a:effectLst/>
                <a:hlinkClick r:id="rId8"/>
              </a:rPr>
              <a:t>24/1872</a:t>
            </a:r>
            <a:r>
              <a:rPr lang="en-US" sz="1400" dirty="0"/>
              <a:t> </a:t>
            </a:r>
            <a:r>
              <a:rPr lang="en-US" sz="1400" b="0" i="0" u="none" strike="noStrike" kern="1200" dirty="0">
                <a:solidFill>
                  <a:srgbClr val="000000"/>
                </a:solidFill>
                <a:effectLst/>
                <a:ea typeface="MS Gothic" panose="020B0609070205080204" pitchFamily="49" charset="-128"/>
              </a:rPr>
              <a:t>Opportunistic Channel Access Mechanism for Buffer Reporting</a:t>
            </a:r>
            <a:r>
              <a:rPr lang="en-US" sz="1400" dirty="0"/>
              <a:t> 			</a:t>
            </a:r>
            <a:r>
              <a:rPr lang="en-US" sz="1400" b="0" i="0" u="none" strike="noStrike" kern="1200" dirty="0">
                <a:solidFill>
                  <a:srgbClr val="000000"/>
                </a:solidFill>
                <a:effectLst/>
                <a:ea typeface="MS Gothic" panose="020B0609070205080204" pitchFamily="49" charset="-128"/>
              </a:rPr>
              <a:t>Behnam </a:t>
            </a:r>
            <a:r>
              <a:rPr lang="en-US" sz="1400" b="0" i="0" u="none" strike="noStrike" kern="1200" dirty="0" err="1">
                <a:solidFill>
                  <a:srgbClr val="000000"/>
                </a:solidFill>
                <a:effectLst/>
                <a:ea typeface="MS Gothic" panose="020B0609070205080204" pitchFamily="49" charset="-128"/>
              </a:rPr>
              <a:t>Dezfouli</a:t>
            </a:r>
            <a:endParaRPr lang="en-US"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24/1880</a:t>
            </a:r>
            <a:r>
              <a:rPr lang="en-GB" sz="1400" dirty="0"/>
              <a:t> </a:t>
            </a:r>
            <a:r>
              <a:rPr lang="en-GB" sz="1400" b="0" i="0" u="none" strike="noStrike" kern="1200" dirty="0">
                <a:solidFill>
                  <a:srgbClr val="000000"/>
                </a:solidFill>
                <a:effectLst/>
                <a:ea typeface="MS Gothic" panose="020B0609070205080204" pitchFamily="49" charset="-128"/>
              </a:rPr>
              <a:t>Solutions for Beacon Bloating</a:t>
            </a:r>
            <a:r>
              <a:rPr lang="en-GB" sz="1400" dirty="0"/>
              <a:t> 								</a:t>
            </a:r>
            <a:r>
              <a:rPr lang="en-GB" sz="1400" b="0" i="0" u="none" strike="noStrike" kern="1200" dirty="0">
                <a:solidFill>
                  <a:srgbClr val="222222"/>
                </a:solidFill>
                <a:effectLst/>
                <a:ea typeface="MS Gothic" panose="020B0609070205080204" pitchFamily="49" charset="-128"/>
              </a:rPr>
              <a:t>Reza Hedayat</a:t>
            </a:r>
            <a:r>
              <a:rPr lang="en-GB" sz="1400" dirty="0"/>
              <a:t> </a:t>
            </a:r>
            <a:endParaRPr lang="en-US" sz="1400" b="0" kern="1200" dirty="0">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24/1888</a:t>
            </a:r>
            <a:r>
              <a:rPr lang="en-US" sz="1400" dirty="0">
                <a:effectLst/>
              </a:rPr>
              <a:t> </a:t>
            </a:r>
            <a:r>
              <a:rPr lang="en-GB" sz="1400" b="0" i="0" u="none" strike="noStrike" kern="1200" dirty="0">
                <a:solidFill>
                  <a:srgbClr val="000000"/>
                </a:solidFill>
                <a:effectLst/>
                <a:ea typeface="MS Gothic" panose="020B0609070205080204" pitchFamily="49" charset="-128"/>
              </a:rPr>
              <a:t>Light beacon consideration</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US" sz="1400" b="0" kern="1200" dirty="0">
              <a:effectLst/>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rPr>
              <a:t>24/1892</a:t>
            </a:r>
            <a:r>
              <a:rPr lang="en-US" sz="1400" dirty="0"/>
              <a:t> </a:t>
            </a:r>
            <a:r>
              <a:rPr lang="en-US" sz="1400" b="0" i="0" u="none" strike="noStrike" kern="1200" dirty="0">
                <a:solidFill>
                  <a:srgbClr val="000000"/>
                </a:solidFill>
                <a:effectLst/>
                <a:ea typeface="MS Gothic" panose="020B0609070205080204" pitchFamily="49" charset="-128"/>
              </a:rPr>
              <a:t>Low capability mode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US" sz="1400" b="0" kern="1200" dirty="0">
              <a:ea typeface="MS Gothic" panose="020B0609070205080204" pitchFamily="49" charset="-128"/>
            </a:endParaRPr>
          </a:p>
          <a:p>
            <a:r>
              <a:rPr lang="en-GB" sz="1400" b="0" i="0" u="sng" strike="noStrike" dirty="0">
                <a:solidFill>
                  <a:srgbClr val="0563C1"/>
                </a:solidFill>
                <a:effectLst/>
                <a:hlinkClick r:id="rId9"/>
              </a:rPr>
              <a:t>24/1895</a:t>
            </a:r>
            <a:r>
              <a:rPr lang="en-US" sz="1400" dirty="0">
                <a:effectLst/>
              </a:rPr>
              <a:t> </a:t>
            </a:r>
            <a:r>
              <a:rPr lang="en-GB" sz="1400" b="0" i="0" u="none" strike="noStrike" kern="1200" dirty="0">
                <a:solidFill>
                  <a:srgbClr val="000000"/>
                </a:solidFill>
                <a:effectLst/>
                <a:ea typeface="MS Gothic" panose="020B0609070205080204" pitchFamily="49" charset="-128"/>
              </a:rPr>
              <a:t>Power Save Operation and AP Behaviour for Coex Unavailability </a:t>
            </a:r>
            <a:r>
              <a:rPr lang="en-US" sz="1400" dirty="0">
                <a:effectLst/>
              </a:rPr>
              <a:t> 			</a:t>
            </a:r>
            <a:r>
              <a:rPr lang="en-GB" sz="1400" b="0" i="0" u="none" strike="noStrike" kern="1200" dirty="0">
                <a:solidFill>
                  <a:srgbClr val="000000"/>
                </a:solidFill>
                <a:effectLst/>
                <a:ea typeface="MS Gothic" panose="020B0609070205080204" pitchFamily="49" charset="-128"/>
              </a:rPr>
              <a:t>Qi Wang</a:t>
            </a:r>
          </a:p>
          <a:p>
            <a:r>
              <a:rPr lang="en-GB" sz="1400" b="0" i="0" u="sng" strike="noStrike" dirty="0">
                <a:solidFill>
                  <a:srgbClr val="0563C1"/>
                </a:solidFill>
                <a:effectLst/>
                <a:hlinkClick r:id="rId10"/>
              </a:rPr>
              <a:t>24/1899</a:t>
            </a:r>
            <a:r>
              <a:rPr lang="en-GB" sz="1400" dirty="0"/>
              <a:t> </a:t>
            </a:r>
            <a:r>
              <a:rPr lang="en-GB" sz="1400" b="0" i="0" u="none" strike="noStrike" kern="1200" dirty="0">
                <a:solidFill>
                  <a:srgbClr val="000000"/>
                </a:solidFill>
                <a:effectLst/>
                <a:ea typeface="MS Gothic" panose="020B0609070205080204" pitchFamily="49" charset="-128"/>
              </a:rPr>
              <a:t>UHR SCS Enhancements </a:t>
            </a:r>
            <a:r>
              <a:rPr lang="en-GB" sz="1400" dirty="0"/>
              <a:t> 									</a:t>
            </a:r>
            <a:r>
              <a:rPr lang="en-GB" sz="1400" b="0" i="0" u="none" strike="noStrike" kern="1200" dirty="0">
                <a:solidFill>
                  <a:srgbClr val="000000"/>
                </a:solidFill>
                <a:effectLst/>
                <a:ea typeface="MS Gothic" panose="020B0609070205080204" pitchFamily="49" charset="-128"/>
              </a:rPr>
              <a:t>Abdel K. Ajami</a:t>
            </a:r>
            <a:r>
              <a:rPr lang="en-GB" sz="1400" dirty="0"/>
              <a:t> </a:t>
            </a:r>
            <a:r>
              <a:rPr lang="en-US" sz="1400" dirty="0">
                <a:effectLst/>
              </a:rPr>
              <a:t> </a:t>
            </a:r>
            <a:r>
              <a:rPr lang="en-US" sz="1400" dirty="0"/>
              <a:t> </a:t>
            </a:r>
            <a:endParaRPr lang="en-US" sz="1400" b="0" dirty="0"/>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241750</TotalTime>
  <Words>12737</Words>
  <Application>Microsoft Office PowerPoint</Application>
  <PresentationFormat>On-screen Show (4:3)</PresentationFormat>
  <Paragraphs>2833</Paragraphs>
  <Slides>104</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104</vt:i4>
      </vt:variant>
    </vt:vector>
  </HeadingPairs>
  <TitlesOfParts>
    <vt:vector size="115" baseType="lpstr">
      <vt:lpstr>MS Gothic</vt:lpstr>
      <vt:lpstr>SimSun</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Monday MAC Agenda–PM1</vt:lpstr>
      <vt:lpstr>Straw Polls - Part 1</vt:lpstr>
      <vt:lpstr>Straw Polls - Part 2</vt:lpstr>
      <vt:lpstr>Straw Polls - Part 3</vt:lpstr>
      <vt:lpstr>Tuesday PHY Agenda–AM2</vt:lpstr>
      <vt:lpstr>Straw Polls – Part 1</vt:lpstr>
      <vt:lpstr>Straw Polls – Part 2</vt:lpstr>
      <vt:lpstr>Tuesday MAC Agenda–AM2</vt:lpstr>
      <vt:lpstr>Straw Polls – Part 1</vt:lpstr>
      <vt:lpstr>Straw Polls – Part 2</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Tuesday PHY Agenda–PM2</vt:lpstr>
      <vt:lpstr>Straw Polls</vt:lpstr>
      <vt:lpstr>Tuesday MAC Agenda –PM2</vt:lpstr>
      <vt:lpstr>Straw Polls</vt:lpstr>
      <vt:lpstr>Wednesday Joint Agenda–AM1</vt:lpstr>
      <vt:lpstr>Motions</vt:lpstr>
      <vt:lpstr>Straw Polls</vt:lpstr>
      <vt:lpstr>PDTs/Submissions</vt:lpstr>
      <vt:lpstr>Wednesday PHY Agenda–AM2</vt:lpstr>
      <vt:lpstr>Straw Polls</vt:lpstr>
      <vt:lpstr>Wednesday MAC Agenda–AM2</vt:lpstr>
      <vt:lpstr>Straw Polls</vt:lpstr>
      <vt:lpstr>Wednesday PHY Agenda–PM2</vt:lpstr>
      <vt:lpstr>Straw Polls</vt:lpstr>
      <vt:lpstr>Wednesday MAC Agenda–PM2</vt:lpstr>
      <vt:lpstr>Straw Polls</vt:lpstr>
      <vt:lpstr>Thursday PHY Agenda–AM1</vt:lpstr>
      <vt:lpstr>Straw Polls</vt:lpstr>
      <vt:lpstr>Thursday MAC Agenda–AM1</vt:lpstr>
      <vt:lpstr>Straw Polls</vt:lpstr>
      <vt:lpstr>Thursday PHY Agenda–AM2</vt:lpstr>
      <vt:lpstr>Straw Polls</vt:lpstr>
      <vt:lpstr>Thursday MAC Agenda–AM2</vt:lpstr>
      <vt:lpstr>Straw Polls</vt:lpstr>
      <vt:lpstr>MAC Back Up Queue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2025-01-13T01:23:24Z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