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48" r:id="rId37"/>
    <p:sldId id="1449" r:id="rId38"/>
    <p:sldId id="1450" r:id="rId39"/>
    <p:sldId id="1006" r:id="rId40"/>
    <p:sldId id="1178" r:id="rId41"/>
    <p:sldId id="1023" r:id="rId42"/>
    <p:sldId id="1024" r:id="rId43"/>
    <p:sldId id="1434" r:id="rId44"/>
    <p:sldId id="1028" r:id="rId45"/>
    <p:sldId id="1283" r:id="rId46"/>
    <p:sldId id="1312" r:id="rId47"/>
    <p:sldId id="1433" r:id="rId48"/>
    <p:sldId id="1398" r:id="rId49"/>
    <p:sldId id="1399" r:id="rId50"/>
    <p:sldId id="1436" r:id="rId51"/>
    <p:sldId id="1400" r:id="rId52"/>
    <p:sldId id="1401" r:id="rId53"/>
    <p:sldId id="1402" r:id="rId54"/>
    <p:sldId id="1403" r:id="rId55"/>
    <p:sldId id="1437" r:id="rId56"/>
    <p:sldId id="1404" r:id="rId57"/>
    <p:sldId id="1405" r:id="rId58"/>
    <p:sldId id="1406" r:id="rId59"/>
    <p:sldId id="1407" r:id="rId60"/>
    <p:sldId id="1408" r:id="rId61"/>
    <p:sldId id="1409" r:id="rId62"/>
    <p:sldId id="1410" r:id="rId63"/>
    <p:sldId id="1411" r:id="rId64"/>
    <p:sldId id="1386" r:id="rId65"/>
    <p:sldId id="1389" r:id="rId66"/>
    <p:sldId id="1387" r:id="rId67"/>
    <p:sldId id="1388" r:id="rId68"/>
    <p:sldId id="1425" r:id="rId69"/>
    <p:sldId id="1426" r:id="rId70"/>
    <p:sldId id="1427" r:id="rId71"/>
    <p:sldId id="1428" r:id="rId72"/>
    <p:sldId id="1412" r:id="rId73"/>
    <p:sldId id="1413" r:id="rId74"/>
    <p:sldId id="1414" r:id="rId75"/>
    <p:sldId id="1415" r:id="rId76"/>
    <p:sldId id="1416" r:id="rId77"/>
    <p:sldId id="1417" r:id="rId78"/>
    <p:sldId id="1418" r:id="rId79"/>
    <p:sldId id="1419" r:id="rId80"/>
    <p:sldId id="1420" r:id="rId81"/>
    <p:sldId id="1421" r:id="rId82"/>
    <p:sldId id="1422" r:id="rId83"/>
    <p:sldId id="1423" r:id="rId84"/>
    <p:sldId id="1435" r:id="rId85"/>
    <p:sldId id="356" r:id="rId86"/>
    <p:sldId id="1424" r:id="rId87"/>
    <p:sldId id="1390" r:id="rId88"/>
    <p:sldId id="1345" r:id="rId89"/>
    <p:sldId id="1256" r:id="rId90"/>
    <p:sldId id="997" r:id="rId91"/>
    <p:sldId id="362" r:id="rId92"/>
    <p:sldId id="1034" r:id="rId93"/>
    <p:sldId id="323" r:id="rId9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121" dt="2025-01-12T09:53:27.6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2T09:56:47.411" v="6247" actId="6549"/>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06T15:44:47.715" v="1261" actId="313"/>
        <pc:sldMkLst>
          <pc:docMk/>
          <pc:sldMk cId="0" sldId="257"/>
        </pc:sldMkLst>
        <pc:spChg chg="mod">
          <ac:chgData name="Alfred Asterjadhi" userId="39de57b9-85c0-4fd1-aaac-8ca2b6560ad0" providerId="ADAL" clId="{20C04A7C-C7CF-4EAA-88F9-CE4E5F5C1CFC}" dt="2025-01-06T15:44:47.715" v="1261" actId="313"/>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1T03:23:04.565" v="4534" actId="13926"/>
        <pc:sldMkLst>
          <pc:docMk/>
          <pc:sldMk cId="3233208257" sldId="1006"/>
        </pc:sldMkLst>
        <pc:spChg chg="mod">
          <ac:chgData name="Alfred Asterjadhi" userId="39de57b9-85c0-4fd1-aaac-8ca2b6560ad0" providerId="ADAL" clId="{20C04A7C-C7CF-4EAA-88F9-CE4E5F5C1CFC}" dt="2025-01-11T03:23:04.565" v="4534"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2T09:24:15.740" v="6063" actId="2057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2T09:24:15.740" v="6063" actId="2057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2T09:25:52.186" v="6069" actId="6549"/>
        <pc:sldMkLst>
          <pc:docMk/>
          <pc:sldMk cId="793576429" sldId="1024"/>
        </pc:sldMkLst>
        <pc:spChg chg="mod">
          <ac:chgData name="Alfred Asterjadhi" userId="39de57b9-85c0-4fd1-aaac-8ca2b6560ad0" providerId="ADAL" clId="{20C04A7C-C7CF-4EAA-88F9-CE4E5F5C1CFC}" dt="2025-01-12T09:25:52.186" v="6069" actId="6549"/>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2T09:27:07.111" v="6072"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2T09:27:07.111" v="6072"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2T09:22:07.222" v="5998" actId="2057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2T09:22:07.222" v="5998" actId="2057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2T09:14:22.727" v="5917" actId="13926"/>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4-12-06T21:37:04.247" v="557" actId="6264"/>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1T01:36:16.669" v="2673" actId="20577"/>
        <pc:sldMkLst>
          <pc:docMk/>
          <pc:sldMk cId="2189037386" sldId="1283"/>
        </pc:sldMkLst>
        <pc:spChg chg="mod">
          <ac:chgData name="Alfred Asterjadhi" userId="39de57b9-85c0-4fd1-aaac-8ca2b6560ad0" providerId="ADAL" clId="{20C04A7C-C7CF-4EAA-88F9-CE4E5F5C1CFC}" dt="2025-01-11T01:20:27.995" v="2325"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1T01:36:16.669" v="2673"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1T01:33:37.638" v="2618" actId="2057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1T01:33:37.638" v="2618" actId="2057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06T15:45:02.833" v="1304" actId="313"/>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4-12-06T21:49:35.256" v="1050" actId="6264"/>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1T02:17:05.891" v="312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1T02:17:05.891" v="312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2T09:54:21.711" v="6215"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ac:chgData name="Alfred Asterjadhi" userId="39de57b9-85c0-4fd1-aaac-8ca2b6560ad0" providerId="ADAL" clId="{20C04A7C-C7CF-4EAA-88F9-CE4E5F5C1CFC}" dt="2025-01-12T09:51:58.946" v="6180"/>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1T03:12:53.088" v="4360" actId="20577"/>
        <pc:sldMkLst>
          <pc:docMk/>
          <pc:sldMk cId="524465658" sldId="1398"/>
        </pc:sldMkLst>
        <pc:spChg chg="mod">
          <ac:chgData name="Alfred Asterjadhi" userId="39de57b9-85c0-4fd1-aaac-8ca2b6560ad0" providerId="ADAL" clId="{20C04A7C-C7CF-4EAA-88F9-CE4E5F5C1CFC}" dt="2025-01-11T03:09:10.532" v="4273"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1T03:12:53.088" v="4360" actId="2057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2T09:55:31.402" v="6245"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2T09:55:31.402" v="6245"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1T01:34:12.240" v="2619" actId="13926"/>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1T00:48:26.471" v="1944"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2T09:43:37.222" v="6115"/>
        <pc:sldMkLst>
          <pc:docMk/>
          <pc:sldMk cId="1213422878" sldId="1401"/>
        </pc:sldMkLst>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2T09:43:37.222" v="6115"/>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1T03:12:35.479" v="4356" actId="20577"/>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1T03:12:35.479" v="4356" actId="2057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mod">
        <pc:chgData name="Alfred Asterjadhi" userId="39de57b9-85c0-4fd1-aaac-8ca2b6560ad0" providerId="ADAL" clId="{20C04A7C-C7CF-4EAA-88F9-CE4E5F5C1CFC}" dt="2025-01-12T09:45:48.108" v="6144"/>
        <pc:sldMkLst>
          <pc:docMk/>
          <pc:sldMk cId="1455823275" sldId="1403"/>
        </pc:sldMkLst>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2T09:45:48.108" v="6144"/>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2T09:30:32.272" v="6073" actId="20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2T09:30:32.272" v="6073" actId="20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2T09:46:51.710" v="6157" actId="2057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2T09:46:51.710" v="6157" actId="2057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2T09:46:31.383" v="6156"/>
        <pc:sldMkLst>
          <pc:docMk/>
          <pc:sldMk cId="3788311884" sldId="1407"/>
        </pc:sldMkLst>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2T09:46:31.383" v="6156"/>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2T09:32:57.715" v="6084" actId="20577"/>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2T09:32:57.715" v="6084" actId="2057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1T01:32:06.770" v="2569"/>
        <pc:sldMkLst>
          <pc:docMk/>
          <pc:sldMk cId="4220415685" sldId="1411"/>
        </pc:sldMkLst>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1T01:32:06.770" v="2569"/>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2T09:36:52.582" v="6095" actId="20577"/>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2T09:36:52.582" v="6095" actId="20577"/>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1T01:32:30.451" v="2581"/>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1T01:32:30.451" v="2581"/>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2T09:38:09.769" v="6099" actId="207"/>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2T09:38:09.769" v="6099" actId="207"/>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1T01:42:38.711" v="2835" actId="13926"/>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1T01:41:49.329" v="2792" actId="21"/>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2T09:35:24.652" v="6090" actId="20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2T09:35:24.652" v="6090" actId="20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2T09:35:30.387" v="6091" actId="13926"/>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1T03:15:02.616" v="442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1T01:32:20.445" v="2575"/>
        <pc:sldMkLst>
          <pc:docMk/>
          <pc:sldMk cId="1031103777" sldId="1428"/>
        </pc:sldMkLst>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1T01:32:20.445" v="2575"/>
          <ac:spMkLst>
            <pc:docMk/>
            <pc:sldMk cId="1031103777" sldId="1428"/>
            <ac:spMk id="11" creationId="{A3DB4F7D-F485-8004-1699-8E48AB52BF46}"/>
          </ac:spMkLst>
        </pc:spChg>
      </pc:sldChg>
      <pc:sldChg chg="modSp add">
        <pc:chgData name="Alfred Asterjadhi" userId="39de57b9-85c0-4fd1-aaac-8ca2b6560ad0" providerId="ADAL" clId="{20C04A7C-C7CF-4EAA-88F9-CE4E5F5C1CFC}" dt="2025-01-12T09:48:14.882" v="6168"/>
        <pc:sldMkLst>
          <pc:docMk/>
          <pc:sldMk cId="1880260866" sldId="1429"/>
        </pc:sldMkLst>
        <pc:graphicFrameChg chg="mod">
          <ac:chgData name="Alfred Asterjadhi" userId="39de57b9-85c0-4fd1-aaac-8ca2b6560ad0" providerId="ADAL" clId="{20C04A7C-C7CF-4EAA-88F9-CE4E5F5C1CFC}" dt="2025-01-12T09:48:14.882" v="6168"/>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0T04:58:49.662" v="1370"/>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ac:chgData name="Alfred Asterjadhi" userId="39de57b9-85c0-4fd1-aaac-8ca2b6560ad0" providerId="ADAL" clId="{20C04A7C-C7CF-4EAA-88F9-CE4E5F5C1CFC}" dt="2025-01-10T04:58:49.662" v="1370"/>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0T04:57:09.258" v="1359"/>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0T04:57:09.258" v="1359"/>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modSp add mod">
        <pc:chgData name="Alfred Asterjadhi" userId="39de57b9-85c0-4fd1-aaac-8ca2b6560ad0" providerId="ADAL" clId="{20C04A7C-C7CF-4EAA-88F9-CE4E5F5C1CFC}" dt="2025-01-11T02:03:28.946" v="2966" actId="404"/>
        <pc:sldMkLst>
          <pc:docMk/>
          <pc:sldMk cId="3739426621" sldId="1433"/>
        </pc:sldMkLst>
        <pc:spChg chg="mod">
          <ac:chgData name="Alfred Asterjadhi" userId="39de57b9-85c0-4fd1-aaac-8ca2b6560ad0" providerId="ADAL" clId="{20C04A7C-C7CF-4EAA-88F9-CE4E5F5C1CFC}" dt="2025-01-11T01:31:17.606" v="2550" actId="20577"/>
          <ac:spMkLst>
            <pc:docMk/>
            <pc:sldMk cId="3739426621" sldId="1433"/>
            <ac:spMk id="2" creationId="{0C89E400-13D4-2F06-8099-AB992800C007}"/>
          </ac:spMkLst>
        </pc:spChg>
        <pc:spChg chg="mod">
          <ac:chgData name="Alfred Asterjadhi" userId="39de57b9-85c0-4fd1-aaac-8ca2b6560ad0" providerId="ADAL" clId="{20C04A7C-C7CF-4EAA-88F9-CE4E5F5C1CFC}" dt="2025-01-11T02:03:28.946" v="2966" actId="404"/>
          <ac:spMkLst>
            <pc:docMk/>
            <pc:sldMk cId="3739426621" sldId="1433"/>
            <ac:spMk id="11" creationId="{DF36C601-33BE-CD22-29FD-136655AE1B22}"/>
          </ac:spMkLst>
        </pc:spChg>
      </pc:sldChg>
      <pc:sldChg chg="modSp add mod">
        <pc:chgData name="Alfred Asterjadhi" userId="39de57b9-85c0-4fd1-aaac-8ca2b6560ad0" providerId="ADAL" clId="{20C04A7C-C7CF-4EAA-88F9-CE4E5F5C1CFC}" dt="2025-01-12T09:26:45.975" v="6071" actId="6549"/>
        <pc:sldMkLst>
          <pc:docMk/>
          <pc:sldMk cId="4035621218" sldId="1434"/>
        </pc:sldMkLst>
        <pc:spChg chg="mod">
          <ac:chgData name="Alfred Asterjadhi" userId="39de57b9-85c0-4fd1-aaac-8ca2b6560ad0" providerId="ADAL" clId="{20C04A7C-C7CF-4EAA-88F9-CE4E5F5C1CFC}" dt="2025-01-12T09:26:45.975" v="6071" actId="6549"/>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2T09:44:57.557" v="6133" actId="20577"/>
        <pc:sldMkLst>
          <pc:docMk/>
          <pc:sldMk cId="4162454866" sldId="1436"/>
        </pc:sldMkLst>
        <pc:spChg chg="mod">
          <ac:chgData name="Alfred Asterjadhi" userId="39de57b9-85c0-4fd1-aaac-8ca2b6560ad0" providerId="ADAL" clId="{20C04A7C-C7CF-4EAA-88F9-CE4E5F5C1CFC}" dt="2025-01-12T09:44:57.557" v="6133"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2T09:46:14.757" v="6153"/>
        <pc:sldMkLst>
          <pc:docMk/>
          <pc:sldMk cId="1585791513" sldId="1437"/>
        </pc:sldMkLst>
        <pc:spChg chg="mod">
          <ac:chgData name="Alfred Asterjadhi" userId="39de57b9-85c0-4fd1-aaac-8ca2b6560ad0" providerId="ADAL" clId="{20C04A7C-C7CF-4EAA-88F9-CE4E5F5C1CFC}" dt="2025-01-12T09:46:14.757" v="6153"/>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2T09:54:02.176" v="6205" actId="2057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ac:chgData name="Alfred Asterjadhi" userId="39de57b9-85c0-4fd1-aaac-8ca2b6560ad0" providerId="ADAL" clId="{20C04A7C-C7CF-4EAA-88F9-CE4E5F5C1CFC}" dt="2025-01-12T09:48:40.277" v="6169"/>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2T09:54:20.388" v="6214" actId="20577"/>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ac:chgData name="Alfred Asterjadhi" userId="39de57b9-85c0-4fd1-aaac-8ca2b6560ad0" providerId="ADAL" clId="{20C04A7C-C7CF-4EAA-88F9-CE4E5F5C1CFC}" dt="2025-01-12T09:51:41.954" v="6179"/>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2T09:54:18.528" v="6213"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ac:chgData name="Alfred Asterjadhi" userId="39de57b9-85c0-4fd1-aaac-8ca2b6560ad0" providerId="ADAL" clId="{20C04A7C-C7CF-4EAA-88F9-CE4E5F5C1CFC}" dt="2025-01-12T09:51:24.508" v="6178"/>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2T09:54:16.931" v="621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ac:chgData name="Alfred Asterjadhi" userId="39de57b9-85c0-4fd1-aaac-8ca2b6560ad0" providerId="ADAL" clId="{20C04A7C-C7CF-4EAA-88F9-CE4E5F5C1CFC}" dt="2025-01-12T09:51:04.684" v="61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2T09:54:15.057" v="6211" actId="2057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ac:chgData name="Alfred Asterjadhi" userId="39de57b9-85c0-4fd1-aaac-8ca2b6560ad0" providerId="ADAL" clId="{20C04A7C-C7CF-4EAA-88F9-CE4E5F5C1CFC}" dt="2025-01-12T09:50:45.360" v="6176"/>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2T09:54:04.076" v="6206"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ac:chgData name="Alfred Asterjadhi" userId="39de57b9-85c0-4fd1-aaac-8ca2b6560ad0" providerId="ADAL" clId="{20C04A7C-C7CF-4EAA-88F9-CE4E5F5C1CFC}" dt="2025-01-12T09:48:57.033" v="6170"/>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2T09:54:54.963" v="6242" actId="113"/>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2T09:54:54.963" v="6242" actId="113"/>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2T09:54:07.008" v="6207" actId="2057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ac:chgData name="Alfred Asterjadhi" userId="39de57b9-85c0-4fd1-aaac-8ca2b6560ad0" providerId="ADAL" clId="{20C04A7C-C7CF-4EAA-88F9-CE4E5F5C1CFC}" dt="2025-01-12T09:49:13.131" v="6171"/>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2T09:54:29.574" v="6217" actId="2057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2T09:53:42.763" v="6203" actId="113"/>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2T09:54:32.144" v="6219"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2T09:53:47.097" v="6204" actId="113"/>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MasterChg chg="modSp mod modSldLayout">
        <pc:chgData name="Alfred Asterjadhi" userId="39de57b9-85c0-4fd1-aaac-8ca2b6560ad0" providerId="ADAL" clId="{20C04A7C-C7CF-4EAA-88F9-CE4E5F5C1CFC}" dt="2025-01-12T09:56:47.411" v="6247" actId="6549"/>
        <pc:sldMasterMkLst>
          <pc:docMk/>
          <pc:sldMasterMk cId="0" sldId="2147483648"/>
        </pc:sldMasterMkLst>
        <pc:spChg chg="mod">
          <ac:chgData name="Alfred Asterjadhi" userId="39de57b9-85c0-4fd1-aaac-8ca2b6560ad0" providerId="ADAL" clId="{20C04A7C-C7CF-4EAA-88F9-CE4E5F5C1CFC}" dt="2025-01-12T09:56:47.411" v="6247"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2138-01-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24-00-00bn-sn-assignment-and-inter-ap-mld-interaction-for-seamless-roaming.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57-00-00bn-enhancements-for-roaming-process.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51-00-00bn-context-transfer-per-tid-for-seamless-roaming.ppt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2009-00-00bn-pdt-phy-uhr-sig.doc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50-00-00bn-mid-range-support-for-elr-ppdu.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1898-00-00bn-low-latency-roaming-flow.pptx" TargetMode="External"/><Relationship Id="rId3" Type="http://schemas.openxmlformats.org/officeDocument/2006/relationships/hyperlink" Target="https://mentor.ieee.org/802.11/dcn/24/11-24-2016-00-00bn-pdt-mac-power-save.doc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4/11-24-1881-00-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5"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1762-05-00bn-pdt-mac-npca.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2005-00-00bn-pdt-phy-introduction.docx" TargetMode="External"/><Relationship Id="rId7" Type="http://schemas.openxmlformats.org/officeDocument/2006/relationships/hyperlink" Target="https://mentor.ieee.org/802.11/dcn/25/11-25-0060-00-00bn-dru-hybrid-mode-for-20-mhz-only-stas.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8-00-00bn-distributed-ru-distortion-beamforming-power-control.pptx" TargetMode="External"/><Relationship Id="rId5" Type="http://schemas.openxmlformats.org/officeDocument/2006/relationships/hyperlink" Target="https://mentor.ieee.org/802.11/dcn/24/11-24-2135-00-00bn-pdt-phy-null-subcarriers.docx" TargetMode="External"/><Relationship Id="rId4" Type="http://schemas.openxmlformats.org/officeDocument/2006/relationships/hyperlink" Target="https://mentor.ieee.org/802.11/dcn/24/11-24-2023-00-00bn-pdt-phy-overview-of-the-ppdu-encoding-process.doc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0909-00-00bn-r-twt-announcement-in-multi-bss-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2012-01-00bn-pdt-phy-packet-extension.doc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4/11-24-1693-00-00bn-the-mapc-security-framework.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5/11-25-0088-00-00bn-pdt-mac-p2p.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mentor.ieee.org/802.11/dcn/24/11-24-1818-00-00bn-ap-identification-in-multi-ap.pptx" TargetMode="External"/><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62-00-00bn-control-frames-and-mapc-for-colocated-bssid-set.pptx" TargetMode="External"/><Relationship Id="rId4" Type="http://schemas.openxmlformats.org/officeDocument/2006/relationships/hyperlink" Target="https://mentor.ieee.org/802.11/dcn/24/11-24-1849-00-00bn-management-of-the-established-multi-ap-coordination.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5/11-25-0059-00-00bn-elr-fragmentation-support-and-channel-access.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5/11-25-0108-00-00bn-enhanced-edca-for-improved-collision-avoidance-and-latency-improvemen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505179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24/2028r0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PDT-Joint-Sounding procedure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24/2010r0</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5"/>
                        </a:rPr>
                        <a:t>24/2029r0</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Quan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24/2133r0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l"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    24/2022r0</a:t>
                      </a:r>
                      <a:endParaRPr lang="en-GB" sz="800" b="0" i="0" u="sng" strike="noStrike" kern="1200" dirty="0">
                        <a:solidFill>
                          <a:srgbClr val="0563C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BSR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Enhanced BSR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4"/>
                        </a:rPr>
                        <a:t>24/1961r4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PDT-MAC-C-TDMA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217195858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24/2069r0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PDT MAC UHR MAC Capabilities In UHR Caps IE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MAC Caps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24/2007r0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Dmitry Akhmetov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Update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Prioritized EDCA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70C0"/>
                          </a:solidFill>
                          <a:effectLst/>
                          <a:latin typeface="Times New Roman" panose="02020603050405020304" pitchFamily="18" charset="0"/>
                          <a:hlinkClick r:id="rId7"/>
                        </a:rPr>
                        <a:t>24/1981r3</a:t>
                      </a:r>
                      <a:endParaRPr lang="en-GB" sz="800" b="1" i="0" u="sng" strike="noStrike">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24/2046r0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Draft Text on 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Jianhan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24/1992r3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PDT PHY Longer LDPC Coding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LDPC Enhancement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3857725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5"/>
                        </a:rPr>
                        <a:t>24/2032r1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 PPDU Format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PPDU Format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19123323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Ning Gao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24/1346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24/1624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24/1651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25859689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24/1740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4"/>
                        </a:rPr>
                        <a:t>24/1748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665179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24/1764</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24/1766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24/1768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24/1809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Pending Q&amp;A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24/1827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MU-MIMO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4"/>
                        </a:rPr>
                        <a:t>24/1841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13288130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40309474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3938193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145350062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7522038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114727678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25/0108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162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060675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24/1826</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Gaius Y. H. Wee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1SP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24/1480</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Sigurd Schelstraete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24/1464</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4 SPs</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24/0160, 23/1916, 23/0355, 24/1346</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24/1807r0</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11-24/1834r4, 11-24/1831r3, 11-24/1864r1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Alice Chen, Juan Fang, You-Wei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U-SIG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11-24/1822r4, 11-24/1835r3, 11-24/1865r3</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24/1832r6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5SP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 23/2211,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71504561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~30%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FF0000"/>
                </a:solidFill>
                <a:hlinkClick r:id="rId2"/>
              </a:rPr>
              <a:t>https://mentor.ieee.org/802.11/dcn/24/11-24-2019-00-00bn-tgbn-november-2024-meeting-minutes.docx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FF0000"/>
                </a:solidFill>
                <a:hlinkClick r:id="rId3"/>
              </a:rPr>
              <a:t>https://mentor.ieee.org/802.11/dcn/24/11-24-2138-01-00bn-tgbn-december-2024-january-2025-teleconferences-minutes.docx</a:t>
            </a:r>
            <a:endParaRPr lang="en-US" sz="1800" dirty="0">
              <a:solidFill>
                <a:srgbClr val="FF0000"/>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p:txBody>
          <a:bodyPr/>
          <a:lstStyle/>
          <a:p>
            <a:pPr marL="457200" marR="0" algn="l">
              <a:lnSpc>
                <a:spcPts val="1380"/>
              </a:lnSpc>
              <a:spcAft>
                <a:spcPts val="800"/>
              </a:spcAft>
            </a:pPr>
            <a:r>
              <a:rPr lang="en-US" sz="1800" b="1" i="0" dirty="0">
                <a:solidFill>
                  <a:srgbClr val="00B050"/>
                </a:solidFill>
                <a:effectLst/>
                <a:latin typeface="Aptos" panose="020B0004020202020204" pitchFamily="34" charset="0"/>
              </a:rPr>
              <a:t>SP1 – Sameer Vermani – CBF</a:t>
            </a:r>
            <a:endParaRPr lang="en-US" sz="1800" b="0" i="0" dirty="0">
              <a:solidFill>
                <a:srgbClr val="222222"/>
              </a:solidFill>
              <a:effectLst/>
              <a:latin typeface="Aptos" panose="020B0004020202020204" pitchFamily="34" charset="0"/>
            </a:endParaRPr>
          </a:p>
          <a:p>
            <a:r>
              <a:rPr lang="en-US" sz="1400" dirty="0"/>
              <a:t> </a:t>
            </a:r>
            <a:r>
              <a:rPr lang="en-US" sz="1800" b="0" i="0" dirty="0">
                <a:solidFill>
                  <a:srgbClr val="222222"/>
                </a:solidFill>
                <a:effectLst/>
                <a:latin typeface="Aptos" panose="020B0004020202020204" pitchFamily="34" charset="0"/>
              </a:rPr>
              <a:t>Do you agree to add the following to the 11bn SFD:</a:t>
            </a:r>
          </a:p>
          <a:p>
            <a:pPr marL="914400" marR="0" algn="l"/>
            <a:r>
              <a:rPr lang="en-US" sz="1800" b="0" i="0" dirty="0">
                <a:solidFill>
                  <a:srgbClr val="222222"/>
                </a:solidFill>
                <a:effectLst/>
                <a:latin typeface="Symbol" panose="05050102010706020507" pitchFamily="18" charset="2"/>
              </a:rPr>
              <a:t>·</a:t>
            </a:r>
            <a:r>
              <a:rPr lang="en-US" sz="1800" b="0" i="0" dirty="0">
                <a:solidFill>
                  <a:srgbClr val="222222"/>
                </a:solidFill>
                <a:effectLst/>
                <a:latin typeface="Times New Roman" panose="02020603050405020304" pitchFamily="18" charset="0"/>
              </a:rPr>
              <a:t>         </a:t>
            </a:r>
            <a:r>
              <a:rPr lang="en-US" sz="1800" b="0" i="0" dirty="0">
                <a:solidFill>
                  <a:srgbClr val="222222"/>
                </a:solidFill>
                <a:effectLst/>
                <a:latin typeface="Aptos" panose="020B0004020202020204" pitchFamily="34" charset="0"/>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800" b="0" i="1" dirty="0">
                <a:solidFill>
                  <a:srgbClr val="222222"/>
                </a:solidFill>
                <a:effectLst/>
                <a:latin typeface="Aptos" panose="020B0004020202020204" pitchFamily="34" charset="0"/>
              </a:rPr>
              <a:t>Supporting documents: [24/1822r4]</a:t>
            </a:r>
            <a:endParaRPr lang="en-US" sz="1800" b="0" i="0" dirty="0">
              <a:solidFill>
                <a:srgbClr val="222222"/>
              </a:solidFill>
              <a:effectLst/>
              <a:latin typeface="Aptos" panose="020B0004020202020204" pitchFamily="34" charset="0"/>
            </a:endParaRPr>
          </a:p>
          <a:p>
            <a:endParaRPr lang="pt-BR" sz="1800" b="0" i="0" u="none" strike="noStrike" kern="1200" dirty="0">
              <a:solidFill>
                <a:srgbClr val="FF0000"/>
              </a:solidFill>
              <a:effectLst/>
              <a:latin typeface="Times New Roman" panose="02020603050405020304" pitchFamily="18" charset="0"/>
              <a:ea typeface="MS Gothic" panose="020B0609070205080204" pitchFamily="49" charset="-128"/>
            </a:endParaRPr>
          </a:p>
          <a:p>
            <a:r>
              <a:rPr lang="pt-BR" sz="1800" b="0" i="0" u="none" strike="noStrike" kern="1200" dirty="0">
                <a:solidFill>
                  <a:srgbClr val="FF0000"/>
                </a:solidFill>
                <a:effectLst/>
                <a:latin typeface="Times New Roman" panose="02020603050405020304" pitchFamily="18" charset="0"/>
                <a:ea typeface="MS Gothic" panose="020B0609070205080204" pitchFamily="49" charset="-128"/>
              </a:rPr>
              <a:t>e-mail 01/09</a:t>
            </a:r>
            <a:r>
              <a:rPr lang="pt-BR" dirty="0"/>
              <a:t> </a:t>
            </a:r>
            <a:r>
              <a:rPr lang="pt-BR" sz="1800" b="0" i="0" u="none" strike="noStrike" dirty="0">
                <a:solidFill>
                  <a:srgbClr val="000000"/>
                </a:solidFill>
                <a:effectLst/>
                <a:latin typeface="Times New Roman" panose="02020603050405020304" pitchFamily="18" charset="0"/>
              </a:rPr>
              <a:t>11-24/1822r4, 11-24/1835r3, 11-24/1865r3</a:t>
            </a:r>
            <a:r>
              <a:rPr lang="pt-BR" dirty="0"/>
              <a:t> </a:t>
            </a:r>
            <a:r>
              <a:rPr lang="pt-BR" sz="1800" b="0" i="0" u="none" strike="noStrike" dirty="0">
                <a:solidFill>
                  <a:srgbClr val="000000"/>
                </a:solidFill>
                <a:effectLst/>
                <a:latin typeface="Times New Roman" panose="02020603050405020304" pitchFamily="18" charset="0"/>
              </a:rPr>
              <a:t>Sameer Vermani, Qinghua Li, You Wei Chen</a:t>
            </a:r>
            <a:r>
              <a:rPr lang="pt-BR" dirty="0"/>
              <a:t> </a:t>
            </a:r>
            <a:endParaRPr lang="en-US" dirty="0"/>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563C1"/>
                </a:solidFill>
                <a:effectLst/>
                <a:ea typeface="MS Gothic" panose="020B0609070205080204" pitchFamily="49" charset="-128"/>
                <a:hlinkClick r:id="rId2"/>
              </a:rPr>
              <a:t>24/2030r0</a:t>
            </a:r>
            <a:r>
              <a:rPr lang="en-US" sz="1600" dirty="0">
                <a:effectLst/>
              </a:rPr>
              <a:t> </a:t>
            </a:r>
            <a:r>
              <a:rPr lang="en-GB" sz="1600" b="0" i="0" u="none" strike="noStrike" kern="1200" dirty="0">
                <a:solidFill>
                  <a:schemeClr val="tx1"/>
                </a:solidFill>
                <a:effectLst/>
                <a:ea typeface="MS Gothic" panose="020B0609070205080204" pitchFamily="49" charset="-128"/>
              </a:rPr>
              <a:t>PDT-MAC-Coordinated-Beamforming</a:t>
            </a:r>
            <a:r>
              <a:rPr lang="en-US" sz="1600" dirty="0">
                <a:solidFill>
                  <a:schemeClr val="tx1"/>
                </a:solidFill>
                <a:effectLst/>
              </a:rPr>
              <a:t> 			</a:t>
            </a:r>
            <a:r>
              <a:rPr lang="en-GB" sz="1600" b="0" i="0" u="none" strike="noStrike" kern="1200" dirty="0">
                <a:solidFill>
                  <a:schemeClr val="tx1"/>
                </a:solidFill>
                <a:effectLst/>
                <a:ea typeface="MS Gothic" panose="020B0609070205080204" pitchFamily="49" charset="-128"/>
              </a:rPr>
              <a:t>Jason Y. </a:t>
            </a:r>
            <a:r>
              <a:rPr lang="en-GB" sz="1600" b="0" kern="1200" dirty="0">
                <a:solidFill>
                  <a:schemeClr val="tx1"/>
                </a:solidFill>
                <a:ea typeface="MS Gothic" panose="020B0609070205080204" pitchFamily="49" charset="-128"/>
              </a:rPr>
              <a:t>Guo</a:t>
            </a:r>
            <a:r>
              <a:rPr lang="en-US" sz="1600" b="0" kern="1200" dirty="0">
                <a:solidFill>
                  <a:schemeClr val="tx1"/>
                </a:solidFill>
                <a:ea typeface="MS Gothic" panose="020B0609070205080204" pitchFamily="49" charset="-128"/>
              </a:rPr>
              <a:t> 		[SP]</a:t>
            </a:r>
          </a:p>
          <a:p>
            <a:pPr>
              <a:buFont typeface="Arial" panose="020B0604020202020204" pitchFamily="34" charset="0"/>
              <a:buChar char="•"/>
            </a:pPr>
            <a:r>
              <a:rPr lang="en-US" sz="1600" b="0" i="0" u="sng" strike="noStrike" kern="1200" dirty="0">
                <a:solidFill>
                  <a:srgbClr val="0563C1"/>
                </a:solidFill>
                <a:effectLst/>
                <a:ea typeface="MS Gothic" panose="020B0609070205080204" pitchFamily="49" charset="-128"/>
                <a:hlinkClick r:id="rId3"/>
              </a:rPr>
              <a:t>24/2028r0</a:t>
            </a:r>
            <a:r>
              <a:rPr lang="en-US" sz="1600" dirty="0"/>
              <a:t> </a:t>
            </a:r>
            <a:r>
              <a:rPr lang="en-US" sz="1600" b="0" i="0" u="none" strike="noStrike" kern="1200" dirty="0">
                <a:solidFill>
                  <a:srgbClr val="000000"/>
                </a:solidFill>
                <a:effectLst/>
                <a:ea typeface="MS Gothic" panose="020B0609070205080204" pitchFamily="49" charset="-128"/>
              </a:rPr>
              <a:t>PDT-Joint-Sounding procedure</a:t>
            </a:r>
            <a:r>
              <a:rPr lang="en-US" sz="1600" dirty="0"/>
              <a:t> 				</a:t>
            </a:r>
            <a:r>
              <a:rPr lang="en-US" sz="1600" b="0" i="0" u="none" strike="noStrike" kern="1200" dirty="0">
                <a:solidFill>
                  <a:srgbClr val="000000"/>
                </a:solidFill>
                <a:effectLst/>
                <a:ea typeface="MS Gothic" panose="020B0609070205080204" pitchFamily="49" charset="-128"/>
              </a:rPr>
              <a:t>You-Wei Chen</a:t>
            </a:r>
            <a:r>
              <a:rPr lang="en-US" sz="1600" dirty="0"/>
              <a:t> </a:t>
            </a:r>
            <a:r>
              <a:rPr kumimoji="0" lang="en-US" sz="1600" b="0" i="0" u="none" strike="noStrike" kern="1200" cap="none" spc="0" normalizeH="0" baseline="0" noProof="0" dirty="0">
                <a:ln>
                  <a:noFill/>
                </a:ln>
                <a:solidFill>
                  <a:prstClr val="black"/>
                </a:solidFill>
                <a:effectLst/>
                <a:uLnTx/>
                <a:uFillTx/>
                <a:ea typeface="MS Gothic" panose="020B0609070205080204" pitchFamily="49" charset="-128"/>
                <a:cs typeface="+mn-cs"/>
              </a:rPr>
              <a:t> 		[SP]</a:t>
            </a:r>
            <a:endParaRPr lang="en-US" sz="1600" dirty="0"/>
          </a:p>
          <a:p>
            <a:pPr>
              <a:buFont typeface="Arial" panose="020B0604020202020204" pitchFamily="34" charset="0"/>
              <a:buChar char="•"/>
            </a:pPr>
            <a:r>
              <a:rPr lang="en-US" sz="1600" b="0" i="0" u="sng" strike="noStrike" kern="1200" dirty="0">
                <a:solidFill>
                  <a:srgbClr val="0563C1"/>
                </a:solidFill>
                <a:effectLst/>
                <a:ea typeface="MS Gothic" panose="020B0609070205080204" pitchFamily="49" charset="-128"/>
                <a:hlinkClick r:id="rId4"/>
              </a:rPr>
              <a:t>24/2010r0</a:t>
            </a:r>
            <a:r>
              <a:rPr lang="en-US" sz="1600" dirty="0"/>
              <a:t> </a:t>
            </a:r>
            <a:r>
              <a:rPr lang="en-US" sz="1600" b="0" i="0" u="none" strike="noStrike" kern="1200" dirty="0">
                <a:solidFill>
                  <a:srgbClr val="000000"/>
                </a:solidFill>
                <a:effectLst/>
                <a:ea typeface="MS Gothic" panose="020B0609070205080204" pitchFamily="49" charset="-128"/>
              </a:rPr>
              <a:t>PDT-PHY- Nominal Packet Padding Selection</a:t>
            </a:r>
            <a:r>
              <a:rPr lang="en-US" sz="1600" dirty="0"/>
              <a:t> 	</a:t>
            </a:r>
            <a:r>
              <a:rPr lang="en-US" sz="1600" b="0" i="0" u="none" strike="noStrike" kern="1200" dirty="0">
                <a:solidFill>
                  <a:srgbClr val="000000"/>
                </a:solidFill>
                <a:effectLst/>
                <a:ea typeface="MS Gothic" panose="020B0609070205080204" pitchFamily="49" charset="-128"/>
              </a:rPr>
              <a:t>Mengshi Hu		</a:t>
            </a:r>
            <a:r>
              <a:rPr lang="en-US" sz="1600" b="0" kern="1200" dirty="0">
                <a:solidFill>
                  <a:schemeClr val="tx1"/>
                </a:solidFill>
                <a:ea typeface="MS Gothic" panose="020B0609070205080204" pitchFamily="49" charset="-128"/>
              </a:rPr>
              <a:t>[SP]</a:t>
            </a:r>
            <a:endParaRPr lang="en-US" sz="16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GB" sz="1600" b="0" i="0" u="sng" strike="noStrike" kern="1200" dirty="0">
                <a:solidFill>
                  <a:srgbClr val="0563C1"/>
                </a:solidFill>
                <a:effectLst/>
                <a:ea typeface="MS Gothic" panose="020B0609070205080204" pitchFamily="49" charset="-128"/>
                <a:hlinkClick r:id="rId5"/>
              </a:rPr>
              <a:t>24/2029r0</a:t>
            </a:r>
            <a:r>
              <a:rPr lang="en-GB" sz="1600" dirty="0"/>
              <a:t> </a:t>
            </a:r>
            <a:r>
              <a:rPr lang="en-GB" sz="1600" b="0" i="0" u="none" strike="noStrike" kern="1200" dirty="0">
                <a:solidFill>
                  <a:srgbClr val="000000"/>
                </a:solidFill>
                <a:effectLst/>
                <a:ea typeface="MS Gothic" panose="020B0609070205080204" pitchFamily="49" charset="-128"/>
              </a:rPr>
              <a:t>PDT-Joint-MIB</a:t>
            </a:r>
            <a:r>
              <a:rPr lang="en-GB" sz="1600" dirty="0"/>
              <a:t> 							</a:t>
            </a:r>
            <a:r>
              <a:rPr lang="en-GB" sz="1600" b="0" i="0" u="none" strike="noStrike" kern="1200" dirty="0">
                <a:solidFill>
                  <a:srgbClr val="000000"/>
                </a:solidFill>
                <a:effectLst/>
                <a:ea typeface="MS Gothic" panose="020B0609070205080204" pitchFamily="49" charset="-128"/>
              </a:rPr>
              <a:t>Li Quan</a:t>
            </a:r>
            <a:r>
              <a:rPr lang="en-GB" sz="1600" dirty="0"/>
              <a:t> </a:t>
            </a:r>
            <a:r>
              <a:rPr lang="en-US" sz="1600" dirty="0"/>
              <a:t> </a:t>
            </a:r>
          </a:p>
          <a:p>
            <a:pPr>
              <a:buFont typeface="Arial" panose="020B0604020202020204" pitchFamily="34" charset="0"/>
              <a:buChar char="•"/>
            </a:pPr>
            <a:r>
              <a:rPr lang="en-US" sz="1600" b="0" i="0" u="sng" strike="noStrike" kern="1200" dirty="0">
                <a:solidFill>
                  <a:srgbClr val="0563C1"/>
                </a:solidFill>
                <a:effectLst/>
                <a:ea typeface="MS Gothic" panose="020B0609070205080204" pitchFamily="49" charset="-128"/>
                <a:hlinkClick r:id="rId6"/>
              </a:rPr>
              <a:t>24/2133r0</a:t>
            </a:r>
            <a:r>
              <a:rPr lang="en-US" sz="1600" dirty="0"/>
              <a:t> </a:t>
            </a:r>
            <a:r>
              <a:rPr lang="en-US" sz="1600" b="0" i="0" u="none" strike="noStrike" kern="1200" dirty="0">
                <a:solidFill>
                  <a:srgbClr val="000000"/>
                </a:solidFill>
                <a:effectLst/>
                <a:ea typeface="MS Gothic" panose="020B0609070205080204" pitchFamily="49" charset="-128"/>
              </a:rPr>
              <a:t>PDT Joint Trigger Frame</a:t>
            </a:r>
            <a:r>
              <a:rPr lang="en-US" sz="1600" dirty="0"/>
              <a:t> 					</a:t>
            </a:r>
            <a:r>
              <a:rPr lang="en-US" sz="1600" b="0" i="0" u="none" strike="noStrike" kern="1200" dirty="0">
                <a:solidFill>
                  <a:srgbClr val="000000"/>
                </a:solidFill>
                <a:effectLst/>
                <a:ea typeface="MS Gothic" panose="020B0609070205080204" pitchFamily="49" charset="-128"/>
              </a:rPr>
              <a:t>Alice Chen</a:t>
            </a:r>
            <a:r>
              <a:rPr lang="en-US" sz="1600" dirty="0"/>
              <a:t> </a:t>
            </a:r>
          </a:p>
          <a:p>
            <a:pPr>
              <a:buFont typeface="Arial" panose="020B0604020202020204" pitchFamily="34" charset="0"/>
              <a:buChar char="•"/>
            </a:pPr>
            <a:r>
              <a:rPr lang="en-GB" sz="1600" b="0" i="0" u="sng" strike="noStrike" dirty="0">
                <a:solidFill>
                  <a:srgbClr val="0563C1"/>
                </a:solidFill>
                <a:effectLst/>
                <a:hlinkClick r:id="rId7"/>
              </a:rPr>
              <a:t>24/1809</a:t>
            </a:r>
            <a:r>
              <a:rPr lang="en-US" sz="1600" dirty="0">
                <a:effectLst/>
              </a:rPr>
              <a:t> </a:t>
            </a:r>
            <a:r>
              <a:rPr lang="en-GB" sz="1600" b="0" i="0" u="none" strike="noStrike" kern="1200" dirty="0">
                <a:solidFill>
                  <a:srgbClr val="000000"/>
                </a:solidFill>
                <a:effectLst/>
                <a:ea typeface="MS Gothic" panose="020B0609070205080204" pitchFamily="49" charset="-128"/>
              </a:rPr>
              <a:t>Evaluation of C-SR Types</a:t>
            </a:r>
            <a:r>
              <a:rPr lang="en-US" sz="1600" dirty="0">
                <a:effectLst/>
              </a:rPr>
              <a:t> 					</a:t>
            </a:r>
            <a:r>
              <a:rPr lang="en-GB" sz="1600" b="0" i="0" u="none" strike="noStrike" kern="1200" dirty="0">
                <a:solidFill>
                  <a:srgbClr val="000000"/>
                </a:solidFill>
                <a:effectLst/>
                <a:ea typeface="MS Gothic" panose="020B0609070205080204" pitchFamily="49" charset="-128"/>
              </a:rPr>
              <a:t>Jun Minotani	[Q&amp;A]</a:t>
            </a:r>
          </a:p>
          <a:p>
            <a:pPr>
              <a:buFont typeface="Arial" panose="020B0604020202020204" pitchFamily="34" charset="0"/>
              <a:buChar char="•"/>
            </a:pPr>
            <a:r>
              <a:rPr lang="en-US" sz="1600" b="0" dirty="0">
                <a:solidFill>
                  <a:srgbClr val="FF0000"/>
                </a:solidFill>
              </a:rPr>
              <a:t>25/0089</a:t>
            </a:r>
            <a:r>
              <a:rPr lang="en-US" sz="1600" b="0" dirty="0"/>
              <a:t> Enhancing Spatial Reuse with MAP Coordination	Rui Yang</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Polls/Prioritized Submissions (60 mins)</a:t>
            </a:r>
          </a:p>
          <a:p>
            <a:pPr lvl="0">
              <a:buFont typeface="Arial" panose="020B0604020202020204" pitchFamily="34" charset="0"/>
              <a:buChar char="•"/>
            </a:pPr>
            <a:r>
              <a:rPr lang="en-GB" sz="1600" dirty="0"/>
              <a:t>PDTs (15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24/2046r0</a:t>
            </a:r>
            <a:r>
              <a:rPr lang="en-GB" sz="1200" dirty="0"/>
              <a:t> </a:t>
            </a:r>
            <a:r>
              <a:rPr lang="en-GB" sz="1200" b="0" i="0" u="none" strike="noStrike" kern="1200" dirty="0">
                <a:solidFill>
                  <a:srgbClr val="000000"/>
                </a:solidFill>
                <a:effectLst/>
                <a:ea typeface="MS Gothic" panose="020B0609070205080204" pitchFamily="49" charset="-128"/>
              </a:rPr>
              <a:t>Draft Text on DRU</a:t>
            </a:r>
            <a:r>
              <a:rPr lang="en-GB" sz="1200" dirty="0"/>
              <a:t> 						</a:t>
            </a:r>
            <a:r>
              <a:rPr lang="en-GB" sz="1200" b="0" i="0" u="none" strike="noStrike" dirty="0">
                <a:solidFill>
                  <a:srgbClr val="000000"/>
                </a:solidFill>
                <a:effectLst/>
              </a:rPr>
              <a:t>Jianhan Liu			[SP]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3"/>
              </a:rPr>
              <a:t>24/1992r3</a:t>
            </a:r>
            <a:r>
              <a:rPr lang="en-GB" sz="1200" dirty="0"/>
              <a:t> </a:t>
            </a:r>
            <a:r>
              <a:rPr lang="en-GB" sz="1200" b="0" i="0" u="none" strike="noStrike" kern="1200" dirty="0">
                <a:solidFill>
                  <a:srgbClr val="000000"/>
                </a:solidFill>
                <a:effectLst/>
                <a:ea typeface="MS Gothic" panose="020B0609070205080204" pitchFamily="49" charset="-128"/>
              </a:rPr>
              <a:t>PDT PHY Longer LDPC Coding</a:t>
            </a:r>
            <a:r>
              <a:rPr lang="en-GB" sz="1200" dirty="0"/>
              <a:t> 				</a:t>
            </a:r>
            <a:r>
              <a:rPr lang="en-GB" sz="1200" b="0" i="0" u="none" strike="noStrike" dirty="0">
                <a:solidFill>
                  <a:srgbClr val="000000"/>
                </a:solidFill>
                <a:effectLst/>
              </a:rPr>
              <a:t>Rethna Pulikkoonattu		[SP]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4"/>
              </a:rPr>
              <a:t>24/2032r1</a:t>
            </a:r>
            <a:r>
              <a:rPr lang="en-GB" sz="1200" dirty="0"/>
              <a:t> </a:t>
            </a:r>
            <a:r>
              <a:rPr lang="en-GB" sz="1200" b="0" i="0" u="none" strike="noStrike" kern="1200" dirty="0">
                <a:solidFill>
                  <a:srgbClr val="000000"/>
                </a:solidFill>
                <a:effectLst/>
                <a:ea typeface="MS Gothic" panose="020B0609070205080204" pitchFamily="49" charset="-128"/>
              </a:rPr>
              <a:t>PDT-PHY-UHR PPDU Format</a:t>
            </a:r>
            <a:r>
              <a:rPr lang="en-GB" sz="1200" dirty="0"/>
              <a:t> 				</a:t>
            </a:r>
            <a:r>
              <a:rPr lang="en-GB" sz="1200" b="0" i="0" u="none" strike="noStrike" dirty="0">
                <a:solidFill>
                  <a:srgbClr val="000000"/>
                </a:solidFill>
                <a:effectLst/>
              </a:rPr>
              <a:t>Dongguk Lim</a:t>
            </a:r>
            <a:r>
              <a:rPr lang="en-GB" sz="1200" dirty="0"/>
              <a:t> 			</a:t>
            </a:r>
            <a:r>
              <a:rPr lang="en-GB" sz="1200" b="0" i="0" u="none" strike="noStrike" dirty="0">
                <a:solidFill>
                  <a:srgbClr val="000000"/>
                </a:solidFill>
                <a:effectLst/>
              </a:rPr>
              <a:t>[SP]</a:t>
            </a:r>
          </a:p>
          <a:p>
            <a:pPr lvl="0">
              <a:buFont typeface="Arial" panose="020B0604020202020204" pitchFamily="34" charset="0"/>
              <a:buChar char="•"/>
            </a:pPr>
            <a:r>
              <a:rPr lang="en-GB" sz="1600" dirty="0"/>
              <a:t>Submissions – ELR Part 1</a:t>
            </a:r>
            <a:endParaRPr lang="en-GB" sz="2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5"/>
              </a:rPr>
              <a:t>24/1748</a:t>
            </a:r>
            <a:r>
              <a:rPr lang="en-US" sz="1200" dirty="0">
                <a:effectLst/>
              </a:rPr>
              <a:t> </a:t>
            </a:r>
            <a:r>
              <a:rPr lang="en-GB" sz="1200" b="0" i="0" u="none" strike="noStrike" kern="1200" dirty="0">
                <a:solidFill>
                  <a:srgbClr val="000000"/>
                </a:solidFill>
                <a:effectLst/>
                <a:ea typeface="MS Gothic" panose="020B0609070205080204" pitchFamily="49" charset="-128"/>
              </a:rPr>
              <a:t>Discussion on Transmission of ELR-SIG</a:t>
            </a:r>
            <a:r>
              <a:rPr lang="en-US" sz="1200" dirty="0">
                <a:effectLst/>
              </a:rPr>
              <a:t> 			</a:t>
            </a:r>
            <a:r>
              <a:rPr lang="en-GB" sz="1200" b="0" i="0" u="none" strike="noStrike" kern="1200" dirty="0">
                <a:solidFill>
                  <a:srgbClr val="000000"/>
                </a:solidFill>
                <a:effectLst/>
                <a:ea typeface="MS Gothic" panose="020B0609070205080204" pitchFamily="49" charset="-128"/>
              </a:rPr>
              <a:t>Ke Zhong</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24/1764</a:t>
            </a:r>
            <a:r>
              <a:rPr lang="en-US" sz="1200" dirty="0"/>
              <a:t> </a:t>
            </a:r>
            <a:r>
              <a:rPr lang="en-US" sz="1200" b="0" i="0" u="none" strike="noStrike" kern="1200" dirty="0">
                <a:solidFill>
                  <a:srgbClr val="000000"/>
                </a:solidFill>
                <a:effectLst/>
                <a:ea typeface="MS Gothic" panose="020B0609070205080204" pitchFamily="49" charset="-128"/>
              </a:rPr>
              <a:t>ELR PPDU follow up</a:t>
            </a:r>
            <a:r>
              <a:rPr lang="en-US" sz="1200" dirty="0"/>
              <a:t> 						</a:t>
            </a:r>
            <a:r>
              <a:rPr lang="en-US" sz="1200" b="0" i="0" u="none" strike="noStrike" kern="1200" dirty="0">
                <a:solidFill>
                  <a:srgbClr val="000000"/>
                </a:solidFill>
                <a:effectLst/>
                <a:ea typeface="MS Gothic" panose="020B0609070205080204" pitchFamily="49" charset="-128"/>
              </a:rPr>
              <a:t>Dongguk Lim</a:t>
            </a:r>
            <a:r>
              <a:rPr lang="en-US" sz="1200" dirty="0"/>
              <a:t> </a:t>
            </a:r>
          </a:p>
          <a:p>
            <a:pPr lvl="1">
              <a:buFont typeface="Arial" panose="020B0604020202020204" pitchFamily="34" charset="0"/>
              <a:buChar char="•"/>
            </a:pPr>
            <a:r>
              <a:rPr lang="en-GB" sz="1200" b="0" i="0" u="sng" strike="noStrike" dirty="0">
                <a:solidFill>
                  <a:srgbClr val="0563C1"/>
                </a:solidFill>
                <a:effectLst/>
                <a:hlinkClick r:id="rId7"/>
              </a:rPr>
              <a:t>24/1766</a:t>
            </a:r>
            <a:r>
              <a:rPr lang="en-US" sz="1200" dirty="0">
                <a:effectLst/>
              </a:rPr>
              <a:t> </a:t>
            </a:r>
            <a:r>
              <a:rPr lang="en-GB" sz="1200" b="0" i="0" u="none" strike="noStrike" kern="1200" dirty="0">
                <a:solidFill>
                  <a:srgbClr val="000000"/>
                </a:solidFill>
                <a:effectLst/>
                <a:ea typeface="MS Gothic" panose="020B0609070205080204" pitchFamily="49" charset="-128"/>
              </a:rPr>
              <a:t>Pilot Value Design for ELR PPDU</a:t>
            </a:r>
            <a:r>
              <a:rPr lang="en-US" sz="1200" dirty="0">
                <a:effectLst/>
              </a:rPr>
              <a:t> 				</a:t>
            </a:r>
            <a:r>
              <a:rPr lang="en-GB" sz="1200" b="0" i="0" u="none" strike="noStrike" kern="1200" dirty="0">
                <a:solidFill>
                  <a:srgbClr val="000000"/>
                </a:solidFill>
                <a:effectLst/>
                <a:ea typeface="MS Gothic" panose="020B0609070205080204" pitchFamily="49" charset="-128"/>
              </a:rPr>
              <a:t>Bo Gong</a:t>
            </a:r>
            <a:r>
              <a:rPr lang="en-US" sz="1200" dirty="0">
                <a:effectLst/>
              </a:rPr>
              <a:t> </a:t>
            </a:r>
          </a:p>
          <a:p>
            <a:pPr lvl="1">
              <a:buFont typeface="Arial" panose="020B0604020202020204" pitchFamily="34" charset="0"/>
              <a:buChar char="•"/>
            </a:pPr>
            <a:r>
              <a:rPr lang="en-GB" sz="1200" b="0" i="0" u="sng" strike="noStrike" dirty="0">
                <a:solidFill>
                  <a:srgbClr val="0563C1"/>
                </a:solidFill>
                <a:effectLst/>
                <a:hlinkClick r:id="rId8"/>
              </a:rPr>
              <a:t>24/1768</a:t>
            </a:r>
            <a:r>
              <a:rPr lang="en-GB" sz="1200" dirty="0"/>
              <a:t> </a:t>
            </a:r>
            <a:r>
              <a:rPr lang="en-GB" sz="1200" b="0" i="0" u="none" strike="noStrike" kern="1200" dirty="0">
                <a:solidFill>
                  <a:srgbClr val="000000"/>
                </a:solidFill>
                <a:effectLst/>
                <a:ea typeface="MS Gothic" panose="020B0609070205080204" pitchFamily="49" charset="-128"/>
              </a:rPr>
              <a:t>UL/DL Indication for ELR PPDU</a:t>
            </a:r>
            <a:r>
              <a:rPr lang="en-GB" sz="1200" dirty="0"/>
              <a:t> 				</a:t>
            </a:r>
            <a:r>
              <a:rPr lang="en-GB" sz="1200" b="0" i="0" u="none" strike="noStrike" kern="1200" dirty="0">
                <a:solidFill>
                  <a:srgbClr val="000000"/>
                </a:solidFill>
                <a:effectLst/>
                <a:ea typeface="MS Gothic" panose="020B0609070205080204" pitchFamily="49" charset="-128"/>
              </a:rPr>
              <a:t>Bo Gong</a:t>
            </a:r>
            <a:r>
              <a:rPr lang="en-GB" sz="1200" dirty="0"/>
              <a:t> </a:t>
            </a:r>
          </a:p>
          <a:p>
            <a:pPr lvl="1">
              <a:buFont typeface="Arial" panose="020B0604020202020204" pitchFamily="34" charset="0"/>
              <a:buChar char="•"/>
            </a:pPr>
            <a:r>
              <a:rPr lang="en-GB" sz="1200" b="0" i="0" u="sng" strike="noStrike" dirty="0">
                <a:solidFill>
                  <a:srgbClr val="0563C1"/>
                </a:solidFill>
                <a:effectLst/>
                <a:hlinkClick r:id="rId9"/>
              </a:rPr>
              <a:t>24/1841</a:t>
            </a:r>
            <a:r>
              <a:rPr lang="en-US" sz="1200" dirty="0">
                <a:effectLst/>
              </a:rPr>
              <a:t> </a:t>
            </a:r>
            <a:r>
              <a:rPr lang="en-GB" sz="1200" b="0" i="0" u="none" strike="noStrike" kern="1200" dirty="0">
                <a:solidFill>
                  <a:srgbClr val="000000"/>
                </a:solidFill>
                <a:effectLst/>
                <a:ea typeface="MS Gothic" panose="020B0609070205080204" pitchFamily="49" charset="-128"/>
              </a:rPr>
              <a:t>UHR ELR design open topics</a:t>
            </a:r>
            <a:r>
              <a:rPr lang="en-US" sz="1200" dirty="0">
                <a:effectLst/>
              </a:rPr>
              <a:t> 					</a:t>
            </a:r>
            <a:r>
              <a:rPr lang="en-GB" sz="1200" b="0" i="0" u="none" strike="noStrike" kern="1200" dirty="0">
                <a:solidFill>
                  <a:srgbClr val="000000"/>
                </a:solidFill>
                <a:effectLst/>
                <a:ea typeface="MS Gothic" panose="020B0609070205080204" pitchFamily="49" charset="-128"/>
              </a:rPr>
              <a:t>Rui Cao</a:t>
            </a:r>
            <a:r>
              <a:rPr lang="en-US" sz="1200" dirty="0">
                <a:effectLst/>
              </a:rPr>
              <a:t> </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600" b="0" i="1" u="none" strike="noStrike" kern="1200" dirty="0">
                <a:solidFill>
                  <a:srgbClr val="FF0000"/>
                </a:solidFill>
                <a:effectLst/>
                <a:ea typeface="MS Gothic" panose="020B0609070205080204" pitchFamily="49" charset="-128"/>
              </a:rPr>
              <a:t>SPX – </a:t>
            </a:r>
            <a:r>
              <a:rPr lang="en-US" sz="1600" i="1" dirty="0">
                <a:solidFill>
                  <a:srgbClr val="FF0000"/>
                </a:solidFill>
              </a:rPr>
              <a:t>Requester – Topic: DCN ( Result)</a:t>
            </a:r>
          </a:p>
          <a:p>
            <a:r>
              <a:rPr lang="en-GB" sz="1600" i="0" u="none" strike="noStrike" kern="1200" dirty="0">
                <a:solidFill>
                  <a:schemeClr val="tx1"/>
                </a:solidFill>
                <a:effectLst/>
                <a:ea typeface="MS Gothic" panose="020B0609070205080204" pitchFamily="49" charset="-128"/>
              </a:rPr>
              <a:t>SP1 – </a:t>
            </a:r>
            <a:r>
              <a:rPr lang="en-US" sz="1600" dirty="0">
                <a:solidFill>
                  <a:schemeClr val="tx1"/>
                </a:solidFill>
              </a:rPr>
              <a:t>Ron Porat – Preamble: 11-24/1826r (Result)</a:t>
            </a:r>
          </a:p>
          <a:p>
            <a:r>
              <a:rPr lang="en-GB" sz="1600" i="0" u="none" strike="noStrike" kern="1200" dirty="0">
                <a:solidFill>
                  <a:schemeClr val="tx1"/>
                </a:solidFill>
                <a:effectLst/>
                <a:ea typeface="MS Gothic" panose="020B0609070205080204" pitchFamily="49" charset="-128"/>
              </a:rPr>
              <a:t>SP2 – </a:t>
            </a:r>
            <a:r>
              <a:rPr lang="en-US" sz="1600" dirty="0">
                <a:solidFill>
                  <a:schemeClr val="tx1"/>
                </a:solidFill>
              </a:rPr>
              <a:t>Sigurd Schelstraete – Topic: 24/1480 ( Result)</a:t>
            </a:r>
          </a:p>
          <a:p>
            <a:r>
              <a:rPr lang="en-GB" sz="1600" i="0" u="none" strike="noStrike" kern="1200" dirty="0">
                <a:solidFill>
                  <a:schemeClr val="tx1"/>
                </a:solidFill>
                <a:effectLst/>
                <a:ea typeface="MS Gothic" panose="020B0609070205080204" pitchFamily="49" charset="-128"/>
              </a:rPr>
              <a:t>SP3 – </a:t>
            </a:r>
            <a:r>
              <a:rPr lang="de-DE" sz="1600" dirty="0">
                <a:solidFill>
                  <a:schemeClr val="tx1"/>
                </a:solidFill>
              </a:rPr>
              <a:t>Alice, Juan, You-Wei</a:t>
            </a:r>
            <a:r>
              <a:rPr lang="en-US" sz="1600" dirty="0">
                <a:solidFill>
                  <a:schemeClr val="tx1"/>
                </a:solidFill>
              </a:rPr>
              <a:t> – Topic: </a:t>
            </a:r>
            <a:r>
              <a:rPr lang="en-GB" sz="1600" i="0" u="none" strike="noStrike" dirty="0">
                <a:solidFill>
                  <a:schemeClr val="tx1"/>
                </a:solidFill>
                <a:effectLst/>
              </a:rPr>
              <a:t>24/1834r4, 24/1831r3, 24/1864r1</a:t>
            </a:r>
            <a:r>
              <a:rPr lang="en-US" sz="1600" dirty="0">
                <a:solidFill>
                  <a:schemeClr val="tx1"/>
                </a:solidFill>
              </a:rPr>
              <a:t> (Result)</a:t>
            </a:r>
          </a:p>
          <a:p>
            <a:r>
              <a:rPr lang="en-GB" sz="1600" i="0" u="none" strike="noStrike" kern="1200" dirty="0">
                <a:solidFill>
                  <a:schemeClr val="tx1"/>
                </a:solidFill>
                <a:effectLst/>
                <a:ea typeface="MS Gothic" panose="020B0609070205080204" pitchFamily="49" charset="-128"/>
              </a:rPr>
              <a:t>SP4 – </a:t>
            </a:r>
            <a:r>
              <a:rPr lang="en-US" sz="1600" dirty="0">
                <a:solidFill>
                  <a:schemeClr val="tx1"/>
                </a:solidFill>
              </a:rPr>
              <a:t>Qinghua Li – Topic: 24/1832r6 ( Result)</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0" u="none" strike="noStrike" kern="1200" dirty="0">
                <a:solidFill>
                  <a:schemeClr val="tx1"/>
                </a:solidFill>
                <a:effectLst/>
                <a:ea typeface="MS Gothic" panose="020B0609070205080204" pitchFamily="49" charset="-128"/>
              </a:rPr>
              <a:t>SP5 – </a:t>
            </a:r>
            <a:r>
              <a:rPr lang="en-US" sz="1600" dirty="0">
                <a:solidFill>
                  <a:schemeClr val="tx1"/>
                </a:solidFill>
              </a:rPr>
              <a:t>Qinghua Li – Topic: 24/1832r6 ( Result)</a:t>
            </a:r>
          </a:p>
          <a:p>
            <a:r>
              <a:rPr lang="en-GB" sz="1600" i="0" u="none" strike="noStrike" kern="1200" dirty="0">
                <a:solidFill>
                  <a:schemeClr val="tx1"/>
                </a:solidFill>
                <a:effectLst/>
                <a:ea typeface="MS Gothic" panose="020B0609070205080204" pitchFamily="49" charset="-128"/>
              </a:rPr>
              <a:t>SP6 – </a:t>
            </a:r>
            <a:r>
              <a:rPr lang="en-US" sz="1600" dirty="0">
                <a:solidFill>
                  <a:schemeClr val="tx1"/>
                </a:solidFill>
              </a:rPr>
              <a:t>Qinghua Li – Topic: 24/1832r6 ( Result)</a:t>
            </a:r>
          </a:p>
          <a:p>
            <a:r>
              <a:rPr lang="en-GB" sz="1600" i="0" u="none" strike="noStrike" kern="1200" dirty="0">
                <a:solidFill>
                  <a:schemeClr val="tx1"/>
                </a:solidFill>
                <a:effectLst/>
                <a:ea typeface="MS Gothic" panose="020B0609070205080204" pitchFamily="49" charset="-128"/>
              </a:rPr>
              <a:t>SP7 – </a:t>
            </a:r>
            <a:r>
              <a:rPr lang="en-US" sz="1600" dirty="0">
                <a:solidFill>
                  <a:schemeClr val="tx1"/>
                </a:solidFill>
              </a:rPr>
              <a:t>Qinghua Li – Topic: 24/1832r6 ( Result)</a:t>
            </a:r>
          </a:p>
          <a:p>
            <a:r>
              <a:rPr lang="en-GB" sz="1600" i="0" u="none" strike="noStrike" kern="1200" dirty="0">
                <a:solidFill>
                  <a:schemeClr val="tx1"/>
                </a:solidFill>
                <a:effectLst/>
                <a:ea typeface="MS Gothic" panose="020B0609070205080204" pitchFamily="49" charset="-128"/>
              </a:rPr>
              <a:t>SP8 – </a:t>
            </a:r>
            <a:r>
              <a:rPr lang="en-US" sz="1600" dirty="0">
                <a:solidFill>
                  <a:schemeClr val="tx1"/>
                </a:solidFill>
              </a:rPr>
              <a:t>Qinghua Li – Topic: 24/1832r6 ( Result)</a:t>
            </a:r>
          </a:p>
          <a:p>
            <a:r>
              <a:rPr lang="en-GB" sz="1600" i="0" u="none" strike="noStrike" kern="1200" dirty="0">
                <a:solidFill>
                  <a:schemeClr val="tx1"/>
                </a:solidFill>
                <a:effectLst/>
                <a:ea typeface="MS Gothic" panose="020B0609070205080204" pitchFamily="49" charset="-128"/>
              </a:rPr>
              <a:t>SP9 – </a:t>
            </a:r>
            <a:r>
              <a:rPr lang="en-US" sz="1600" dirty="0">
                <a:solidFill>
                  <a:schemeClr val="tx1"/>
                </a:solidFill>
              </a:rPr>
              <a:t>Qinghua Li – Topic: 24/1832r6 ( Result)</a:t>
            </a: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563C1"/>
                </a:solidFill>
                <a:effectLst/>
                <a:hlinkClick r:id="rId2"/>
              </a:rPr>
              <a:t>24/1827</a:t>
            </a:r>
            <a:r>
              <a:rPr lang="en-US" sz="1400" dirty="0">
                <a:effectLst/>
              </a:rPr>
              <a:t> </a:t>
            </a:r>
            <a:r>
              <a:rPr lang="en-GB" sz="1400" b="0" i="0" u="none" strike="noStrike" kern="1200" dirty="0">
                <a:solidFill>
                  <a:srgbClr val="000000"/>
                </a:solidFill>
                <a:effectLst/>
                <a:ea typeface="MS Gothic" panose="020B0609070205080204" pitchFamily="49" charset="-128"/>
              </a:rPr>
              <a:t>On OFDMA + MU-MIMO</a:t>
            </a:r>
            <a:r>
              <a:rPr lang="en-US" sz="1400" dirty="0">
                <a:effectLst/>
              </a:rPr>
              <a:t> 								</a:t>
            </a:r>
            <a:r>
              <a:rPr lang="en-GB" sz="1400" b="0" i="0" u="none" strike="noStrike" kern="1200" dirty="0">
                <a:solidFill>
                  <a:srgbClr val="000000"/>
                </a:solidFill>
                <a:effectLst/>
                <a:ea typeface="MS Gothic" panose="020B0609070205080204" pitchFamily="49" charset="-128"/>
              </a:rPr>
              <a:t>Ron Porat</a:t>
            </a:r>
            <a:r>
              <a:rPr lang="en-US" sz="1400" dirty="0">
                <a:effectLst/>
              </a:rPr>
              <a:t> </a:t>
            </a:r>
            <a:endParaRPr lang="en-GB" sz="1400" dirty="0"/>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39426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24/2022r0</a:t>
            </a:r>
            <a:r>
              <a:rPr lang="en-GB" sz="1100" dirty="0"/>
              <a:t> </a:t>
            </a:r>
            <a:r>
              <a:rPr lang="en-GB" sz="1100" b="0" i="0" u="none" strike="noStrike" kern="1200" dirty="0">
                <a:solidFill>
                  <a:srgbClr val="000000"/>
                </a:solidFill>
                <a:effectLst/>
                <a:ea typeface="MS Gothic" panose="020B0609070205080204" pitchFamily="49" charset="-128"/>
              </a:rPr>
              <a:t>PDT MAC BSR Enhancement</a:t>
            </a:r>
            <a:r>
              <a:rPr lang="en-GB" sz="1100" dirty="0"/>
              <a:t> 							</a:t>
            </a:r>
            <a:r>
              <a:rPr lang="en-GB" sz="1100" b="0" i="0" u="none" strike="noStrike" kern="1200" dirty="0">
                <a:solidFill>
                  <a:srgbClr val="000000"/>
                </a:solidFill>
                <a:effectLst/>
                <a:ea typeface="MS Gothic" panose="020B0609070205080204" pitchFamily="49" charset="-128"/>
              </a:rPr>
              <a:t>Frank Hsu</a:t>
            </a:r>
            <a:r>
              <a:rPr lang="en-GB" sz="1100" dirty="0"/>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24/1961r4</a:t>
            </a:r>
            <a:r>
              <a:rPr lang="en-GB" sz="1100" dirty="0"/>
              <a:t> </a:t>
            </a:r>
            <a:r>
              <a:rPr lang="en-GB" sz="1100" b="0" i="0" u="none" strike="noStrike" kern="1200" dirty="0">
                <a:solidFill>
                  <a:srgbClr val="000000"/>
                </a:solidFill>
                <a:effectLst/>
                <a:ea typeface="MS Gothic" panose="020B0609070205080204" pitchFamily="49" charset="-128"/>
              </a:rPr>
              <a:t>PDT-MAC-C-TDMA</a:t>
            </a:r>
            <a:r>
              <a:rPr lang="en-GB" sz="1100" dirty="0"/>
              <a:t> 								</a:t>
            </a:r>
            <a:r>
              <a:rPr lang="en-GB" sz="1100" b="0" i="0" u="none" strike="noStrike" kern="1200" dirty="0">
                <a:solidFill>
                  <a:srgbClr val="000000"/>
                </a:solidFill>
                <a:effectLst/>
                <a:ea typeface="MS Gothic" panose="020B0609070205080204" pitchFamily="49" charset="-128"/>
              </a:rPr>
              <a:t>Sanket Kalamkar</a:t>
            </a:r>
            <a:r>
              <a:rPr lang="en-GB" sz="1100" dirty="0"/>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24/2007r0</a:t>
            </a:r>
            <a:r>
              <a:rPr lang="en-GB" sz="1100" dirty="0"/>
              <a:t> </a:t>
            </a:r>
            <a:r>
              <a:rPr lang="en-GB" sz="1100" b="0" i="0" u="none" strike="noStrike" kern="1200" dirty="0">
                <a:solidFill>
                  <a:srgbClr val="000000"/>
                </a:solidFill>
                <a:effectLst/>
                <a:ea typeface="MS Gothic" panose="020B0609070205080204" pitchFamily="49" charset="-128"/>
              </a:rPr>
              <a:t>PDT-MAC-p-</a:t>
            </a:r>
            <a:r>
              <a:rPr lang="en-GB" sz="1100" b="0" i="0" u="none" strike="noStrike" kern="1200" dirty="0" err="1">
                <a:solidFill>
                  <a:srgbClr val="000000"/>
                </a:solidFill>
                <a:effectLst/>
                <a:ea typeface="MS Gothic" panose="020B0609070205080204" pitchFamily="49" charset="-128"/>
              </a:rPr>
              <a:t>edca</a:t>
            </a:r>
            <a:r>
              <a:rPr lang="en-GB" sz="1100" dirty="0"/>
              <a:t> 								</a:t>
            </a:r>
            <a:r>
              <a:rPr lang="en-GB" sz="1100" b="0" i="0" u="none" strike="noStrike" kern="1200" dirty="0">
                <a:solidFill>
                  <a:srgbClr val="000000"/>
                </a:solidFill>
                <a:effectLst/>
                <a:ea typeface="MS Gothic" panose="020B0609070205080204" pitchFamily="49" charset="-128"/>
              </a:rPr>
              <a:t>Dmitry Akhmetov</a:t>
            </a:r>
            <a:r>
              <a:rPr lang="en-GB" sz="1100" dirty="0"/>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24/2069r0</a:t>
            </a:r>
            <a:r>
              <a:rPr lang="en-GB" sz="1100" dirty="0"/>
              <a:t> </a:t>
            </a:r>
            <a:r>
              <a:rPr lang="en-GB" sz="1100" b="0" i="0" u="none" strike="noStrike" kern="1200" dirty="0">
                <a:solidFill>
                  <a:srgbClr val="000000"/>
                </a:solidFill>
                <a:effectLst/>
                <a:ea typeface="MS Gothic" panose="020B0609070205080204" pitchFamily="49" charset="-128"/>
              </a:rPr>
              <a:t>PDT MAC UHR MAC Capabilities In UHR Caps IE</a:t>
            </a:r>
            <a:r>
              <a:rPr lang="en-GB" sz="1100" dirty="0"/>
              <a:t> 				</a:t>
            </a:r>
            <a:r>
              <a:rPr lang="en-GB" sz="1100" b="0" i="0" u="none" strike="noStrike" dirty="0">
                <a:solidFill>
                  <a:srgbClr val="000000"/>
                </a:solidFill>
                <a:effectLst/>
              </a:rPr>
              <a:t>Ming Gan</a:t>
            </a:r>
            <a:r>
              <a:rPr lang="en-GB" sz="1100" dirty="0"/>
              <a:t> </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5"/>
              </a:rPr>
              <a:t>24/1591</a:t>
            </a:r>
            <a:r>
              <a:rPr lang="en-US" sz="1100" dirty="0">
                <a:effectLst/>
              </a:rPr>
              <a:t> </a:t>
            </a:r>
            <a:r>
              <a:rPr lang="en-GB" sz="1100" b="0" i="0" u="none" strike="noStrike" kern="1200" dirty="0">
                <a:solidFill>
                  <a:srgbClr val="000000"/>
                </a:solidFill>
                <a:effectLst/>
                <a:ea typeface="MS Gothic" panose="020B0609070205080204" pitchFamily="49" charset="-128"/>
              </a:rPr>
              <a:t>Thoughts on Seamless Roaming and NPCA</a:t>
            </a:r>
            <a:r>
              <a:rPr lang="en-US" sz="1100" dirty="0">
                <a:effectLst/>
              </a:rPr>
              <a:t> 						</a:t>
            </a:r>
            <a:r>
              <a:rPr lang="en-GB" sz="1100" b="0" i="0" u="none" strike="noStrike" kern="1200" dirty="0">
                <a:solidFill>
                  <a:srgbClr val="000000"/>
                </a:solidFill>
                <a:effectLst/>
                <a:ea typeface="MS Gothic" panose="020B0609070205080204" pitchFamily="49" charset="-128"/>
              </a:rPr>
              <a:t>Ning Gao</a:t>
            </a:r>
            <a:r>
              <a:rPr lang="en-US" sz="1100" dirty="0">
                <a:effectLst/>
              </a:rPr>
              <a:t> </a:t>
            </a:r>
          </a:p>
          <a:p>
            <a:pPr lvl="1">
              <a:buFont typeface="Arial" panose="020B0604020202020204" pitchFamily="34" charset="0"/>
              <a:buChar char="•"/>
            </a:pPr>
            <a:r>
              <a:rPr lang="en-GB" sz="1100" b="0" i="0" u="sng" strike="noStrike" dirty="0">
                <a:solidFill>
                  <a:srgbClr val="0563C1"/>
                </a:solidFill>
                <a:effectLst/>
                <a:hlinkClick r:id="rId6"/>
              </a:rPr>
              <a:t>24/1624</a:t>
            </a:r>
            <a:r>
              <a:rPr lang="en-US" sz="1100" dirty="0">
                <a:effectLst/>
              </a:rPr>
              <a:t> </a:t>
            </a:r>
            <a:r>
              <a:rPr lang="en-GB" sz="1100" b="0" i="0" u="none" strike="noStrike" kern="1200" dirty="0">
                <a:solidFill>
                  <a:srgbClr val="000000"/>
                </a:solidFill>
                <a:effectLst/>
                <a:ea typeface="MS Gothic" panose="020B0609070205080204" pitchFamily="49" charset="-128"/>
              </a:rPr>
              <a:t>SN assignment and inter-AP MLD interaction for Seamless Roaming</a:t>
            </a:r>
            <a:r>
              <a:rPr lang="en-US" sz="1100" dirty="0">
                <a:effectLst/>
              </a:rPr>
              <a:t> 			</a:t>
            </a:r>
            <a:r>
              <a:rPr lang="en-GB" sz="1100" b="0" i="0" u="none" strike="noStrike" kern="1200" dirty="0" err="1">
                <a:solidFill>
                  <a:srgbClr val="000000"/>
                </a:solidFill>
                <a:effectLst/>
                <a:ea typeface="MS Gothic" panose="020B0609070205080204" pitchFamily="49" charset="-128"/>
              </a:rPr>
              <a:t>Kyosuke</a:t>
            </a:r>
            <a:r>
              <a:rPr lang="en-GB" sz="1100" b="0" i="0" u="none" strike="noStrike" kern="1200" dirty="0">
                <a:solidFill>
                  <a:srgbClr val="000000"/>
                </a:solidFill>
                <a:effectLst/>
                <a:ea typeface="MS Gothic" panose="020B0609070205080204" pitchFamily="49" charset="-128"/>
              </a:rPr>
              <a:t> Inoue</a:t>
            </a:r>
            <a:r>
              <a:rPr lang="en-US" sz="1100" dirty="0">
                <a:effectLst/>
              </a:rPr>
              <a:t> </a:t>
            </a:r>
            <a:endParaRPr lang="en-US" sz="1100" dirty="0"/>
          </a:p>
          <a:p>
            <a:pPr lvl="1">
              <a:buFont typeface="Arial" panose="020B0604020202020204" pitchFamily="34" charset="0"/>
              <a:buChar char="•"/>
            </a:pPr>
            <a:r>
              <a:rPr lang="en-GB" sz="1100" b="0" i="0" u="sng" strike="noStrike" dirty="0">
                <a:solidFill>
                  <a:srgbClr val="0563C1"/>
                </a:solidFill>
                <a:effectLst/>
                <a:hlinkClick r:id="rId7"/>
              </a:rPr>
              <a:t>24/1740</a:t>
            </a:r>
            <a:r>
              <a:rPr lang="en-GB" sz="1100" dirty="0"/>
              <a:t> </a:t>
            </a:r>
            <a:r>
              <a:rPr lang="en-GB" sz="1100" b="0" i="0" u="none" strike="noStrike" kern="1200" dirty="0">
                <a:solidFill>
                  <a:srgbClr val="000000"/>
                </a:solidFill>
                <a:effectLst/>
                <a:ea typeface="MS Gothic" panose="020B0609070205080204" pitchFamily="49" charset="-128"/>
              </a:rPr>
              <a:t>UL Data Transmission for Seamless Roaming</a:t>
            </a:r>
            <a:r>
              <a:rPr lang="en-GB" sz="1100" dirty="0"/>
              <a:t> 						</a:t>
            </a:r>
            <a:r>
              <a:rPr lang="en-GB" sz="1100" b="0" i="0" u="none" strike="noStrike" kern="1200" dirty="0" err="1">
                <a:solidFill>
                  <a:srgbClr val="000000"/>
                </a:solidFill>
                <a:effectLst/>
                <a:ea typeface="MS Gothic" panose="020B0609070205080204" pitchFamily="49" charset="-128"/>
              </a:rPr>
              <a:t>Kyosuke</a:t>
            </a:r>
            <a:r>
              <a:rPr lang="en-GB" sz="1100" b="0" i="0" u="none" strike="noStrike" kern="1200" dirty="0">
                <a:solidFill>
                  <a:srgbClr val="000000"/>
                </a:solidFill>
                <a:effectLst/>
                <a:ea typeface="MS Gothic" panose="020B0609070205080204" pitchFamily="49" charset="-128"/>
              </a:rPr>
              <a:t> Inoue</a:t>
            </a:r>
            <a:r>
              <a:rPr lang="en-GB" sz="1100" dirty="0"/>
              <a:t> </a:t>
            </a:r>
            <a:endParaRPr lang="en-US" sz="1100" dirty="0"/>
          </a:p>
          <a:p>
            <a:pPr lvl="1">
              <a:buFont typeface="Arial" panose="020B0604020202020204" pitchFamily="34" charset="0"/>
              <a:buChar char="•"/>
            </a:pPr>
            <a:r>
              <a:rPr lang="en-GB" sz="1100" b="0" i="0" u="sng" strike="noStrike" dirty="0">
                <a:solidFill>
                  <a:srgbClr val="0563C1"/>
                </a:solidFill>
                <a:effectLst/>
                <a:hlinkClick r:id="rId8"/>
              </a:rPr>
              <a:t>24/1746</a:t>
            </a:r>
            <a:r>
              <a:rPr lang="en-US" sz="1100" dirty="0">
                <a:effectLst/>
              </a:rPr>
              <a:t> </a:t>
            </a:r>
            <a:r>
              <a:rPr lang="en-GB" sz="1100" b="0" i="0" u="none" strike="noStrike" kern="1200" dirty="0">
                <a:solidFill>
                  <a:srgbClr val="000000"/>
                </a:solidFill>
                <a:effectLst/>
                <a:ea typeface="MS Gothic" panose="020B0609070205080204" pitchFamily="49" charset="-128"/>
              </a:rPr>
              <a:t>Comparison Between Enhanced FT and Distributed SMD</a:t>
            </a:r>
            <a:r>
              <a:rPr lang="en-US" sz="1100" dirty="0">
                <a:effectLst/>
              </a:rPr>
              <a:t> 					</a:t>
            </a:r>
            <a:r>
              <a:rPr lang="en-GB" sz="1100" b="0" i="0" u="none" strike="noStrike" kern="1200" dirty="0">
                <a:solidFill>
                  <a:srgbClr val="000000"/>
                </a:solidFill>
                <a:effectLst/>
                <a:ea typeface="MS Gothic" panose="020B0609070205080204" pitchFamily="49" charset="-128"/>
              </a:rPr>
              <a:t>Guogang Huang</a:t>
            </a:r>
            <a:endParaRPr lang="en-US" sz="1100" b="0" i="0" u="none" strike="noStrike" kern="1200" dirty="0">
              <a:solidFill>
                <a:srgbClr val="000000"/>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9"/>
              </a:rPr>
              <a:t>24/1851</a:t>
            </a:r>
            <a:r>
              <a:rPr lang="en-GB" sz="1100" dirty="0"/>
              <a:t> </a:t>
            </a:r>
            <a:r>
              <a:rPr lang="en-GB" sz="1100" b="0" i="0" u="none" strike="noStrike" kern="1200" dirty="0">
                <a:solidFill>
                  <a:srgbClr val="000000"/>
                </a:solidFill>
                <a:effectLst/>
                <a:ea typeface="MS Gothic" panose="020B0609070205080204" pitchFamily="49" charset="-128"/>
              </a:rPr>
              <a:t>Context transfer per TID for seamless roaming</a:t>
            </a:r>
            <a:r>
              <a:rPr lang="en-GB" sz="1100" dirty="0"/>
              <a:t> 						</a:t>
            </a:r>
            <a:r>
              <a:rPr lang="en-GB" sz="1100" b="0" i="0" u="none" strike="noStrike" kern="1200" dirty="0">
                <a:solidFill>
                  <a:srgbClr val="000000"/>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10"/>
              </a:rPr>
              <a:t>24/1857</a:t>
            </a:r>
            <a:r>
              <a:rPr lang="en-US" sz="1100" dirty="0"/>
              <a:t> </a:t>
            </a:r>
            <a:r>
              <a:rPr lang="en-US" sz="1100" b="0" i="0" u="none" strike="noStrike" kern="1200" dirty="0">
                <a:solidFill>
                  <a:srgbClr val="000000"/>
                </a:solidFill>
                <a:effectLst/>
                <a:ea typeface="MS Gothic" panose="020B0609070205080204" pitchFamily="49" charset="-128"/>
              </a:rPr>
              <a:t>Enhancements for Roaming Process</a:t>
            </a:r>
            <a:r>
              <a:rPr lang="en-US" sz="1100" dirty="0"/>
              <a:t> 							</a:t>
            </a:r>
            <a:r>
              <a:rPr lang="en-US" sz="1100" b="0" i="0" u="none" strike="noStrike" kern="1200" dirty="0">
                <a:solidFill>
                  <a:srgbClr val="000000"/>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Huang, Po-kai</a:t>
            </a:r>
            <a:r>
              <a:rPr lang="en-US" sz="1100" dirty="0"/>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r>
              <a:rPr lang="en-US" sz="1100" dirty="0"/>
              <a:t> </a:t>
            </a:r>
            <a:r>
              <a:rPr lang="en-GB" sz="1100" dirty="0"/>
              <a:t>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800" b="0" i="1" u="none" strike="noStrike" kern="1200" dirty="0">
                <a:solidFill>
                  <a:srgbClr val="FF0000"/>
                </a:solidFill>
                <a:effectLst/>
                <a:ea typeface="MS Gothic" panose="020B0609070205080204" pitchFamily="49" charset="-128"/>
              </a:rPr>
              <a:t>SPX – </a:t>
            </a:r>
            <a:r>
              <a:rPr lang="en-US" sz="1800" i="1" dirty="0">
                <a:solidFill>
                  <a:srgbClr val="FF0000"/>
                </a:solidFill>
              </a:rPr>
              <a:t>Requester – Topic: DCN ( Result)</a:t>
            </a:r>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12/17</a:t>
            </a:r>
            <a:r>
              <a:rPr lang="en-US" dirty="0">
                <a:effectLst/>
              </a:rPr>
              <a:t> </a:t>
            </a:r>
            <a:r>
              <a:rPr lang="en-GB" sz="1800" b="0" i="0" u="none" strike="noStrike" kern="1200" dirty="0">
                <a:solidFill>
                  <a:srgbClr val="000000"/>
                </a:solidFill>
                <a:effectLst/>
                <a:latin typeface="Times New Roman" panose="02020603050405020304" pitchFamily="18" charset="0"/>
                <a:ea typeface="MS Gothic" panose="020B0609070205080204" pitchFamily="49" charset="-128"/>
              </a:rPr>
              <a:t>24/1457r0, 23/2212r1</a:t>
            </a:r>
            <a:r>
              <a:rPr lang="en-US" dirty="0">
                <a:effectLst/>
              </a:rPr>
              <a:t> </a:t>
            </a:r>
            <a:r>
              <a:rPr lang="en-GB" sz="1800" b="0" i="0" u="none" strike="noStrike" dirty="0">
                <a:solidFill>
                  <a:srgbClr val="000000"/>
                </a:solidFill>
                <a:effectLst/>
                <a:latin typeface="Times New Roman" panose="02020603050405020304" pitchFamily="18" charset="0"/>
              </a:rPr>
              <a:t>Gaius Y. H. Wee</a:t>
            </a:r>
            <a:r>
              <a:rPr lang="en-US" dirty="0">
                <a:effectLst/>
              </a:rPr>
              <a:t> </a:t>
            </a:r>
          </a:p>
          <a:p>
            <a:r>
              <a:rPr lang="pt-BR" sz="1800" b="0" i="0" u="none" strike="noStrike" kern="1200" dirty="0">
                <a:solidFill>
                  <a:srgbClr val="FF0000"/>
                </a:solidFill>
                <a:effectLst/>
                <a:latin typeface="Times New Roman" panose="02020603050405020304" pitchFamily="18" charset="0"/>
                <a:ea typeface="MS Gothic" panose="020B0609070205080204" pitchFamily="49" charset="-128"/>
              </a:rPr>
              <a:t>e-mail 01/05</a:t>
            </a:r>
            <a:r>
              <a:rPr lang="pt-BR" dirty="0"/>
              <a:t> </a:t>
            </a:r>
            <a:r>
              <a:rPr lang="pt-BR" sz="1800" b="0" i="0" u="none" strike="noStrike" dirty="0">
                <a:solidFill>
                  <a:srgbClr val="000000"/>
                </a:solidFill>
                <a:effectLst/>
                <a:latin typeface="Times New Roman" panose="02020603050405020304" pitchFamily="18" charset="0"/>
              </a:rPr>
              <a:t>24/0984r4 </a:t>
            </a:r>
            <a:r>
              <a:rPr lang="pt-BR" dirty="0"/>
              <a:t> </a:t>
            </a:r>
            <a:r>
              <a:rPr lang="pt-BR" sz="1800" b="0" i="0" u="none" strike="noStrike" dirty="0">
                <a:solidFill>
                  <a:srgbClr val="000000"/>
                </a:solidFill>
                <a:effectLst/>
                <a:latin typeface="Times New Roman" panose="02020603050405020304" pitchFamily="18" charset="0"/>
              </a:rPr>
              <a:t>Subir Das</a:t>
            </a:r>
            <a:r>
              <a:rPr lang="pt-BR" dirty="0"/>
              <a:t> </a:t>
            </a:r>
            <a:endParaRPr lang="en-US" dirty="0"/>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01/07</a:t>
            </a:r>
            <a:r>
              <a:rPr lang="en-GB" dirty="0"/>
              <a:t> </a:t>
            </a:r>
            <a:r>
              <a:rPr lang="en-GB" sz="1800" b="0" i="0" u="none" strike="noStrike" dirty="0">
                <a:solidFill>
                  <a:srgbClr val="000000"/>
                </a:solidFill>
                <a:effectLst/>
                <a:latin typeface="Times New Roman" panose="02020603050405020304" pitchFamily="18" charset="0"/>
              </a:rPr>
              <a:t>24/1464</a:t>
            </a:r>
            <a:r>
              <a:rPr lang="en-GB" dirty="0"/>
              <a:t> </a:t>
            </a:r>
            <a:r>
              <a:rPr lang="en-GB" sz="1800" b="0" i="0" u="none" strike="noStrike" dirty="0" err="1">
                <a:solidFill>
                  <a:srgbClr val="000000"/>
                </a:solidFill>
                <a:effectLst/>
                <a:latin typeface="Times New Roman" panose="02020603050405020304" pitchFamily="18" charset="0"/>
              </a:rPr>
              <a:t>Hongwon</a:t>
            </a:r>
            <a:r>
              <a:rPr lang="en-GB" sz="1800" b="0" i="0" u="none" strike="noStrike" dirty="0">
                <a:solidFill>
                  <a:srgbClr val="000000"/>
                </a:solidFill>
                <a:effectLst/>
                <a:latin typeface="Times New Roman" panose="02020603050405020304" pitchFamily="18" charset="0"/>
              </a:rPr>
              <a:t> Lee</a:t>
            </a:r>
            <a:r>
              <a:rPr lang="en-GB" dirty="0"/>
              <a:t> </a:t>
            </a:r>
            <a:endParaRPr lang="en-US" dirty="0"/>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01/07</a:t>
            </a:r>
            <a:r>
              <a:rPr lang="en-GB" dirty="0"/>
              <a:t> </a:t>
            </a:r>
            <a:r>
              <a:rPr lang="en-GB" sz="1800" b="0" i="0" u="none" strike="noStrike" dirty="0">
                <a:solidFill>
                  <a:srgbClr val="000000"/>
                </a:solidFill>
                <a:effectLst/>
                <a:latin typeface="Times New Roman" panose="02020603050405020304" pitchFamily="18" charset="0"/>
              </a:rPr>
              <a:t>24/1464</a:t>
            </a:r>
            <a:r>
              <a:rPr lang="en-GB" dirty="0"/>
              <a:t> </a:t>
            </a:r>
            <a:r>
              <a:rPr lang="en-GB" sz="1800" b="0" i="0" u="none" strike="noStrike" dirty="0" err="1">
                <a:solidFill>
                  <a:srgbClr val="000000"/>
                </a:solidFill>
                <a:effectLst/>
                <a:latin typeface="Times New Roman" panose="02020603050405020304" pitchFamily="18" charset="0"/>
              </a:rPr>
              <a:t>Hongwon</a:t>
            </a:r>
            <a:r>
              <a:rPr lang="en-GB" sz="1800" b="0" i="0" u="none" strike="noStrike" dirty="0">
                <a:solidFill>
                  <a:srgbClr val="000000"/>
                </a:solidFill>
                <a:effectLst/>
                <a:latin typeface="Times New Roman" panose="02020603050405020304" pitchFamily="18" charset="0"/>
              </a:rPr>
              <a:t> Lee</a:t>
            </a:r>
            <a:r>
              <a:rPr lang="en-GB" dirty="0"/>
              <a:t> </a:t>
            </a:r>
            <a:endParaRPr lang="en-US" dirty="0"/>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p:txBody>
          <a:bodyPr/>
          <a:lstStyle/>
          <a:p>
            <a:r>
              <a:rPr lang="en-GB" sz="1800" b="0" i="1" u="none" strike="noStrike" kern="1200" dirty="0">
                <a:solidFill>
                  <a:srgbClr val="FF0000"/>
                </a:solidFill>
                <a:effectLst/>
                <a:ea typeface="MS Gothic" panose="020B0609070205080204" pitchFamily="49" charset="-128"/>
              </a:rPr>
              <a:t>SPX – </a:t>
            </a:r>
            <a:r>
              <a:rPr lang="en-US" sz="1800" i="1" dirty="0">
                <a:solidFill>
                  <a:srgbClr val="FF0000"/>
                </a:solidFill>
              </a:rPr>
              <a:t>Requester – Topic: DCN ( Result)</a:t>
            </a:r>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01/07</a:t>
            </a:r>
            <a:r>
              <a:rPr lang="en-GB" dirty="0"/>
              <a:t> </a:t>
            </a:r>
            <a:r>
              <a:rPr lang="en-GB" sz="1800" b="0" i="0" u="none" strike="noStrike" dirty="0">
                <a:solidFill>
                  <a:srgbClr val="000000"/>
                </a:solidFill>
                <a:effectLst/>
                <a:latin typeface="Times New Roman" panose="02020603050405020304" pitchFamily="18" charset="0"/>
              </a:rPr>
              <a:t>24/1464</a:t>
            </a:r>
            <a:r>
              <a:rPr lang="en-GB" dirty="0"/>
              <a:t> </a:t>
            </a:r>
            <a:r>
              <a:rPr lang="en-GB" sz="1800" b="0" i="0" u="none" strike="noStrike" dirty="0" err="1">
                <a:solidFill>
                  <a:srgbClr val="000000"/>
                </a:solidFill>
                <a:effectLst/>
                <a:latin typeface="Times New Roman" panose="02020603050405020304" pitchFamily="18" charset="0"/>
              </a:rPr>
              <a:t>Hongwon</a:t>
            </a:r>
            <a:r>
              <a:rPr lang="en-GB" sz="1800" b="0" i="0" u="none" strike="noStrike" dirty="0">
                <a:solidFill>
                  <a:srgbClr val="000000"/>
                </a:solidFill>
                <a:effectLst/>
                <a:latin typeface="Times New Roman" panose="02020603050405020304" pitchFamily="18" charset="0"/>
              </a:rPr>
              <a:t> Lee</a:t>
            </a:r>
            <a:r>
              <a:rPr lang="en-GB" dirty="0"/>
              <a:t> </a:t>
            </a:r>
            <a:endParaRPr lang="en-US" dirty="0"/>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01/07</a:t>
            </a:r>
            <a:r>
              <a:rPr lang="en-GB" dirty="0"/>
              <a:t> </a:t>
            </a:r>
            <a:r>
              <a:rPr lang="en-GB" sz="1800" b="0" i="0" u="none" strike="noStrike" dirty="0">
                <a:solidFill>
                  <a:srgbClr val="000000"/>
                </a:solidFill>
                <a:effectLst/>
                <a:latin typeface="Times New Roman" panose="02020603050405020304" pitchFamily="18" charset="0"/>
              </a:rPr>
              <a:t>24/1464</a:t>
            </a:r>
            <a:r>
              <a:rPr lang="en-GB" dirty="0"/>
              <a:t> </a:t>
            </a:r>
            <a:r>
              <a:rPr lang="en-GB" sz="1800" b="0" i="0" u="none" strike="noStrike" dirty="0" err="1">
                <a:solidFill>
                  <a:srgbClr val="000000"/>
                </a:solidFill>
                <a:effectLst/>
                <a:latin typeface="Times New Roman" panose="02020603050405020304" pitchFamily="18" charset="0"/>
              </a:rPr>
              <a:t>Hongwon</a:t>
            </a:r>
            <a:r>
              <a:rPr lang="en-GB" sz="1800" b="0" i="0" u="none" strike="noStrike" dirty="0">
                <a:solidFill>
                  <a:srgbClr val="000000"/>
                </a:solidFill>
                <a:effectLst/>
                <a:latin typeface="Times New Roman" panose="02020603050405020304" pitchFamily="18" charset="0"/>
              </a:rPr>
              <a:t> Lee</a:t>
            </a:r>
            <a:r>
              <a:rPr lang="en-GB" dirty="0"/>
              <a:t> </a:t>
            </a:r>
            <a:endParaRPr lang="en-US" dirty="0"/>
          </a:p>
          <a:p>
            <a:endParaRPr lang="en-US" dirty="0"/>
          </a:p>
          <a:p>
            <a:endParaRPr lang="en-US" dirty="0"/>
          </a:p>
          <a:p>
            <a:r>
              <a:rPr lang="en-US" sz="1800" dirty="0">
                <a:solidFill>
                  <a:schemeClr val="tx1"/>
                </a:solidFill>
              </a:rPr>
              <a:t>Prioritized Submissions </a:t>
            </a:r>
          </a:p>
          <a:p>
            <a:r>
              <a:rPr lang="en-US" sz="1400" b="0" dirty="0">
                <a:hlinkClick r:id="rId2"/>
              </a:rPr>
              <a:t>24/2072</a:t>
            </a:r>
            <a:r>
              <a:rPr lang="en-US" sz="1400" b="0" dirty="0"/>
              <a:t> NC MLO SMD Architecture					Michael Montemurro</a:t>
            </a:r>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24/2017r0</a:t>
            </a:r>
            <a:r>
              <a:rPr lang="en-GB" sz="1200" dirty="0"/>
              <a:t> </a:t>
            </a:r>
            <a:r>
              <a:rPr lang="en-GB" sz="1200" b="0" i="0" u="none" strike="noStrike" kern="1200" dirty="0">
                <a:solidFill>
                  <a:srgbClr val="000000"/>
                </a:solidFill>
                <a:effectLst/>
                <a:ea typeface="MS Gothic" panose="020B0609070205080204" pitchFamily="49" charset="-128"/>
              </a:rPr>
              <a:t>PDT-PHY-Transmitter-Block-Diagram</a:t>
            </a:r>
            <a:r>
              <a:rPr lang="en-GB" sz="1200" dirty="0"/>
              <a:t> 			</a:t>
            </a:r>
            <a:r>
              <a:rPr lang="en-GB" sz="1200" b="0" i="0" u="none" strike="noStrike" dirty="0">
                <a:solidFill>
                  <a:srgbClr val="000000"/>
                </a:solidFill>
                <a:effectLst/>
              </a:rPr>
              <a:t>Yusuke Asai 			[SP]</a:t>
            </a:r>
            <a:r>
              <a:rPr lang="en-GB" sz="1200" dirty="0"/>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rPr>
              <a:t>24/2033r2</a:t>
            </a:r>
            <a:r>
              <a:rPr lang="en-GB" sz="1200" dirty="0"/>
              <a:t> </a:t>
            </a:r>
            <a:r>
              <a:rPr lang="en-GB" sz="1200" b="0" i="0" u="none" strike="noStrike" kern="1200" dirty="0">
                <a:solidFill>
                  <a:srgbClr val="000000"/>
                </a:solidFill>
                <a:effectLst/>
                <a:ea typeface="MS Gothic" panose="020B0609070205080204" pitchFamily="49" charset="-128"/>
              </a:rPr>
              <a:t>PDT-PHY-Legacy preamble</a:t>
            </a:r>
            <a:r>
              <a:rPr lang="en-GB" sz="1200" dirty="0"/>
              <a:t> 				</a:t>
            </a:r>
            <a:r>
              <a:rPr lang="en-GB" sz="1200" b="0" i="0" u="none" strike="noStrike" dirty="0">
                <a:solidFill>
                  <a:srgbClr val="000000"/>
                </a:solidFill>
                <a:effectLst/>
              </a:rPr>
              <a:t>Dongguk Lim</a:t>
            </a:r>
            <a:r>
              <a:rPr lang="en-GB" sz="1200" dirty="0"/>
              <a:t> 			</a:t>
            </a:r>
            <a:r>
              <a:rPr lang="en-GB" sz="1200" b="0" i="0" u="none" strike="noStrike" dirty="0">
                <a:solidFill>
                  <a:srgbClr val="000000"/>
                </a:solidFill>
                <a:effectLst/>
              </a:rPr>
              <a:t>[SP]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3"/>
              </a:rPr>
              <a:t>24/2009r4</a:t>
            </a:r>
            <a:r>
              <a:rPr lang="en-GB" sz="1200" dirty="0"/>
              <a:t> </a:t>
            </a:r>
            <a:r>
              <a:rPr lang="en-GB" sz="1200" b="0" i="0" u="none" strike="noStrike" kern="1200" dirty="0">
                <a:solidFill>
                  <a:srgbClr val="000000"/>
                </a:solidFill>
                <a:effectLst/>
                <a:ea typeface="MS Gothic" panose="020B0609070205080204" pitchFamily="49" charset="-128"/>
              </a:rPr>
              <a:t>PDT-PHY-UHR-SIG</a:t>
            </a:r>
            <a:r>
              <a:rPr lang="en-GB" sz="1200" dirty="0"/>
              <a:t> 					</a:t>
            </a:r>
            <a:r>
              <a:rPr lang="en-GB" sz="1200" b="0" i="0" u="none" strike="noStrike" dirty="0">
                <a:solidFill>
                  <a:srgbClr val="000000"/>
                </a:solidFill>
                <a:effectLst/>
              </a:rPr>
              <a:t>Mengshi Hu</a:t>
            </a:r>
            <a:r>
              <a:rPr lang="en-GB" sz="1200" dirty="0"/>
              <a:t> 			</a:t>
            </a:r>
            <a:r>
              <a:rPr lang="en-GB" sz="1200" b="0" i="0" u="none" strike="noStrike" dirty="0">
                <a:solidFill>
                  <a:srgbClr val="000000"/>
                </a:solidFill>
                <a:effectLst/>
              </a:rPr>
              <a:t>[SP]</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24/2008r0</a:t>
            </a:r>
            <a:r>
              <a:rPr lang="en-GB" sz="1200" dirty="0"/>
              <a:t> </a:t>
            </a:r>
            <a:r>
              <a:rPr lang="en-GB" sz="1200" b="0" i="0" u="none" strike="noStrike" kern="1200" dirty="0">
                <a:solidFill>
                  <a:srgbClr val="000000"/>
                </a:solidFill>
                <a:effectLst/>
                <a:ea typeface="MS Gothic" panose="020B0609070205080204" pitchFamily="49" charset="-128"/>
              </a:rPr>
              <a:t>PDT-PHY-Interference-Mitigation</a:t>
            </a:r>
            <a:r>
              <a:rPr lang="en-GB" sz="1200" dirty="0"/>
              <a:t> 				</a:t>
            </a:r>
            <a:r>
              <a:rPr lang="en-GB" sz="1200" b="0" i="0" u="none" strike="noStrike" dirty="0">
                <a:solidFill>
                  <a:srgbClr val="000000"/>
                </a:solidFill>
                <a:effectLst/>
              </a:rPr>
              <a:t>Shimi Shilo</a:t>
            </a:r>
            <a:r>
              <a:rPr lang="en-GB"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24/2027r0</a:t>
            </a:r>
            <a:r>
              <a:rPr lang="en-GB" sz="1200" dirty="0"/>
              <a:t> </a:t>
            </a:r>
            <a:r>
              <a:rPr lang="en-GB" sz="1200" b="0" i="0" u="none" strike="noStrike" kern="1200" dirty="0" err="1">
                <a:solidFill>
                  <a:srgbClr val="000000"/>
                </a:solidFill>
                <a:effectLst/>
                <a:ea typeface="MS Gothic" panose="020B0609070205080204" pitchFamily="49" charset="-128"/>
              </a:rPr>
              <a:t>pdt</a:t>
            </a:r>
            <a:r>
              <a:rPr lang="en-GB" sz="1200" b="0" i="0" u="none" strike="noStrike" kern="1200" dirty="0">
                <a:solidFill>
                  <a:srgbClr val="000000"/>
                </a:solidFill>
                <a:effectLst/>
                <a:ea typeface="MS Gothic" panose="020B0609070205080204" pitchFamily="49" charset="-128"/>
              </a:rPr>
              <a:t>-</a:t>
            </a:r>
            <a:r>
              <a:rPr lang="en-GB" sz="1200" b="0" i="0" u="none" strike="noStrike" kern="1200" dirty="0" err="1">
                <a:solidFill>
                  <a:srgbClr val="000000"/>
                </a:solidFill>
                <a:effectLst/>
                <a:ea typeface="MS Gothic" panose="020B0609070205080204" pitchFamily="49" charset="-128"/>
              </a:rPr>
              <a:t>phy</a:t>
            </a:r>
            <a:r>
              <a:rPr lang="en-GB" sz="1200" b="0" i="0" u="none" strike="noStrike" kern="1200" dirty="0">
                <a:solidFill>
                  <a:srgbClr val="000000"/>
                </a:solidFill>
                <a:effectLst/>
                <a:ea typeface="MS Gothic" panose="020B0609070205080204" pitchFamily="49" charset="-128"/>
              </a:rPr>
              <a:t>-service-interface</a:t>
            </a:r>
            <a:r>
              <a:rPr lang="en-GB" sz="1200" dirty="0"/>
              <a:t> 					</a:t>
            </a:r>
            <a:r>
              <a:rPr lang="en-GB" sz="1200" b="0" i="0" u="none" strike="noStrike" dirty="0">
                <a:solidFill>
                  <a:srgbClr val="000000"/>
                </a:solidFill>
                <a:effectLst/>
              </a:rPr>
              <a:t>Bo Sun</a:t>
            </a:r>
            <a:r>
              <a:rPr lang="en-GB" sz="1200" dirty="0"/>
              <a:t> </a:t>
            </a:r>
          </a:p>
          <a:p>
            <a:pPr lvl="0">
              <a:buFont typeface="Arial" panose="020B0604020202020204" pitchFamily="34" charset="0"/>
              <a:buChar char="•"/>
            </a:pPr>
            <a:r>
              <a:rPr lang="en-GB" sz="14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4"/>
              </a:rPr>
              <a:t>24/1850</a:t>
            </a:r>
            <a:r>
              <a:rPr lang="en-US" sz="1200" dirty="0"/>
              <a:t> </a:t>
            </a:r>
            <a:r>
              <a:rPr lang="en-US" sz="1200" b="0" i="0" u="none" strike="noStrike" kern="1200" dirty="0">
                <a:solidFill>
                  <a:srgbClr val="000000"/>
                </a:solidFill>
                <a:effectLst/>
                <a:ea typeface="MS Gothic" panose="020B0609070205080204" pitchFamily="49" charset="-128"/>
              </a:rPr>
              <a:t>Mid-Range Support for ELR PPDU</a:t>
            </a:r>
            <a:r>
              <a:rPr lang="en-US" sz="1200" dirty="0"/>
              <a:t> 				</a:t>
            </a:r>
            <a:r>
              <a:rPr lang="en-US" sz="1200" b="0" i="0" u="none" strike="noStrike" kern="1200" dirty="0">
                <a:solidFill>
                  <a:srgbClr val="000000"/>
                </a:solidFill>
                <a:effectLst/>
                <a:ea typeface="MS Gothic" panose="020B0609070205080204" pitchFamily="49" charset="-128"/>
              </a:rPr>
              <a:t>Junghoon Suh</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24/1860</a:t>
            </a:r>
            <a:r>
              <a:rPr lang="en-US" sz="1200" dirty="0"/>
              <a:t> </a:t>
            </a:r>
            <a:r>
              <a:rPr lang="en-US" sz="1200" b="0" i="0" u="none" strike="noStrike" kern="1200" dirty="0">
                <a:solidFill>
                  <a:srgbClr val="000000"/>
                </a:solidFill>
                <a:effectLst/>
                <a:ea typeface="MS Gothic" panose="020B0609070205080204" pitchFamily="49" charset="-128"/>
              </a:rPr>
              <a:t>Discussion on Aspects of ELR Transmission</a:t>
            </a:r>
            <a:r>
              <a:rPr lang="en-US" sz="1200" dirty="0"/>
              <a:t> 			</a:t>
            </a:r>
            <a:r>
              <a:rPr lang="en-US" sz="1200" b="0" i="0" u="none" strike="noStrike" kern="1200" dirty="0">
                <a:solidFill>
                  <a:srgbClr val="000000"/>
                </a:solidFill>
                <a:effectLst/>
                <a:ea typeface="MS Gothic" panose="020B0609070205080204" pitchFamily="49" charset="-128"/>
              </a:rPr>
              <a:t>Leonardo Lanante</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24/1861</a:t>
            </a:r>
            <a:r>
              <a:rPr lang="en-US" sz="1200" dirty="0"/>
              <a:t> </a:t>
            </a:r>
            <a:r>
              <a:rPr lang="en-US" sz="1200" b="0" i="0" u="none" strike="noStrike" kern="1200" dirty="0">
                <a:solidFill>
                  <a:srgbClr val="000000"/>
                </a:solidFill>
                <a:effectLst/>
                <a:ea typeface="MS Gothic" panose="020B0609070205080204" pitchFamily="49" charset="-128"/>
              </a:rPr>
              <a:t>Discussion on Spatial Reuse and ELR Transmission</a:t>
            </a:r>
            <a:r>
              <a:rPr lang="en-US" sz="1200" dirty="0"/>
              <a:t> 		</a:t>
            </a:r>
            <a:r>
              <a:rPr lang="en-US" sz="1200" b="0" i="0" u="none" strike="noStrike" kern="1200" dirty="0">
                <a:solidFill>
                  <a:srgbClr val="000000"/>
                </a:solidFill>
                <a:effectLst/>
                <a:ea typeface="MS Gothic" panose="020B0609070205080204" pitchFamily="49" charset="-128"/>
              </a:rPr>
              <a:t>Leonardo Lanante</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25/0009</a:t>
            </a:r>
            <a:r>
              <a:rPr lang="en-US" sz="1200" dirty="0"/>
              <a:t> </a:t>
            </a:r>
            <a:r>
              <a:rPr lang="en-US" sz="1200" b="0" i="0" u="none" strike="noStrike" kern="1200" dirty="0">
                <a:solidFill>
                  <a:srgbClr val="000000"/>
                </a:solidFill>
                <a:effectLst/>
                <a:ea typeface="MS Gothic" panose="020B0609070205080204" pitchFamily="49" charset="-128"/>
              </a:rPr>
              <a:t>Discussion on Transmission of PE in ELR PPDU</a:t>
            </a:r>
            <a:r>
              <a:rPr lang="en-US" sz="1200" dirty="0"/>
              <a:t> 		</a:t>
            </a:r>
            <a:r>
              <a:rPr lang="en-US" sz="1200" b="0" i="0" u="none" strike="noStrike" kern="1200" dirty="0">
                <a:solidFill>
                  <a:srgbClr val="000000"/>
                </a:solidFill>
                <a:effectLst/>
                <a:ea typeface="MS Gothic" panose="020B0609070205080204" pitchFamily="49" charset="-128"/>
              </a:rPr>
              <a:t>Ke Zhong</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800" b="0" i="1" u="none" strike="noStrike" kern="1200" dirty="0">
                <a:solidFill>
                  <a:srgbClr val="FF0000"/>
                </a:solidFill>
                <a:effectLst/>
                <a:ea typeface="MS Gothic" panose="020B0609070205080204" pitchFamily="49" charset="-128"/>
              </a:rPr>
              <a:t>SPX – </a:t>
            </a:r>
            <a:r>
              <a:rPr lang="en-US" sz="1800" i="1" dirty="0">
                <a:solidFill>
                  <a:srgbClr val="FF0000"/>
                </a:solidFill>
              </a:rPr>
              <a:t>Requester – Topic: DCN ( Result)</a:t>
            </a:r>
          </a:p>
          <a:p>
            <a:pPr marL="457200" marR="0" algn="l">
              <a:lnSpc>
                <a:spcPts val="1380"/>
              </a:lnSpc>
              <a:spcAft>
                <a:spcPts val="800"/>
              </a:spcAft>
            </a:pPr>
            <a:r>
              <a:rPr lang="en-US" sz="1400" b="1" i="0" dirty="0">
                <a:solidFill>
                  <a:srgbClr val="FFC000"/>
                </a:solidFill>
                <a:effectLst/>
              </a:rPr>
              <a:t>SP5 – Shengquan Hu – CBF</a:t>
            </a:r>
            <a:endParaRPr lang="en-US" sz="1400" b="0" i="0" dirty="0">
              <a:solidFill>
                <a:srgbClr val="222222"/>
              </a:solidFill>
              <a:effectLst/>
            </a:endParaRPr>
          </a:p>
          <a:p>
            <a:pPr marL="0" marR="0" indent="457200" algn="l">
              <a:lnSpc>
                <a:spcPts val="1380"/>
              </a:lnSpc>
              <a:spcAft>
                <a:spcPts val="800"/>
              </a:spcAft>
            </a:pPr>
            <a:r>
              <a:rPr lang="en-US" sz="1400" b="0" i="0" dirty="0">
                <a:solidFill>
                  <a:srgbClr val="222222"/>
                </a:solidFill>
                <a:effectLst/>
              </a:rPr>
              <a:t>Do you agree to include the following text to the 11bn SFD?</a:t>
            </a:r>
          </a:p>
          <a:p>
            <a:pPr marL="914400" marR="0" algn="l"/>
            <a:r>
              <a:rPr lang="en-US" sz="1400" b="0" i="0" dirty="0">
                <a:solidFill>
                  <a:srgbClr val="222222"/>
                </a:solidFill>
                <a:effectLst/>
              </a:rPr>
              <a:t>·         1-bit indication in the per-user SIG field to resolve the BSS color for COBF transmissions.</a:t>
            </a:r>
          </a:p>
          <a:p>
            <a:pPr marL="1371600" marR="0" algn="l"/>
            <a:r>
              <a:rPr lang="en-US" sz="1400" b="0" i="0" dirty="0">
                <a:solidFill>
                  <a:srgbClr val="222222"/>
                </a:solidFill>
                <a:effectLst/>
              </a:rPr>
              <a:t>o    The coding bit is re-purposed for this indication</a:t>
            </a:r>
          </a:p>
          <a:p>
            <a:pPr marL="0" marR="0" indent="457200" algn="l">
              <a:lnSpc>
                <a:spcPts val="1380"/>
              </a:lnSpc>
              <a:spcAft>
                <a:spcPts val="800"/>
              </a:spcAft>
            </a:pPr>
            <a:r>
              <a:rPr lang="en-US" sz="1400" b="0" i="1" dirty="0">
                <a:solidFill>
                  <a:srgbClr val="222222"/>
                </a:solidFill>
                <a:effectLst/>
              </a:rPr>
              <a:t>Supporting doc: [11-24/1829r1, 11-24/1822r4]</a:t>
            </a:r>
            <a:endParaRPr lang="en-US" sz="1400" b="0" i="0" dirty="0">
              <a:solidFill>
                <a:srgbClr val="222222"/>
              </a:solidFill>
              <a:effectLst/>
            </a:endParaRPr>
          </a:p>
          <a:p>
            <a:pPr algn="l"/>
            <a:r>
              <a:rPr lang="en-US" sz="1400" b="0" i="0" dirty="0">
                <a:solidFill>
                  <a:srgbClr val="222222"/>
                </a:solidFill>
                <a:effectLst/>
              </a:rPr>
              <a:t>SP: Do you agree to include the following to the 11bn SFD?</a:t>
            </a:r>
          </a:p>
          <a:p>
            <a:pPr algn="l">
              <a:buFont typeface="Arial" panose="020B0604020202020204" pitchFamily="34" charset="0"/>
              <a:buChar char="•"/>
            </a:pPr>
            <a:r>
              <a:rPr lang="en-US" sz="1400" b="0" i="0" dirty="0">
                <a:solidFill>
                  <a:srgbClr val="222222"/>
                </a:solidFill>
                <a:effectLst/>
              </a:rPr>
              <a:t>2 BSS colors are indicated in the preamble of a COBF PPDU.</a:t>
            </a:r>
          </a:p>
          <a:p>
            <a:pPr algn="l">
              <a:buFont typeface="Arial" panose="020B0604020202020204" pitchFamily="34" charset="0"/>
              <a:buChar char="•"/>
            </a:pPr>
            <a:r>
              <a:rPr lang="en-US" sz="1400" b="0" i="0" dirty="0">
                <a:solidFill>
                  <a:srgbClr val="222222"/>
                </a:solidFill>
                <a:effectLst/>
              </a:rPr>
              <a:t>One BSS color for the sharing AP and another BSS color for the shared AP</a:t>
            </a:r>
          </a:p>
          <a:p>
            <a:pPr algn="l"/>
            <a:r>
              <a:rPr lang="en-US" sz="1400" b="0" i="1" dirty="0">
                <a:solidFill>
                  <a:srgbClr val="222222"/>
                </a:solidFill>
                <a:effectLst/>
              </a:rPr>
              <a:t>Supporting doc: [11-24/1822r4]</a:t>
            </a:r>
          </a:p>
          <a:p>
            <a:pPr algn="l"/>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01/09</a:t>
            </a:r>
            <a:r>
              <a:rPr lang="en-GB" sz="1100" dirty="0"/>
              <a:t> </a:t>
            </a:r>
            <a:r>
              <a:rPr lang="en-GB" sz="1800" b="0" i="0" u="none" strike="noStrike" dirty="0">
                <a:solidFill>
                  <a:srgbClr val="000000"/>
                </a:solidFill>
                <a:effectLst/>
                <a:latin typeface="Times New Roman" panose="02020603050405020304" pitchFamily="18" charset="0"/>
              </a:rPr>
              <a:t>24/1807r0</a:t>
            </a:r>
            <a:r>
              <a:rPr lang="en-GB" sz="1100" dirty="0"/>
              <a:t> </a:t>
            </a:r>
            <a:r>
              <a:rPr lang="en-GB" sz="1800" b="0" i="0" u="none" strike="noStrike" dirty="0">
                <a:solidFill>
                  <a:srgbClr val="000000"/>
                </a:solidFill>
                <a:effectLst/>
                <a:latin typeface="Times New Roman" panose="02020603050405020304" pitchFamily="18" charset="0"/>
              </a:rPr>
              <a:t>Ying Wang</a:t>
            </a:r>
            <a:r>
              <a:rPr lang="en-GB" sz="1100" dirty="0"/>
              <a:t> </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24/1881r0</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24/2016r0</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24/1762r5</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24/1879</a:t>
            </a:r>
            <a:r>
              <a:rPr lang="en-US" sz="1100" dirty="0"/>
              <a:t>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Neel Krishnan</a:t>
            </a:r>
          </a:p>
          <a:p>
            <a:pPr lvl="1">
              <a:buFont typeface="Arial" panose="020B0604020202020204" pitchFamily="34" charset="0"/>
              <a:buChar char="•"/>
            </a:pPr>
            <a:r>
              <a:rPr lang="en-US" sz="1100" b="0" i="0" u="sng" strike="noStrike" dirty="0">
                <a:solidFill>
                  <a:srgbClr val="0563C1"/>
                </a:solidFill>
                <a:effectLst/>
                <a:hlinkClick r:id="rId6"/>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dirty="0">
                <a:solidFill>
                  <a:srgbClr val="0563C1"/>
                </a:solidFill>
                <a:effectLst/>
                <a:hlinkClick r:id="rId7"/>
              </a:rPr>
              <a:t>24/1883</a:t>
            </a:r>
            <a:r>
              <a:rPr lang="en-GB" sz="1100" dirty="0"/>
              <a:t> </a:t>
            </a:r>
            <a:r>
              <a:rPr lang="en-GB" sz="1100" b="0" i="0" u="none" strike="noStrike" kern="1200" dirty="0">
                <a:solidFill>
                  <a:srgbClr val="000000"/>
                </a:solidFill>
                <a:effectLst/>
                <a:ea typeface="MS Gothic" panose="020B0609070205080204" pitchFamily="49" charset="-128"/>
              </a:rPr>
              <a:t>Seamless-Roaming	</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dirty="0">
                <a:solidFill>
                  <a:srgbClr val="000000"/>
                </a:solidFill>
                <a:effectLst/>
              </a:rPr>
              <a:t>Abhishek Patil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dirty="0">
                <a:solidFill>
                  <a:srgbClr val="0563C1"/>
                </a:solidFill>
                <a:effectLst/>
                <a:hlinkClick r:id="rId8"/>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dirty="0">
                <a:solidFill>
                  <a:srgbClr val="000000"/>
                </a:solidFill>
                <a:effectLst/>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800" b="0" i="1" u="none" strike="noStrike" kern="1200" dirty="0">
                <a:solidFill>
                  <a:srgbClr val="FF0000"/>
                </a:solidFill>
                <a:effectLst/>
                <a:ea typeface="MS Gothic" panose="020B0609070205080204" pitchFamily="49" charset="-128"/>
              </a:rPr>
              <a:t>SPX – </a:t>
            </a:r>
            <a:r>
              <a:rPr lang="en-US" sz="1800" i="1" dirty="0">
                <a:solidFill>
                  <a:srgbClr val="FF0000"/>
                </a:solidFill>
              </a:rPr>
              <a:t>Requester – Topic: DCN ( Result)</a:t>
            </a:r>
          </a:p>
          <a:p>
            <a:endParaRPr lang="en-US" sz="1800" dirty="0"/>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01/09</a:t>
            </a:r>
            <a:r>
              <a:rPr lang="en-GB" sz="1400" dirty="0"/>
              <a:t> </a:t>
            </a:r>
            <a:r>
              <a:rPr lang="en-GB" sz="1800" b="0" i="0" u="none" strike="noStrike" dirty="0">
                <a:solidFill>
                  <a:srgbClr val="000000"/>
                </a:solidFill>
                <a:effectLst/>
                <a:latin typeface="Times New Roman" panose="02020603050405020304" pitchFamily="18" charset="0"/>
              </a:rPr>
              <a:t>24/0160, 23/1916, 23/0355, 24/1346</a:t>
            </a:r>
            <a:r>
              <a:rPr lang="en-GB" sz="1400" dirty="0"/>
              <a:t> </a:t>
            </a:r>
            <a:r>
              <a:rPr lang="en-GB" sz="1800" b="0" i="0" u="none" strike="noStrike" dirty="0" err="1">
                <a:solidFill>
                  <a:srgbClr val="000000"/>
                </a:solidFill>
                <a:effectLst/>
                <a:latin typeface="Times New Roman" panose="02020603050405020304" pitchFamily="18" charset="0"/>
              </a:rPr>
              <a:t>SunHee</a:t>
            </a:r>
            <a:r>
              <a:rPr lang="en-GB" sz="1800" b="0" i="0" u="none" strike="noStrike" dirty="0">
                <a:solidFill>
                  <a:srgbClr val="000000"/>
                </a:solidFill>
                <a:effectLst/>
                <a:latin typeface="Times New Roman" panose="02020603050405020304" pitchFamily="18" charset="0"/>
              </a:rPr>
              <a:t> Baek</a:t>
            </a:r>
            <a:r>
              <a:rPr lang="en-GB" sz="1400" dirty="0"/>
              <a:t> </a:t>
            </a:r>
          </a:p>
          <a:p>
            <a:r>
              <a:rPr lang="pt-BR" sz="1800" b="0" i="0" u="none" strike="noStrike" kern="1200" dirty="0">
                <a:solidFill>
                  <a:srgbClr val="FF0000"/>
                </a:solidFill>
                <a:effectLst/>
                <a:latin typeface="Times New Roman" panose="02020603050405020304" pitchFamily="18" charset="0"/>
                <a:ea typeface="MS Gothic" panose="020B0609070205080204" pitchFamily="49" charset="-128"/>
              </a:rPr>
              <a:t>e-mail 01/09</a:t>
            </a:r>
            <a:r>
              <a:rPr lang="pt-BR" sz="1400" dirty="0"/>
              <a:t> </a:t>
            </a:r>
            <a:r>
              <a:rPr lang="pt-BR" sz="1800" b="0" i="0" u="none" strike="noStrike" dirty="0">
                <a:solidFill>
                  <a:srgbClr val="000000"/>
                </a:solidFill>
                <a:effectLst/>
                <a:latin typeface="Times New Roman" panose="02020603050405020304" pitchFamily="18" charset="0"/>
              </a:rPr>
              <a:t>24/1144r1</a:t>
            </a:r>
            <a:r>
              <a:rPr lang="pt-BR" sz="1400" dirty="0"/>
              <a:t> </a:t>
            </a:r>
            <a:r>
              <a:rPr lang="pt-BR" sz="1800" b="0" i="0" u="none" strike="noStrike" dirty="0">
                <a:solidFill>
                  <a:srgbClr val="000000"/>
                </a:solidFill>
                <a:effectLst/>
                <a:latin typeface="Times New Roman" panose="02020603050405020304" pitchFamily="18" charset="0"/>
              </a:rPr>
              <a:t>Dmitry Akhmetov</a:t>
            </a:r>
            <a:r>
              <a:rPr lang="pt-BR" sz="1400" dirty="0"/>
              <a:t> </a:t>
            </a:r>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01/09</a:t>
            </a:r>
            <a:r>
              <a:rPr lang="en-GB" sz="1100" dirty="0"/>
              <a:t> </a:t>
            </a:r>
            <a:r>
              <a:rPr lang="en-GB" sz="1800" b="0" i="0" u="none" strike="noStrike" dirty="0">
                <a:solidFill>
                  <a:srgbClr val="000000"/>
                </a:solidFill>
                <a:effectLst/>
                <a:latin typeface="Times New Roman" panose="02020603050405020304" pitchFamily="18" charset="0"/>
              </a:rPr>
              <a:t>24/1145</a:t>
            </a:r>
            <a:r>
              <a:rPr lang="en-GB" sz="1100" dirty="0"/>
              <a:t> </a:t>
            </a:r>
            <a:r>
              <a:rPr lang="en-GB" sz="1800" b="0" i="0" u="none" strike="noStrike" dirty="0">
                <a:solidFill>
                  <a:srgbClr val="000000"/>
                </a:solidFill>
                <a:effectLst/>
                <a:latin typeface="Times New Roman" panose="02020603050405020304" pitchFamily="18" charset="0"/>
              </a:rPr>
              <a:t>Jerome Gu</a:t>
            </a:r>
            <a:r>
              <a:rPr lang="en-GB" sz="1100" dirty="0"/>
              <a:t> </a:t>
            </a:r>
            <a:endParaRPr lang="pt-BR" sz="1400" dirty="0"/>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01/09</a:t>
            </a:r>
            <a:r>
              <a:rPr lang="en-GB" sz="1100" dirty="0"/>
              <a:t> </a:t>
            </a:r>
            <a:r>
              <a:rPr lang="en-GB" sz="1800" b="0" i="0" u="none" strike="noStrike" dirty="0">
                <a:solidFill>
                  <a:srgbClr val="000000"/>
                </a:solidFill>
                <a:effectLst/>
                <a:latin typeface="Times New Roman" panose="02020603050405020304" pitchFamily="18" charset="0"/>
              </a:rPr>
              <a:t> 23/2211, 24/0850</a:t>
            </a:r>
            <a:r>
              <a:rPr lang="en-GB" sz="1100" dirty="0"/>
              <a:t> </a:t>
            </a:r>
            <a:r>
              <a:rPr lang="en-GB" sz="1800" b="0" i="0" u="none" strike="noStrike" dirty="0">
                <a:solidFill>
                  <a:srgbClr val="000000"/>
                </a:solidFill>
                <a:effectLst/>
                <a:latin typeface="Times New Roman" panose="02020603050405020304" pitchFamily="18" charset="0"/>
              </a:rPr>
              <a:t>Jerome Gu</a:t>
            </a:r>
            <a:r>
              <a:rPr lang="en-GB" sz="1100" dirty="0"/>
              <a:t> </a:t>
            </a:r>
            <a:endParaRPr lang="en-GB" sz="1400" dirty="0"/>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558232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800" b="0" i="1" u="none" strike="noStrike" kern="1200" dirty="0">
                <a:solidFill>
                  <a:srgbClr val="FF0000"/>
                </a:solidFill>
                <a:effectLst/>
                <a:ea typeface="MS Gothic" panose="020B0609070205080204" pitchFamily="49" charset="-128"/>
              </a:rPr>
              <a:t>SPX – </a:t>
            </a:r>
            <a:r>
              <a:rPr lang="en-US" sz="1800" i="1" dirty="0">
                <a:solidFill>
                  <a:srgbClr val="FF0000"/>
                </a:solidFill>
              </a:rPr>
              <a:t>Requester – Topic: DCN ( Result)</a:t>
            </a:r>
          </a:p>
          <a:p>
            <a:endParaRPr lang="en-US" sz="1800" dirty="0"/>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01/10</a:t>
            </a:r>
            <a:r>
              <a:rPr lang="en-GB" sz="1400" dirty="0"/>
              <a:t> </a:t>
            </a:r>
            <a:r>
              <a:rPr lang="en-GB" sz="1800" b="0" i="0" u="none" strike="noStrike" dirty="0">
                <a:solidFill>
                  <a:srgbClr val="000000"/>
                </a:solidFill>
                <a:effectLst/>
                <a:latin typeface="Times New Roman" panose="02020603050405020304" pitchFamily="18" charset="0"/>
              </a:rPr>
              <a:t>23/1913</a:t>
            </a:r>
            <a:r>
              <a:rPr lang="en-GB" sz="1400" dirty="0"/>
              <a:t> </a:t>
            </a:r>
            <a:r>
              <a:rPr lang="en-GB" sz="1800" b="0" i="0" u="none" strike="noStrike" dirty="0" err="1">
                <a:solidFill>
                  <a:srgbClr val="000000"/>
                </a:solidFill>
                <a:effectLst/>
                <a:latin typeface="Times New Roman" panose="02020603050405020304" pitchFamily="18" charset="0"/>
              </a:rPr>
              <a:t>Dongju</a:t>
            </a:r>
            <a:r>
              <a:rPr lang="en-GB" sz="1800" b="0" i="0" u="none" strike="noStrike" dirty="0">
                <a:solidFill>
                  <a:srgbClr val="000000"/>
                </a:solidFill>
                <a:effectLst/>
                <a:latin typeface="Times New Roman" panose="02020603050405020304" pitchFamily="18" charset="0"/>
              </a:rPr>
              <a:t> Cha</a:t>
            </a:r>
            <a:r>
              <a:rPr lang="en-GB" sz="1400" dirty="0"/>
              <a:t> </a:t>
            </a:r>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01/10</a:t>
            </a:r>
            <a:r>
              <a:rPr lang="en-GB" sz="1400" dirty="0"/>
              <a:t> </a:t>
            </a:r>
            <a:r>
              <a:rPr lang="en-GB" sz="1800" b="0" i="0" u="none" strike="noStrike" dirty="0">
                <a:solidFill>
                  <a:srgbClr val="000000"/>
                </a:solidFill>
                <a:effectLst/>
                <a:latin typeface="Times New Roman" panose="02020603050405020304" pitchFamily="18" charset="0"/>
              </a:rPr>
              <a:t>23/1913</a:t>
            </a:r>
            <a:r>
              <a:rPr lang="en-GB" sz="1400" dirty="0"/>
              <a:t> </a:t>
            </a:r>
            <a:r>
              <a:rPr lang="en-GB" sz="1800" b="0" i="0" u="none" strike="noStrike" dirty="0" err="1">
                <a:solidFill>
                  <a:srgbClr val="000000"/>
                </a:solidFill>
                <a:effectLst/>
                <a:latin typeface="Times New Roman" panose="02020603050405020304" pitchFamily="18" charset="0"/>
              </a:rPr>
              <a:t>Dongju</a:t>
            </a:r>
            <a:r>
              <a:rPr lang="en-GB" sz="1800" b="0" i="0" u="none" strike="noStrike" dirty="0">
                <a:solidFill>
                  <a:srgbClr val="000000"/>
                </a:solidFill>
                <a:effectLst/>
                <a:latin typeface="Times New Roman" panose="02020603050405020304" pitchFamily="18" charset="0"/>
              </a:rPr>
              <a:t> Cha</a:t>
            </a:r>
            <a:r>
              <a:rPr lang="en-GB" sz="1400" dirty="0"/>
              <a:t> </a:t>
            </a:r>
          </a:p>
          <a:p>
            <a:r>
              <a:rPr lang="en-GB" sz="1800" b="0" i="0" u="none" strike="noStrike" kern="1200" dirty="0">
                <a:solidFill>
                  <a:srgbClr val="FF0000"/>
                </a:solidFill>
                <a:effectLst/>
                <a:latin typeface="Times New Roman" panose="02020603050405020304" pitchFamily="18" charset="0"/>
                <a:ea typeface="MS Gothic" panose="020B0609070205080204" pitchFamily="49" charset="-128"/>
              </a:rPr>
              <a:t>e-mail 01/10</a:t>
            </a:r>
            <a:r>
              <a:rPr lang="en-GB" sz="1400" dirty="0"/>
              <a:t> </a:t>
            </a:r>
            <a:r>
              <a:rPr lang="en-GB" sz="1800" b="0" i="0" u="none" strike="noStrike" dirty="0">
                <a:solidFill>
                  <a:srgbClr val="000000"/>
                </a:solidFill>
                <a:effectLst/>
                <a:latin typeface="Times New Roman" panose="02020603050405020304" pitchFamily="18" charset="0"/>
              </a:rPr>
              <a:t>24/0427</a:t>
            </a:r>
            <a:r>
              <a:rPr lang="en-GB" sz="1400" dirty="0"/>
              <a:t> </a:t>
            </a:r>
            <a:r>
              <a:rPr lang="en-GB" sz="1800" b="0" i="0" u="none" strike="noStrike" dirty="0" err="1">
                <a:solidFill>
                  <a:srgbClr val="000000"/>
                </a:solidFill>
                <a:effectLst/>
                <a:latin typeface="Times New Roman" panose="02020603050405020304" pitchFamily="18" charset="0"/>
              </a:rPr>
              <a:t>Dongju</a:t>
            </a:r>
            <a:r>
              <a:rPr lang="en-GB" sz="1800" b="0" i="0" u="none" strike="noStrike" dirty="0">
                <a:solidFill>
                  <a:srgbClr val="000000"/>
                </a:solidFill>
                <a:effectLst/>
                <a:latin typeface="Times New Roman" panose="02020603050405020304" pitchFamily="18" charset="0"/>
              </a:rPr>
              <a:t> Cha</a:t>
            </a:r>
            <a:r>
              <a:rPr lang="en-GB" sz="1400" dirty="0"/>
              <a:t> </a:t>
            </a:r>
          </a:p>
          <a:p>
            <a:r>
              <a:rPr lang="pt-BR" sz="1800" b="0" i="0" u="none" strike="noStrike" kern="1200" dirty="0">
                <a:solidFill>
                  <a:srgbClr val="FF0000"/>
                </a:solidFill>
                <a:effectLst/>
                <a:latin typeface="Times New Roman" panose="02020603050405020304" pitchFamily="18" charset="0"/>
                <a:ea typeface="MS Gothic" panose="020B0609070205080204" pitchFamily="49" charset="-128"/>
              </a:rPr>
              <a:t>e-mail 01/10</a:t>
            </a:r>
            <a:r>
              <a:rPr lang="pt-BR" sz="1400" dirty="0"/>
              <a:t> </a:t>
            </a:r>
            <a:r>
              <a:rPr lang="pt-BR" sz="1800" b="0" i="0" u="none" strike="noStrike" dirty="0">
                <a:solidFill>
                  <a:srgbClr val="000000"/>
                </a:solidFill>
                <a:effectLst/>
                <a:latin typeface="Times New Roman" panose="02020603050405020304" pitchFamily="18" charset="0"/>
              </a:rPr>
              <a:t>24/838r0, 24/1075r1</a:t>
            </a:r>
            <a:r>
              <a:rPr lang="pt-BR" sz="1400" dirty="0"/>
              <a:t> </a:t>
            </a:r>
            <a:r>
              <a:rPr lang="pt-BR" sz="1800" b="0" i="0" u="none" strike="noStrike" dirty="0">
                <a:solidFill>
                  <a:srgbClr val="000000"/>
                </a:solidFill>
                <a:effectLst/>
                <a:latin typeface="Times New Roman" panose="02020603050405020304" pitchFamily="18" charset="0"/>
              </a:rPr>
              <a:t>Jay Yang </a:t>
            </a:r>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none" strike="noStrike" kern="1200" dirty="0">
                <a:solidFill>
                  <a:schemeClr val="tx1"/>
                </a:solidFill>
                <a:effectLst/>
                <a:ea typeface="MS Gothic" panose="020B0609070205080204" pitchFamily="49" charset="-128"/>
                <a:hlinkClick r:id="rId2"/>
              </a:rPr>
              <a:t>24/2006r0</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PDT-PHY-Capabilities-Element</a:t>
            </a:r>
            <a:r>
              <a:rPr lang="en-GB" sz="1100" dirty="0">
                <a:solidFill>
                  <a:schemeClr val="tx1"/>
                </a:solidFill>
              </a:rPr>
              <a:t> 				</a:t>
            </a:r>
            <a:r>
              <a:rPr lang="en-GB" sz="1100" b="0" i="0" u="none" strike="noStrike" dirty="0">
                <a:solidFill>
                  <a:schemeClr val="tx1"/>
                </a:solidFill>
                <a:effectLst/>
              </a:rPr>
              <a:t>Eugene Baik</a:t>
            </a:r>
            <a:r>
              <a:rPr lang="en-GB" sz="1100" dirty="0">
                <a:solidFill>
                  <a:schemeClr val="tx1"/>
                </a:solidFill>
              </a:rPr>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24/2005r0</a:t>
            </a:r>
            <a:r>
              <a:rPr lang="en-GB" sz="1100" dirty="0"/>
              <a:t> </a:t>
            </a:r>
            <a:r>
              <a:rPr lang="en-GB" sz="1100" b="0" i="0" u="none" strike="noStrike" kern="1200" dirty="0">
                <a:solidFill>
                  <a:schemeClr val="tx1"/>
                </a:solidFill>
                <a:effectLst/>
                <a:ea typeface="MS Gothic" panose="020B0609070205080204" pitchFamily="49" charset="-128"/>
              </a:rPr>
              <a:t>PDT-PHY-Introduction</a:t>
            </a:r>
            <a:r>
              <a:rPr lang="en-GB" sz="1100" dirty="0">
                <a:solidFill>
                  <a:schemeClr val="tx1"/>
                </a:solidFill>
              </a:rPr>
              <a:t> 					</a:t>
            </a:r>
            <a:r>
              <a:rPr lang="en-GB" sz="1100" b="0" i="0" u="none" strike="noStrike" dirty="0">
                <a:solidFill>
                  <a:schemeClr val="tx1"/>
                </a:solidFill>
                <a:effectLst/>
              </a:rPr>
              <a:t>Bin Tian</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24/2023r0</a:t>
            </a:r>
            <a:r>
              <a:rPr lang="en-US" sz="1100" dirty="0"/>
              <a:t> </a:t>
            </a:r>
            <a:r>
              <a:rPr lang="en-US" sz="1100" b="0" i="0" u="none" strike="noStrike" kern="1200" dirty="0">
                <a:solidFill>
                  <a:schemeClr val="tx1"/>
                </a:solidFill>
                <a:effectLst/>
                <a:ea typeface="MS Gothic" panose="020B0609070205080204" pitchFamily="49" charset="-128"/>
              </a:rPr>
              <a:t>PDT-PHY Overview of the PPDU encoding process</a:t>
            </a:r>
            <a:r>
              <a:rPr lang="en-US" sz="1100" dirty="0">
                <a:solidFill>
                  <a:schemeClr val="tx1"/>
                </a:solidFill>
              </a:rPr>
              <a:t> 		</a:t>
            </a:r>
            <a:r>
              <a:rPr lang="en-US" sz="1100" b="0" i="0" u="none" strike="noStrike" dirty="0">
                <a:solidFill>
                  <a:schemeClr val="tx1"/>
                </a:solidFill>
                <a:effectLst/>
              </a:rPr>
              <a:t>Junghoon Suh</a:t>
            </a:r>
            <a:r>
              <a:rPr lang="en-US" sz="1100" dirty="0">
                <a:solidFill>
                  <a:schemeClr val="tx1"/>
                </a:solidFill>
              </a:rPr>
              <a:t> 			</a:t>
            </a:r>
            <a:r>
              <a:rPr lang="en-GB" sz="1100" dirty="0">
                <a:solidFill>
                  <a:schemeClr val="tx1"/>
                </a:solidFill>
              </a:rPr>
              <a:t>[SP]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5"/>
              </a:rPr>
              <a:t>24/2135r0</a:t>
            </a:r>
            <a:r>
              <a:rPr lang="en-GB" sz="1100" dirty="0"/>
              <a:t> </a:t>
            </a:r>
            <a:r>
              <a:rPr lang="en-GB" sz="1100" b="0" i="0" u="none" strike="noStrike" kern="1200" dirty="0">
                <a:solidFill>
                  <a:srgbClr val="000000"/>
                </a:solidFill>
                <a:effectLst/>
                <a:ea typeface="MS Gothic" panose="020B0609070205080204" pitchFamily="49" charset="-128"/>
              </a:rPr>
              <a:t>PDT-PHY-Null Subcarriers</a:t>
            </a:r>
            <a:r>
              <a:rPr lang="en-GB" sz="1100" dirty="0"/>
              <a:t> 					</a:t>
            </a:r>
            <a:r>
              <a:rPr lang="en-GB" sz="1100" b="0" i="0" u="none" strike="noStrike" dirty="0">
                <a:solidFill>
                  <a:srgbClr val="000000"/>
                </a:solidFill>
                <a:effectLst/>
              </a:rPr>
              <a:t>Bo Gong</a:t>
            </a:r>
            <a:r>
              <a:rPr lang="en-GB"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24/2034r0</a:t>
            </a:r>
            <a:r>
              <a:rPr lang="en-US" sz="1100" dirty="0"/>
              <a:t> </a:t>
            </a:r>
            <a:r>
              <a:rPr lang="en-US" sz="1100" b="0" i="0" u="none" strike="noStrike" kern="1200" dirty="0">
                <a:solidFill>
                  <a:srgbClr val="000000"/>
                </a:solidFill>
                <a:effectLst/>
                <a:ea typeface="MS Gothic" panose="020B0609070205080204" pitchFamily="49" charset="-128"/>
              </a:rPr>
              <a:t>PDT-PHY-Pilot Subcarriers</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0">
              <a:buFont typeface="Arial" panose="020B0604020202020204" pitchFamily="34" charset="0"/>
              <a:buChar char="•"/>
            </a:pPr>
            <a:r>
              <a:rPr lang="en-GB" sz="1200" dirty="0"/>
              <a:t>Submissions – DRU</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24/1778</a:t>
            </a:r>
            <a:r>
              <a:rPr lang="en-US" sz="1100" dirty="0"/>
              <a:t> </a:t>
            </a:r>
            <a:r>
              <a:rPr lang="en-US" sz="1100" b="0" i="0" u="none" strike="noStrike" kern="1200" dirty="0">
                <a:solidFill>
                  <a:srgbClr val="000000"/>
                </a:solidFill>
                <a:effectLst/>
                <a:ea typeface="MS Gothic" panose="020B0609070205080204" pitchFamily="49" charset="-128"/>
              </a:rPr>
              <a:t>Distributed RU Distortion, Beamforming, Power Control</a:t>
            </a:r>
            <a:r>
              <a:rPr lang="en-US" sz="1100" dirty="0"/>
              <a:t> 		</a:t>
            </a:r>
            <a:r>
              <a:rPr lang="en-US" sz="110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25/0060</a:t>
            </a:r>
            <a:r>
              <a:rPr lang="en-GB" sz="800" dirty="0"/>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800" dirty="0"/>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800" dirty="0"/>
              <a:t> </a:t>
            </a:r>
          </a:p>
          <a:p>
            <a:pPr lvl="1">
              <a:buFont typeface="Arial" panose="020B0604020202020204" pitchFamily="34" charset="0"/>
              <a:buChar char="•"/>
            </a:pPr>
            <a:r>
              <a:rPr lang="de-DE" sz="1100" b="0" i="0" u="none" strike="noStrike" kern="1200" dirty="0">
                <a:solidFill>
                  <a:srgbClr val="FF0000"/>
                </a:solidFill>
                <a:effectLst/>
                <a:latin typeface="Times New Roman" panose="02020603050405020304" pitchFamily="18" charset="0"/>
                <a:ea typeface="MS Gothic" panose="020B0609070205080204" pitchFamily="49" charset="-128"/>
              </a:rPr>
              <a:t>25/0064</a:t>
            </a:r>
            <a:r>
              <a:rPr lang="de-DE" sz="800" dirty="0"/>
              <a:t> </a:t>
            </a:r>
            <a:r>
              <a:rPr lang="de-DE" sz="110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800" dirty="0"/>
              <a:t> 						</a:t>
            </a:r>
            <a:r>
              <a:rPr lang="de-DE" sz="110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800" dirty="0"/>
              <a:t> </a:t>
            </a:r>
            <a:endParaRPr lang="en-GB" sz="800" dirty="0"/>
          </a:p>
          <a:p>
            <a:pPr lvl="1">
              <a:buFont typeface="Arial" panose="020B0604020202020204" pitchFamily="34" charset="0"/>
              <a:buChar char="•"/>
            </a:pPr>
            <a:r>
              <a:rPr lang="en-US" sz="1100" b="0" i="0" u="none" strike="noStrike" kern="1200" dirty="0">
                <a:solidFill>
                  <a:srgbClr val="FF0000"/>
                </a:solidFill>
                <a:effectLst/>
                <a:latin typeface="Times New Roman" panose="02020603050405020304" pitchFamily="18" charset="0"/>
                <a:ea typeface="MS Gothic" panose="020B0609070205080204" pitchFamily="49" charset="-128"/>
              </a:rPr>
              <a:t>25/0100</a:t>
            </a:r>
            <a:r>
              <a:rPr lang="en-US" sz="800" dirty="0"/>
              <a:t> </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800" dirty="0"/>
              <a:t> 					</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25/0129</a:t>
            </a:r>
            <a:r>
              <a:rPr lang="en-US" sz="1100" b="0" i="0" u="none" strike="noStrike" kern="1200" dirty="0">
                <a:solidFill>
                  <a:srgbClr val="000000"/>
                </a:solidFill>
                <a:effectLst/>
                <a:ea typeface="MS Gothic" panose="020B0609070205080204" pitchFamily="49" charset="-128"/>
              </a:rPr>
              <a:t> DRU Distribution BW Indication in UHR Trigger Frame		Mahmoud </a:t>
            </a:r>
            <a:r>
              <a:rPr lang="en-US" sz="1100" b="0" i="0" u="none" strike="noStrike" kern="1200" dirty="0" err="1">
                <a:solidFill>
                  <a:srgbClr val="000000"/>
                </a:solidFill>
                <a:effectLst/>
                <a:ea typeface="MS Gothic" panose="020B0609070205080204" pitchFamily="49" charset="-128"/>
              </a:rPr>
              <a:t>Hasabelnaby</a:t>
            </a:r>
            <a:endParaRPr lang="en-US" sz="11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24/2049r0</a:t>
            </a:r>
            <a:r>
              <a:rPr lang="en-GB" sz="1100" dirty="0"/>
              <a:t> </a:t>
            </a:r>
            <a:r>
              <a:rPr lang="en-GB" sz="1100" b="0" i="0" u="none" strike="noStrike" kern="1200" dirty="0">
                <a:solidFill>
                  <a:srgbClr val="000000"/>
                </a:solidFill>
                <a:effectLst/>
                <a:ea typeface="MS Gothic" panose="020B0609070205080204" pitchFamily="49" charset="-128"/>
              </a:rPr>
              <a:t>PDT MAC M-AP Coordination Framework</a:t>
            </a:r>
            <a:r>
              <a:rPr lang="en-GB" sz="1100" dirty="0"/>
              <a:t> 					</a:t>
            </a:r>
            <a:r>
              <a:rPr lang="en-GB" sz="1100" b="0" i="0" u="none" strike="noStrike" kern="1200" dirty="0">
                <a:solidFill>
                  <a:srgbClr val="000000"/>
                </a:solidFill>
                <a:effectLst/>
                <a:ea typeface="MS Gothic" panose="020B0609070205080204" pitchFamily="49" charset="-128"/>
              </a:rPr>
              <a:t>Arik Klein		[SP]</a:t>
            </a:r>
            <a:r>
              <a:rPr lang="en-GB"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24/2031r0</a:t>
            </a:r>
            <a:r>
              <a:rPr lang="en-US" sz="1100" dirty="0"/>
              <a:t> </a:t>
            </a:r>
            <a:r>
              <a:rPr lang="en-US" sz="1100" b="0" i="0" u="none" strike="noStrike" kern="1200" dirty="0">
                <a:solidFill>
                  <a:srgbClr val="000000"/>
                </a:solidFill>
                <a:effectLst/>
                <a:ea typeface="MS Gothic" panose="020B0609070205080204" pitchFamily="49" charset="-128"/>
              </a:rPr>
              <a:t>PDT-MAC-Coordinated-Spatial-Reuse</a:t>
            </a:r>
            <a:r>
              <a:rPr lang="en-US" sz="1100" dirty="0"/>
              <a:t> 						</a:t>
            </a:r>
            <a:r>
              <a:rPr lang="en-US" sz="1100" b="0" i="0" u="none" strike="noStrike" kern="1200" dirty="0">
                <a:solidFill>
                  <a:srgbClr val="000000"/>
                </a:solidFill>
                <a:effectLst/>
                <a:ea typeface="MS Gothic" panose="020B0609070205080204" pitchFamily="49" charset="-128"/>
              </a:rPr>
              <a:t>Jason Yuchen Guo</a:t>
            </a:r>
            <a:r>
              <a:rPr lang="en-US" sz="1100" dirty="0"/>
              <a:t> 	[SP]</a:t>
            </a:r>
            <a:endParaRPr lang="en-GB" sz="1100" dirty="0"/>
          </a:p>
          <a:p>
            <a:pPr lvl="1">
              <a:buFont typeface="Arial" panose="020B0604020202020204" pitchFamily="34" charset="0"/>
              <a:buChar char="•"/>
            </a:pPr>
            <a:r>
              <a:rPr lang="fr-FR" sz="1100" b="0" i="0" u="sng" strike="noStrike" kern="1200" dirty="0">
                <a:solidFill>
                  <a:srgbClr val="0563C1"/>
                </a:solidFill>
                <a:effectLst/>
                <a:ea typeface="MS Gothic" panose="020B0609070205080204" pitchFamily="49" charset="-128"/>
                <a:hlinkClick r:id="rId4"/>
              </a:rPr>
              <a:t>24/2040r0</a:t>
            </a:r>
            <a:r>
              <a:rPr lang="fr-FR" sz="1100" dirty="0"/>
              <a:t> </a:t>
            </a:r>
            <a:r>
              <a:rPr lang="fr-FR" sz="1100" b="0" i="0" u="none" strike="noStrike" kern="1200" dirty="0">
                <a:solidFill>
                  <a:schemeClr val="tx1"/>
                </a:solidFill>
                <a:effectLst/>
                <a:ea typeface="MS Gothic" panose="020B0609070205080204" pitchFamily="49" charset="-128"/>
              </a:rPr>
              <a:t>PDT MAC Coexistence</a:t>
            </a:r>
            <a:r>
              <a:rPr lang="fr-FR" sz="1100" dirty="0">
                <a:solidFill>
                  <a:schemeClr val="tx1"/>
                </a:solidFill>
              </a:rPr>
              <a:t> 							</a:t>
            </a:r>
            <a:r>
              <a:rPr lang="fr-FR" sz="1100" b="0" i="0" u="none" strike="noStrike" kern="1200" dirty="0">
                <a:solidFill>
                  <a:schemeClr val="tx1"/>
                </a:solidFill>
                <a:effectLst/>
                <a:ea typeface="MS Gothic" panose="020B0609070205080204" pitchFamily="49" charset="-128"/>
              </a:rPr>
              <a:t>Laurent Cariou</a:t>
            </a:r>
            <a:r>
              <a:rPr lang="fr-FR"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24/2067r0</a:t>
            </a:r>
            <a:r>
              <a:rPr lang="en-GB" sz="1100" dirty="0"/>
              <a:t> </a:t>
            </a:r>
            <a:r>
              <a:rPr lang="en-GB" sz="1100" b="0" i="0" u="none" strike="noStrike" kern="1200" dirty="0">
                <a:solidFill>
                  <a:srgbClr val="000000"/>
                </a:solidFill>
                <a:effectLst/>
                <a:ea typeface="MS Gothic" panose="020B0609070205080204" pitchFamily="49" charset="-128"/>
              </a:rPr>
              <a:t>PDT MAC UHR BSS Operation</a:t>
            </a:r>
            <a:r>
              <a:rPr lang="en-GB" sz="1100" dirty="0"/>
              <a:t> 						</a:t>
            </a:r>
            <a:r>
              <a:rPr lang="en-GB" sz="1100" b="0" i="0" u="none" strike="noStrike" dirty="0">
                <a:solidFill>
                  <a:srgbClr val="000000"/>
                </a:solidFill>
                <a:effectLst/>
              </a:rPr>
              <a:t>Ming Gan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rPr>
              <a:t>24/1545</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5"/>
              </a:rPr>
              <a:t>24/1453</a:t>
            </a:r>
            <a:r>
              <a:rPr lang="en-US" sz="1100" dirty="0">
                <a:effectLst/>
              </a:rPr>
              <a:t> </a:t>
            </a:r>
            <a:r>
              <a:rPr lang="en-GB" sz="1100" b="0" i="0" u="none" strike="noStrike" kern="1200" dirty="0">
                <a:solidFill>
                  <a:srgbClr val="000000"/>
                </a:solidFill>
                <a:effectLst/>
                <a:ea typeface="MS Gothic" panose="020B0609070205080204" pitchFamily="49" charset="-128"/>
              </a:rPr>
              <a:t>Concurrent Messaging</a:t>
            </a:r>
            <a:r>
              <a:rPr lang="en-US" sz="1100" dirty="0">
                <a:effectLst/>
              </a:rPr>
              <a:t> 								</a:t>
            </a:r>
            <a:r>
              <a:rPr lang="en-GB" sz="1100" b="0" i="0" u="none" strike="noStrike" kern="1200" dirty="0">
                <a:solidFill>
                  <a:srgbClr val="000000"/>
                </a:solidFill>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6"/>
              </a:rPr>
              <a:t>24/1692</a:t>
            </a:r>
            <a:r>
              <a:rPr lang="en-US" sz="1100" dirty="0">
                <a:effectLst/>
              </a:rPr>
              <a:t> </a:t>
            </a:r>
            <a:r>
              <a:rPr lang="en-GB" sz="1100" b="0" i="0" u="none" strike="noStrike" kern="1200" dirty="0">
                <a:solidFill>
                  <a:srgbClr val="000000"/>
                </a:solidFill>
                <a:effectLst/>
                <a:ea typeface="MS Gothic" panose="020B0609070205080204" pitchFamily="49" charset="-128"/>
              </a:rPr>
              <a:t>Usage of Expiration Time for LL Traffic</a:t>
            </a:r>
            <a:r>
              <a:rPr lang="en-US" sz="1100" dirty="0">
                <a:effectLst/>
              </a:rPr>
              <a:t> 						</a:t>
            </a:r>
            <a:r>
              <a:rPr lang="en-GB" sz="1100" b="0" i="0" u="none" strike="noStrike" kern="1200" dirty="0">
                <a:solidFill>
                  <a:srgbClr val="000000"/>
                </a:solidFill>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7"/>
              </a:rPr>
              <a:t>24/1870</a:t>
            </a:r>
            <a:r>
              <a:rPr lang="en-US" sz="1100" dirty="0"/>
              <a:t> </a:t>
            </a:r>
            <a:r>
              <a:rPr lang="en-US" sz="1100" b="0" i="0" u="none" strike="noStrike" kern="1200" dirty="0">
                <a:solidFill>
                  <a:srgbClr val="000000"/>
                </a:solidFill>
                <a:effectLst/>
                <a:ea typeface="MS Gothic" panose="020B0609070205080204" pitchFamily="49" charset="-128"/>
              </a:rPr>
              <a:t>On the Scalability and Overhead of Utilizing Polling for Soliciting …</a:t>
            </a:r>
            <a:r>
              <a:rPr lang="en-US" sz="1100" dirty="0"/>
              <a:t> 		</a:t>
            </a:r>
            <a:r>
              <a:rPr lang="en-US" sz="1100" b="0" i="0" u="none" strike="noStrike" kern="1200" dirty="0">
                <a:solidFill>
                  <a:srgbClr val="000000"/>
                </a:solidFill>
                <a:effectLst/>
                <a:ea typeface="MS Gothic" panose="020B0609070205080204" pitchFamily="49" charset="-128"/>
              </a:rPr>
              <a:t>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8"/>
              </a:rPr>
              <a:t>24/1871</a:t>
            </a:r>
            <a:r>
              <a:rPr lang="en-US" sz="1100" dirty="0"/>
              <a:t> </a:t>
            </a:r>
            <a:r>
              <a:rPr lang="en-US" sz="1100" b="0" i="0" u="none" strike="noStrike" kern="1200" dirty="0">
                <a:solidFill>
                  <a:srgbClr val="000000"/>
                </a:solidFill>
                <a:effectLst/>
                <a:ea typeface="MS Gothic" panose="020B0609070205080204" pitchFamily="49" charset="-128"/>
              </a:rPr>
              <a:t>ERD: Enhanced Reverse Direction Protocol to Support TXOP Sharing … 		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24/0909</a:t>
            </a:r>
            <a:r>
              <a:rPr lang="en-US" sz="11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 Baek</a:t>
            </a:r>
            <a:r>
              <a:rPr lang="en-US" sz="1100" dirty="0">
                <a:effectLst/>
              </a:rPr>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r>
              <a:rPr lang="pt-BR" sz="1800" b="0" i="0" u="none" strike="noStrike" kern="1200" dirty="0">
                <a:solidFill>
                  <a:srgbClr val="FF0000"/>
                </a:solidFill>
                <a:effectLst/>
                <a:latin typeface="Times New Roman" panose="02020603050405020304" pitchFamily="18" charset="0"/>
                <a:ea typeface="MS Gothic" panose="020B0609070205080204" pitchFamily="49" charset="-128"/>
              </a:rPr>
              <a:t>e-mail 01/10</a:t>
            </a:r>
            <a:r>
              <a:rPr lang="pt-BR" dirty="0"/>
              <a:t> </a:t>
            </a:r>
            <a:r>
              <a:rPr lang="pt-BR" sz="1800" b="0" i="0" u="none" strike="noStrike" dirty="0">
                <a:solidFill>
                  <a:srgbClr val="000000"/>
                </a:solidFill>
                <a:effectLst/>
                <a:latin typeface="Times New Roman" panose="02020603050405020304" pitchFamily="18" charset="0"/>
              </a:rPr>
              <a:t>23/1836r3 , 24/1693r0</a:t>
            </a:r>
            <a:r>
              <a:rPr lang="pt-BR" dirty="0"/>
              <a:t> </a:t>
            </a:r>
            <a:r>
              <a:rPr lang="pt-BR" sz="1800" b="0" i="0" u="none" strike="noStrike" dirty="0">
                <a:solidFill>
                  <a:srgbClr val="000000"/>
                </a:solidFill>
                <a:effectLst/>
                <a:latin typeface="Times New Roman" panose="02020603050405020304" pitchFamily="18" charset="0"/>
              </a:rPr>
              <a:t>Jay Yang </a:t>
            </a:r>
          </a:p>
          <a:p>
            <a:r>
              <a:rPr lang="pt-BR" sz="1800" b="0" i="0" u="none" strike="noStrike" kern="1200" dirty="0">
                <a:solidFill>
                  <a:srgbClr val="FF0000"/>
                </a:solidFill>
                <a:effectLst/>
                <a:latin typeface="Times New Roman" panose="02020603050405020304" pitchFamily="18" charset="0"/>
                <a:ea typeface="MS Gothic" panose="020B0609070205080204" pitchFamily="49" charset="-128"/>
              </a:rPr>
              <a:t>e-mail 01/10</a:t>
            </a:r>
            <a:r>
              <a:rPr lang="pt-BR" dirty="0"/>
              <a:t> </a:t>
            </a:r>
            <a:r>
              <a:rPr lang="pt-BR" sz="1800" b="0" i="0" u="none" strike="noStrike" dirty="0">
                <a:solidFill>
                  <a:srgbClr val="000000"/>
                </a:solidFill>
                <a:effectLst/>
                <a:latin typeface="Times New Roman" panose="02020603050405020304" pitchFamily="18" charset="0"/>
              </a:rPr>
              <a:t>24/1476r2, 24/1701</a:t>
            </a:r>
            <a:r>
              <a:rPr lang="pt-BR" dirty="0"/>
              <a:t> </a:t>
            </a:r>
            <a:r>
              <a:rPr lang="pt-BR" sz="1800" b="0" i="0" u="none" strike="noStrike" dirty="0">
                <a:solidFill>
                  <a:srgbClr val="000000"/>
                </a:solidFill>
                <a:effectLst/>
                <a:latin typeface="Times New Roman" panose="02020603050405020304" pitchFamily="18" charset="0"/>
              </a:rPr>
              <a:t>Jay Yang </a:t>
            </a:r>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24/2056r0</a:t>
            </a:r>
            <a:r>
              <a:rPr lang="en-GB" sz="1100" dirty="0"/>
              <a:t> </a:t>
            </a:r>
            <a:r>
              <a:rPr lang="en-GB" sz="1100" b="0" i="0" u="none" strike="noStrike" kern="1200" dirty="0">
                <a:solidFill>
                  <a:schemeClr val="tx1"/>
                </a:solidFill>
                <a:effectLst/>
                <a:ea typeface="MS Gothic" panose="020B0609070205080204" pitchFamily="49" charset="-128"/>
              </a:rPr>
              <a:t>PDT-MAC-TWT SP Management</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Kumail Haider</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24/2020r0</a:t>
            </a:r>
            <a:r>
              <a:rPr lang="en-US" sz="1100" dirty="0"/>
              <a:t> </a:t>
            </a:r>
            <a:r>
              <a:rPr lang="en-US" sz="1100" b="0" i="0" u="none" strike="noStrike" kern="1200" dirty="0">
                <a:solidFill>
                  <a:schemeClr val="tx1"/>
                </a:solidFill>
                <a:effectLst/>
                <a:ea typeface="MS Gothic" panose="020B0609070205080204" pitchFamily="49" charset="-128"/>
              </a:rPr>
              <a:t>PDT for UHR MAC Introduction section</a:t>
            </a:r>
            <a:r>
              <a:rPr lang="en-US" sz="1100" dirty="0">
                <a:solidFill>
                  <a:schemeClr val="tx1"/>
                </a:solidFill>
              </a:rPr>
              <a:t> 					</a:t>
            </a:r>
            <a:r>
              <a:rPr lang="en-US" sz="1100" b="0" i="0" u="none" strike="noStrike" dirty="0">
                <a:solidFill>
                  <a:schemeClr val="tx1"/>
                </a:solidFill>
                <a:effectLst/>
              </a:rPr>
              <a:t>George Cherian</a:t>
            </a:r>
            <a:r>
              <a:rPr lang="en-US"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24/2066r0</a:t>
            </a:r>
            <a:r>
              <a:rPr lang="en-GB" sz="1100" dirty="0"/>
              <a:t> </a:t>
            </a:r>
            <a:r>
              <a:rPr lang="en-GB" sz="1100" b="0" i="0" u="none" strike="noStrike" kern="1200" dirty="0">
                <a:solidFill>
                  <a:srgbClr val="000000"/>
                </a:solidFill>
                <a:effectLst/>
                <a:ea typeface="MS Gothic" panose="020B0609070205080204" pitchFamily="49" charset="-128"/>
              </a:rPr>
              <a:t>PDT MAC Acknolwedgement Procedure</a:t>
            </a:r>
            <a:r>
              <a:rPr lang="en-GB" sz="1100" dirty="0"/>
              <a:t> 					</a:t>
            </a:r>
            <a:r>
              <a:rPr lang="en-GB" sz="1100" b="0" i="0" u="none" strike="noStrike" kern="1200" dirty="0">
                <a:solidFill>
                  <a:srgbClr val="000000"/>
                </a:solidFill>
                <a:effectLst/>
                <a:ea typeface="MS Gothic" panose="020B0609070205080204" pitchFamily="49" charset="-128"/>
              </a:rPr>
              <a:t>Ming Gan</a:t>
            </a:r>
            <a:r>
              <a:rPr lang="en-GB" sz="1100" dirty="0"/>
              <a:t> </a:t>
            </a:r>
            <a:endParaRPr lang="en-GB" sz="1100" dirty="0">
              <a:solidFill>
                <a:schemeClr val="tx1"/>
              </a:solidFill>
            </a:endParaRPr>
          </a:p>
          <a:p>
            <a:pPr lvl="1">
              <a:buFont typeface="Arial" panose="020B0604020202020204" pitchFamily="34" charset="0"/>
              <a:buChar char="•"/>
            </a:pPr>
            <a:r>
              <a:rPr lang="en-GB" sz="1100" b="0" i="0" u="sng" strike="noStrike" dirty="0">
                <a:solidFill>
                  <a:srgbClr val="0563C1"/>
                </a:solidFill>
                <a:effectLst/>
                <a:hlinkClick r:id="rId4"/>
              </a:rPr>
              <a:t>24/0088r0</a:t>
            </a:r>
            <a:r>
              <a:rPr lang="en-GB" sz="1100" dirty="0"/>
              <a:t> </a:t>
            </a:r>
            <a:r>
              <a:rPr lang="en-GB" sz="1100" b="0" i="0" u="none" strike="noStrike" kern="1200" dirty="0">
                <a:solidFill>
                  <a:srgbClr val="000000"/>
                </a:solidFill>
                <a:effectLst/>
                <a:ea typeface="MS Gothic" panose="020B0609070205080204" pitchFamily="49" charset="-128"/>
              </a:rPr>
              <a:t>PDT MAC P2P</a:t>
            </a:r>
            <a:r>
              <a:rPr lang="en-GB" sz="1100" dirty="0"/>
              <a:t> 								</a:t>
            </a:r>
            <a:r>
              <a:rPr lang="en-GB" sz="1100" b="0" i="0" u="none" strike="noStrike" kern="1200" dirty="0">
                <a:solidFill>
                  <a:srgbClr val="000000"/>
                </a:solidFill>
                <a:effectLst/>
                <a:ea typeface="MS Gothic" panose="020B0609070205080204" pitchFamily="49" charset="-128"/>
              </a:rPr>
              <a:t>Rubayet Shafin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MAP Part 1</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24/0677</a:t>
            </a:r>
            <a:r>
              <a:rPr lang="en-US" sz="1100" dirty="0"/>
              <a:t> </a:t>
            </a:r>
            <a:r>
              <a:rPr lang="en-US" sz="1100" b="0" i="0" u="none" strike="noStrike" kern="1200" dirty="0">
                <a:solidFill>
                  <a:srgbClr val="000000"/>
                </a:solidFill>
                <a:effectLst/>
                <a:ea typeface="MS Gothic" panose="020B0609070205080204" pitchFamily="49" charset="-128"/>
              </a:rPr>
              <a:t>TWT Information Sharing in MAP Operation</a:t>
            </a:r>
            <a:r>
              <a:rPr lang="en-US" sz="1100" dirty="0"/>
              <a:t> 					</a:t>
            </a:r>
            <a:r>
              <a:rPr lang="en-US" sz="1100" b="0" i="0" u="none" strike="noStrike" kern="1200" dirty="0">
                <a:solidFill>
                  <a:srgbClr val="000000"/>
                </a:solidFill>
                <a:effectLst/>
                <a:ea typeface="MS Gothic" panose="020B0609070205080204" pitchFamily="49" charset="-128"/>
              </a:rPr>
              <a:t>Rubayet Shafin</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24/1239</a:t>
            </a:r>
            <a:r>
              <a:rPr lang="en-US" sz="1100" dirty="0"/>
              <a:t> </a:t>
            </a:r>
            <a:r>
              <a:rPr lang="en-US" sz="1100" b="0" i="0" u="none" strike="noStrike" kern="1200" dirty="0">
                <a:solidFill>
                  <a:srgbClr val="000000"/>
                </a:solidFill>
                <a:effectLst/>
                <a:ea typeface="MS Gothic" panose="020B0609070205080204" pitchFamily="49" charset="-128"/>
              </a:rPr>
              <a:t>MAP Framework--Follow-up</a:t>
            </a:r>
            <a:r>
              <a:rPr lang="en-US" sz="1100" dirty="0"/>
              <a:t> 							</a:t>
            </a:r>
            <a:r>
              <a:rPr lang="en-US" sz="1100" b="0" i="0" u="none" strike="noStrike" kern="1200" dirty="0">
                <a:solidFill>
                  <a:srgbClr val="000000"/>
                </a:solidFill>
                <a:effectLst/>
                <a:ea typeface="MS Gothic" panose="020B0609070205080204" pitchFamily="49" charset="-128"/>
              </a:rPr>
              <a:t>Rubayet Shafin</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r>
              <a:rPr lang="en-GB" sz="1600" b="0" i="0" u="sng" strike="noStrike" kern="1200" dirty="0">
                <a:solidFill>
                  <a:srgbClr val="0563C1"/>
                </a:solidFill>
                <a:effectLst/>
                <a:ea typeface="MS Gothic" panose="020B0609070205080204" pitchFamily="49" charset="-128"/>
                <a:hlinkClick r:id="rId2"/>
              </a:rPr>
              <a:t>24/2026r0</a:t>
            </a:r>
            <a:r>
              <a:rPr lang="en-GB" sz="1600" dirty="0"/>
              <a:t> </a:t>
            </a:r>
            <a:r>
              <a:rPr lang="en-GB" sz="1600" b="0" i="0" u="none" strike="noStrike" kern="1200" dirty="0">
                <a:solidFill>
                  <a:schemeClr val="tx1"/>
                </a:solidFill>
                <a:effectLst/>
                <a:ea typeface="MS Gothic" panose="020B0609070205080204" pitchFamily="49" charset="-128"/>
              </a:rPr>
              <a:t>PDT-Joint-MLME-SAP</a:t>
            </a:r>
            <a:r>
              <a:rPr lang="en-GB" sz="1600" dirty="0">
                <a:solidFill>
                  <a:schemeClr val="tx1"/>
                </a:solidFill>
              </a:rPr>
              <a:t> 						</a:t>
            </a:r>
            <a:r>
              <a:rPr lang="en-GB" sz="1600" b="0" i="0" u="none" strike="noStrike" dirty="0">
                <a:solidFill>
                  <a:schemeClr val="tx1"/>
                </a:solidFill>
                <a:effectLst/>
              </a:rPr>
              <a:t>Yan Li		[SP]</a:t>
            </a:r>
          </a:p>
          <a:p>
            <a:r>
              <a:rPr lang="en-GB" sz="1600" b="0" i="0" u="none" strike="noStrike" kern="1200" dirty="0">
                <a:solidFill>
                  <a:srgbClr val="FF0000"/>
                </a:solidFill>
                <a:effectLst/>
                <a:ea typeface="MS Gothic" panose="020B0609070205080204" pitchFamily="49" charset="-128"/>
              </a:rPr>
              <a:t>24/2013r0</a:t>
            </a:r>
            <a:r>
              <a:rPr lang="en-GB" sz="1600" dirty="0"/>
              <a:t> </a:t>
            </a:r>
            <a:r>
              <a:rPr lang="en-GB" sz="1600" b="0" i="0" u="none" strike="noStrike" kern="1200" dirty="0">
                <a:solidFill>
                  <a:srgbClr val="000000"/>
                </a:solidFill>
                <a:effectLst/>
                <a:ea typeface="MS Gothic" panose="020B0609070205080204" pitchFamily="49" charset="-128"/>
              </a:rPr>
              <a:t>PDT-Joint-PICS</a:t>
            </a:r>
            <a:r>
              <a:rPr lang="en-GB" sz="1600" dirty="0"/>
              <a:t> 							</a:t>
            </a:r>
            <a:r>
              <a:rPr lang="en-GB" sz="1600" b="0" i="0" u="none" strike="noStrike" kern="1200" dirty="0">
                <a:solidFill>
                  <a:srgbClr val="000000"/>
                </a:solidFill>
                <a:effectLst/>
                <a:ea typeface="MS Gothic" panose="020B0609070205080204" pitchFamily="49" charset="-128"/>
              </a:rPr>
              <a:t>Edward Au</a:t>
            </a:r>
          </a:p>
          <a:p>
            <a:r>
              <a:rPr lang="en-US" sz="1600" b="0" i="0" u="none" strike="noStrike" kern="1200" dirty="0">
                <a:solidFill>
                  <a:srgbClr val="FF0000"/>
                </a:solidFill>
                <a:effectLst/>
                <a:ea typeface="MS Gothic" panose="020B0609070205080204" pitchFamily="49" charset="-128"/>
              </a:rPr>
              <a:t>25/0006</a:t>
            </a:r>
            <a:r>
              <a:rPr lang="en-US" sz="1600" dirty="0"/>
              <a:t> </a:t>
            </a:r>
            <a:r>
              <a:rPr lang="en-US" sz="1600" b="0" i="0" u="none" strike="noStrike" kern="1200" dirty="0">
                <a:solidFill>
                  <a:srgbClr val="000000"/>
                </a:solidFill>
                <a:effectLst/>
                <a:ea typeface="MS Gothic" panose="020B0609070205080204" pitchFamily="49" charset="-128"/>
              </a:rPr>
              <a:t>Sounding procedure follow up</a:t>
            </a:r>
            <a:r>
              <a:rPr lang="en-US" sz="1600" dirty="0"/>
              <a:t> 					</a:t>
            </a:r>
            <a:r>
              <a:rPr lang="en-US" sz="1600" b="0" i="0" u="none" strike="noStrike" kern="1200" dirty="0">
                <a:solidFill>
                  <a:srgbClr val="000000"/>
                </a:solidFill>
                <a:effectLst/>
                <a:ea typeface="MS Gothic" panose="020B0609070205080204" pitchFamily="49" charset="-128"/>
              </a:rPr>
              <a:t>Jay Yang</a:t>
            </a:r>
            <a:endParaRPr lang="en-GB" sz="1600" b="0" kern="1200" dirty="0">
              <a:ea typeface="MS Gothic" panose="020B0609070205080204" pitchFamily="49" charset="-128"/>
            </a:endParaRPr>
          </a:p>
          <a:p>
            <a:r>
              <a:rPr lang="en-US" sz="1600" b="0" i="0" u="none" strike="noStrike" kern="1200" dirty="0">
                <a:solidFill>
                  <a:srgbClr val="FF0000"/>
                </a:solidFill>
                <a:effectLst/>
                <a:ea typeface="MS Gothic" panose="020B0609070205080204" pitchFamily="49" charset="-128"/>
              </a:rPr>
              <a:t>25/0007</a:t>
            </a:r>
            <a:r>
              <a:rPr lang="en-US" sz="1600" dirty="0"/>
              <a:t> </a:t>
            </a:r>
            <a:r>
              <a:rPr lang="en-US" sz="1600" b="0" i="0" u="none" strike="noStrike" kern="1200" dirty="0">
                <a:solidFill>
                  <a:srgbClr val="000000"/>
                </a:solidFill>
                <a:effectLst/>
                <a:ea typeface="MS Gothic" panose="020B0609070205080204" pitchFamily="49" charset="-128"/>
              </a:rPr>
              <a:t>AP ID design in sounding</a:t>
            </a:r>
            <a:r>
              <a:rPr lang="en-US" sz="1600" dirty="0"/>
              <a:t> 						</a:t>
            </a:r>
            <a:r>
              <a:rPr lang="en-US" sz="1600" b="0" i="0" u="none" strike="noStrike" kern="1200" dirty="0">
                <a:solidFill>
                  <a:srgbClr val="000000"/>
                </a:solidFill>
                <a:effectLst/>
                <a:ea typeface="MS Gothic" panose="020B0609070205080204" pitchFamily="49" charset="-128"/>
              </a:rPr>
              <a:t>Jay Yang</a:t>
            </a:r>
            <a:endParaRPr lang="en-GB" sz="1600" b="0" i="0" u="none" strike="noStrike" kern="1200" dirty="0">
              <a:solidFill>
                <a:srgbClr val="000000"/>
              </a:solidFill>
              <a:effectLst/>
              <a:ea typeface="MS Gothic" panose="020B0609070205080204" pitchFamily="49" charset="-128"/>
            </a:endParaRPr>
          </a:p>
          <a:p>
            <a:r>
              <a:rPr lang="en-US" sz="1600" b="0" i="0" u="none" strike="noStrike" kern="1200" dirty="0">
                <a:solidFill>
                  <a:srgbClr val="FF0000"/>
                </a:solidFill>
                <a:effectLst/>
                <a:ea typeface="MS Gothic" panose="020B0609070205080204" pitchFamily="49" charset="-128"/>
              </a:rPr>
              <a:t>25/0081</a:t>
            </a:r>
            <a:r>
              <a:rPr lang="en-US" sz="1600" dirty="0"/>
              <a:t> </a:t>
            </a:r>
            <a:r>
              <a:rPr lang="en-US" sz="1600" b="0" i="0" u="none" strike="noStrike" kern="1200" dirty="0">
                <a:solidFill>
                  <a:srgbClr val="000000"/>
                </a:solidFill>
                <a:effectLst/>
                <a:ea typeface="MS Gothic" panose="020B0609070205080204" pitchFamily="49" charset="-128"/>
              </a:rPr>
              <a:t>Sounding PDT related issues</a:t>
            </a:r>
            <a:r>
              <a:rPr lang="en-US" sz="1600" dirty="0"/>
              <a:t> 						</a:t>
            </a:r>
            <a:r>
              <a:rPr lang="en-US" sz="1600" b="0" i="0" u="none" strike="noStrike" kern="1200" dirty="0">
                <a:solidFill>
                  <a:srgbClr val="000000"/>
                </a:solidFill>
                <a:effectLst/>
                <a:ea typeface="MS Gothic" panose="020B0609070205080204" pitchFamily="49" charset="-128"/>
              </a:rPr>
              <a:t>You-Wei Chen</a:t>
            </a: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r>
              <a:rPr lang="en-US" sz="1100" dirty="0"/>
              <a:t> </a:t>
            </a:r>
            <a:endParaRPr lang="en-GB" sz="11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2"/>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3"/>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4"/>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5"/>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2"/>
              </a:rPr>
              <a:t>25/0059</a:t>
            </a:r>
            <a:r>
              <a:rPr lang="en-GB" sz="1200" dirty="0"/>
              <a:t> </a:t>
            </a:r>
            <a:r>
              <a:rPr lang="en-GB" sz="1200" b="0" i="0" u="none" strike="noStrike" kern="1200" dirty="0">
                <a:solidFill>
                  <a:srgbClr val="000000"/>
                </a:solidFill>
                <a:effectLst/>
                <a:ea typeface="MS Gothic" panose="020B0609070205080204" pitchFamily="49" charset="-128"/>
              </a:rPr>
              <a:t>ELR: Fragmentation support and Channel Access</a:t>
            </a:r>
            <a:r>
              <a:rPr lang="en-GB" sz="1200" dirty="0"/>
              <a:t> 			</a:t>
            </a:r>
            <a:r>
              <a:rPr lang="en-GB" sz="1200" b="0" i="0" u="none" strike="noStrike" kern="1200" dirty="0">
                <a:solidFill>
                  <a:srgbClr val="000000"/>
                </a:solidFill>
                <a:effectLst/>
                <a:ea typeface="MS Gothic" panose="020B0609070205080204" pitchFamily="49" charset="-128"/>
              </a:rPr>
              <a:t>Sigurd Schelstraete</a:t>
            </a:r>
            <a:r>
              <a:rPr lang="en-GB" sz="1200" dirty="0"/>
              <a:t> </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25/0108</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Enhanced EDCA for improved Collision Avoidance and Latency Improvement </a:t>
            </a:r>
            <a:r>
              <a:rPr lang="en-US" sz="1200" dirty="0"/>
              <a:t> 	</a:t>
            </a:r>
            <a:r>
              <a:rPr lang="en-US" sz="1200" b="0" i="0" u="none" strike="noStrike" kern="1200" dirty="0">
                <a:solidFill>
                  <a:srgbClr val="000000"/>
                </a:solidFill>
                <a:effectLst/>
                <a:ea typeface="MS Gothic" panose="020B0609070205080204" pitchFamily="49" charset="-128"/>
              </a:rPr>
              <a:t>Sigurd Schelstraete</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b="1" strike="sngStrike"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err="1">
                <a:solidFill>
                  <a:srgbClr val="000000"/>
                </a:solidFill>
                <a:effectLst/>
                <a:ea typeface="MS Gothic" panose="020B0609070205080204" pitchFamily="49" charset="-128"/>
              </a:rPr>
              <a:t>Hongwon</a:t>
            </a:r>
            <a:r>
              <a:rPr lang="en-US" sz="1400" b="0" i="0" u="none" strike="noStrike" kern="1200" dirty="0">
                <a:solidFill>
                  <a:srgbClr val="000000"/>
                </a:solidFill>
                <a:effectLst/>
                <a:ea typeface="MS Gothic" panose="020B0609070205080204" pitchFamily="49" charset="-128"/>
              </a:rPr>
              <a:t>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241649</TotalTime>
  <Words>10198</Words>
  <Application>Microsoft Office PowerPoint</Application>
  <PresentationFormat>On-screen Show (4:3)</PresentationFormat>
  <Paragraphs>2581</Paragraphs>
  <Slides>93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5"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Pending SPs 2</vt:lpstr>
      <vt:lpstr>Pending SPs 3</vt:lpstr>
      <vt:lpstr>Monday Joint Agenda–AM2</vt:lpstr>
      <vt:lpstr>Announcements</vt:lpstr>
      <vt:lpstr>Summary from November 2024 meeting</vt:lpstr>
      <vt:lpstr>Approve TG Minutes</vt:lpstr>
      <vt:lpstr>Straw Polls</vt:lpstr>
      <vt:lpstr>PDTs/Submissions</vt:lpstr>
      <vt:lpstr>Monday PHY Agenda–PM1</vt:lpstr>
      <vt:lpstr>Straw Polls - Part 1</vt:lpstr>
      <vt:lpstr>Straw Polls - Part 2</vt:lpstr>
      <vt:lpstr>Monday MAC Agenda–PM1</vt:lpstr>
      <vt:lpstr>Straw Polls - Part 1</vt:lpstr>
      <vt:lpstr>Straw Polls</vt:lpstr>
      <vt:lpstr>Tuesday PHY Agenda–AM2</vt:lpstr>
      <vt:lpstr>Straw Polls</vt:lpstr>
      <vt:lpstr>Tuesday MAC Agenda–AM2</vt:lpstr>
      <vt:lpstr>Straw Polls</vt:lpstr>
      <vt:lpstr>Straw Polls</vt:lpstr>
      <vt:lpstr>Tuesday PHY Agenda–PM1</vt:lpstr>
      <vt:lpstr>Straw Polls</vt:lpstr>
      <vt:lpstr>Tuesday MAC Agenda–PM1</vt:lpstr>
      <vt:lpstr>Straw Polls</vt:lpstr>
      <vt:lpstr>Tuesday PHY Agenda–PM2</vt:lpstr>
      <vt:lpstr>Straw Polls</vt:lpstr>
      <vt:lpstr>Tuesday MAC Agenda –PM2</vt:lpstr>
      <vt:lpstr>Straw Polls</vt:lpstr>
      <vt:lpstr>Wednesday Joint Agenda–AM1</vt:lpstr>
      <vt:lpstr>Motions</vt:lpstr>
      <vt:lpstr>Straw Polls</vt:lpstr>
      <vt:lpstr>PDTs/Submissions</vt:lpstr>
      <vt:lpstr>Wednesday PHY Agenda–AM2</vt:lpstr>
      <vt:lpstr>Straw Polls</vt:lpstr>
      <vt:lpstr>Wednesday MAC Agenda–AM2</vt:lpstr>
      <vt:lpstr>Straw Polls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2025-01-12T09:56:49Z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