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>
      <p:cViewPr varScale="1">
        <p:scale>
          <a:sx n="115" d="100"/>
          <a:sy n="115" d="100"/>
        </p:scale>
        <p:origin x="33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5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5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3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09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4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8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Q</a:t>
            </a:r>
            <a:r>
              <a:rPr lang="en-US" altLang="zh-CN" dirty="0" err="1" smtClean="0"/>
              <a:t>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</a:t>
            </a:r>
            <a:r>
              <a:rPr lang="en-US" dirty="0" smtClean="0"/>
              <a:t>ulti-link scheduled </a:t>
            </a:r>
            <a:r>
              <a:rPr lang="en-US" dirty="0"/>
              <a:t>Power Save for AP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2024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09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20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 smtClean="0"/>
              <a:pPr/>
              <a:t>November 4, 2024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274600"/>
              </p:ext>
            </p:extLst>
          </p:nvPr>
        </p:nvGraphicFramePr>
        <p:xfrm>
          <a:off x="996950" y="2413000"/>
          <a:ext cx="10206038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Document" r:id="rId4" imgW="10457133" imgH="3443979" progId="Word.Document.8">
                  <p:embed/>
                </p:oleObj>
              </mc:Choice>
              <mc:Fallback>
                <p:oleObj name="Document" r:id="rId4" imgW="10457133" imgH="344397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3000"/>
                        <a:ext cx="10206038" cy="3362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SFD for </a:t>
            </a:r>
            <a:r>
              <a:rPr lang="en-US" altLang="zh-CN" b="0" dirty="0" err="1" smtClean="0"/>
              <a:t>TGbn</a:t>
            </a:r>
            <a:r>
              <a:rPr lang="en-US" altLang="zh-CN" b="0" dirty="0" smtClean="0"/>
              <a:t> states[1]:</a:t>
            </a:r>
            <a:endParaRPr lang="en-US" altLang="zh-CN" b="0" dirty="0"/>
          </a:p>
          <a:p>
            <a:pPr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200" dirty="0" smtClean="0"/>
              <a:t>Define </a:t>
            </a:r>
            <a:r>
              <a:rPr lang="en-US" altLang="zh-CN" sz="2200" dirty="0"/>
              <a:t>a new mechanism and/or enhance existing mechanism for AP power save</a:t>
            </a:r>
            <a:endParaRPr lang="en-US" altLang="zh-CN" sz="22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Several AP power save(PS) mechanisms have been developed[2-12]: scheduled PS mode, unscheduled PS mode and dynamic PS mode. In the aspect of power benefit, the unscheduled PS </a:t>
            </a:r>
            <a:r>
              <a:rPr lang="en-US" altLang="zh-CN" b="0" dirty="0"/>
              <a:t>mode </a:t>
            </a:r>
            <a:r>
              <a:rPr lang="en-US" altLang="zh-CN" b="0" dirty="0" smtClean="0"/>
              <a:t>is one of the most promising candidate, while encountering some limitations, </a:t>
            </a:r>
            <a:r>
              <a:rPr lang="en-US" altLang="zh-CN" b="0" dirty="0" err="1" smtClean="0"/>
              <a:t>eg</a:t>
            </a:r>
            <a:r>
              <a:rPr lang="en-US" altLang="zh-CN" b="0" dirty="0" smtClean="0"/>
              <a:t>, only being supported well by non-AP MLD.</a:t>
            </a:r>
            <a:endParaRPr lang="en-US" altLang="zh-CN" b="0" dirty="0" smtClean="0"/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In </a:t>
            </a:r>
            <a:r>
              <a:rPr lang="en-US" altLang="zh-CN" b="0" dirty="0"/>
              <a:t>this contribution, we </a:t>
            </a:r>
            <a:r>
              <a:rPr lang="en-US" altLang="zh-CN" b="0" dirty="0" smtClean="0"/>
              <a:t>extend the unscheduled PS operation to a flexible powe</a:t>
            </a:r>
            <a:r>
              <a:rPr lang="en-US" altLang="zh-CN" b="0" dirty="0" smtClean="0"/>
              <a:t>r management mechanism that provides flexible access services wh</a:t>
            </a:r>
            <a:r>
              <a:rPr lang="en-US" altLang="zh-CN" b="0" dirty="0" smtClean="0"/>
              <a:t>ile maintain the high power efficiency in AP MLD</a:t>
            </a: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5, 2024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Recap: </a:t>
            </a:r>
            <a:r>
              <a:rPr lang="en-US" altLang="zh-CN" dirty="0" smtClean="0"/>
              <a:t>Unscheduled </a:t>
            </a:r>
            <a:r>
              <a:rPr lang="en-US" altLang="zh-CN" dirty="0"/>
              <a:t>AP </a:t>
            </a:r>
            <a:r>
              <a:rPr lang="en-US" altLang="zh-CN" dirty="0" smtClean="0"/>
              <a:t>PS mode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82366"/>
            <a:ext cx="10361084" cy="210830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Unscheduled AP PS mode</a:t>
            </a:r>
            <a:r>
              <a:rPr lang="en-US" altLang="zh-CN" sz="2000" dirty="0" smtClean="0"/>
              <a:t>: all </a:t>
            </a:r>
            <a:r>
              <a:rPr lang="en-US" altLang="zh-CN" sz="2000" dirty="0"/>
              <a:t>links operation modes are </a:t>
            </a:r>
            <a:r>
              <a:rPr lang="en-US" altLang="zh-CN" sz="2000" dirty="0" smtClean="0"/>
              <a:t>announced  (        ) 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After announcement, only </a:t>
            </a:r>
            <a:r>
              <a:rPr lang="en-US" altLang="zh-CN" sz="1800" dirty="0"/>
              <a:t>one link </a:t>
            </a:r>
            <a:r>
              <a:rPr lang="en-US" altLang="zh-CN" sz="1800" dirty="0" smtClean="0"/>
              <a:t>in </a:t>
            </a:r>
            <a:r>
              <a:rPr lang="en-US" altLang="zh-CN" sz="1800" dirty="0"/>
              <a:t>active mode and the others </a:t>
            </a:r>
            <a:r>
              <a:rPr lang="en-US" altLang="zh-CN" sz="1800" dirty="0" smtClean="0"/>
              <a:t>in PS mode(doze state is preferred )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When critical traffic service in need, the cross-link signaling mechanism is adopted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Issues </a:t>
            </a:r>
            <a:r>
              <a:rPr lang="en-US" altLang="zh-CN" sz="2000" dirty="0" smtClean="0"/>
              <a:t>of unscheduled AP MLD PS mode </a:t>
            </a:r>
            <a:r>
              <a:rPr lang="en-US" altLang="zh-CN" sz="2000" dirty="0" smtClean="0"/>
              <a:t>due to the long duration of doze state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Non-MLD STA may lost connectivity if the associated AP in doze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New </a:t>
            </a:r>
            <a:r>
              <a:rPr lang="en-US" altLang="zh-CN" sz="1800" dirty="0"/>
              <a:t>non-MLD STA </a:t>
            </a:r>
            <a:r>
              <a:rPr lang="en-US" altLang="zh-CN" sz="1800" dirty="0" smtClean="0"/>
              <a:t>cannot </a:t>
            </a:r>
            <a:r>
              <a:rPr lang="en-US" altLang="zh-CN" sz="1800" dirty="0"/>
              <a:t>get associated to the </a:t>
            </a:r>
            <a:r>
              <a:rPr lang="en-US" altLang="zh-CN" sz="1800" dirty="0" smtClean="0"/>
              <a:t>AP if the AP in doze state 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4, 2024</a:t>
            </a:fld>
            <a:endParaRPr lang="en-GB" dirty="0"/>
          </a:p>
        </p:txBody>
      </p:sp>
      <p:sp>
        <p:nvSpPr>
          <p:cNvPr id="26" name="矩形 25"/>
          <p:cNvSpPr/>
          <p:nvPr/>
        </p:nvSpPr>
        <p:spPr bwMode="auto">
          <a:xfrm>
            <a:off x="915557" y="3925591"/>
            <a:ext cx="1142602" cy="21372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125208" y="4423262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926435" y="392898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131632" y="5441499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9457757" y="418749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020366" y="4269374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003029" y="4639643"/>
            <a:ext cx="75976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2027392" y="5220154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011897" y="5647017"/>
            <a:ext cx="75976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457757" y="522648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9457757" y="459506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10103767" y="3964252"/>
            <a:ext cx="1142602" cy="21372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0300589" y="4476639"/>
            <a:ext cx="833049" cy="369332"/>
          </a:xfrm>
          <a:prstGeom prst="rect">
            <a:avLst/>
          </a:prstGeom>
          <a:solidFill>
            <a:srgbClr val="CCC2D9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0243146" y="3892425"/>
            <a:ext cx="1003223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Non-AP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0312103" y="5459061"/>
            <a:ext cx="833049" cy="369332"/>
          </a:xfrm>
          <a:prstGeom prst="rect">
            <a:avLst/>
          </a:prstGeom>
          <a:solidFill>
            <a:srgbClr val="CCC2D9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61" name="直接连接符 60"/>
          <p:cNvCxnSpPr/>
          <p:nvPr/>
        </p:nvCxnSpPr>
        <p:spPr bwMode="auto">
          <a:xfrm>
            <a:off x="2447516" y="4595065"/>
            <a:ext cx="75944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接连接符 63"/>
          <p:cNvCxnSpPr/>
          <p:nvPr/>
        </p:nvCxnSpPr>
        <p:spPr bwMode="auto">
          <a:xfrm>
            <a:off x="2454179" y="5556954"/>
            <a:ext cx="75878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矩形 65"/>
          <p:cNvSpPr/>
          <p:nvPr/>
        </p:nvSpPr>
        <p:spPr bwMode="auto">
          <a:xfrm>
            <a:off x="2783285" y="4293096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3161778" y="4293096"/>
            <a:ext cx="6275036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Active mode: Awake state  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2783285" y="5254985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3161778" y="5254985"/>
            <a:ext cx="2668218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cxnSp>
        <p:nvCxnSpPr>
          <p:cNvPr id="75" name="直接连接符 74"/>
          <p:cNvCxnSpPr/>
          <p:nvPr/>
        </p:nvCxnSpPr>
        <p:spPr bwMode="auto">
          <a:xfrm>
            <a:off x="2455494" y="4960468"/>
            <a:ext cx="758649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矩形 75"/>
          <p:cNvSpPr/>
          <p:nvPr/>
        </p:nvSpPr>
        <p:spPr bwMode="auto">
          <a:xfrm>
            <a:off x="2783285" y="4658499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3160124" y="4658499"/>
            <a:ext cx="2058446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9457757" y="563828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80" name="直接连接符 79"/>
          <p:cNvCxnSpPr/>
          <p:nvPr/>
        </p:nvCxnSpPr>
        <p:spPr bwMode="auto">
          <a:xfrm>
            <a:off x="2438605" y="5968751"/>
            <a:ext cx="7603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矩形 81"/>
          <p:cNvSpPr/>
          <p:nvPr/>
        </p:nvSpPr>
        <p:spPr bwMode="auto">
          <a:xfrm>
            <a:off x="2783285" y="5667345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5249067" y="4658499"/>
            <a:ext cx="580929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ICF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5856386" y="4658499"/>
            <a:ext cx="918000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 dirty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5856386" y="5254985"/>
            <a:ext cx="918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6797776" y="5254985"/>
            <a:ext cx="2639038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3161778" y="5666782"/>
            <a:ext cx="2668218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Doze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5856386" y="5666782"/>
            <a:ext cx="918000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6797776" y="5666782"/>
            <a:ext cx="2639038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Doze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cxnSp>
        <p:nvCxnSpPr>
          <p:cNvPr id="91" name="直接连接符 90"/>
          <p:cNvCxnSpPr/>
          <p:nvPr/>
        </p:nvCxnSpPr>
        <p:spPr bwMode="auto">
          <a:xfrm>
            <a:off x="5856386" y="4689851"/>
            <a:ext cx="0" cy="14306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接连接符 91"/>
          <p:cNvCxnSpPr/>
          <p:nvPr/>
        </p:nvCxnSpPr>
        <p:spPr bwMode="auto">
          <a:xfrm>
            <a:off x="6774386" y="4956063"/>
            <a:ext cx="0" cy="11454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直接箭头连接符 92"/>
          <p:cNvCxnSpPr/>
          <p:nvPr/>
        </p:nvCxnSpPr>
        <p:spPr bwMode="auto">
          <a:xfrm>
            <a:off x="5907514" y="6069143"/>
            <a:ext cx="8151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矩形 93"/>
          <p:cNvSpPr/>
          <p:nvPr/>
        </p:nvSpPr>
        <p:spPr bwMode="auto">
          <a:xfrm>
            <a:off x="6797776" y="4658499"/>
            <a:ext cx="2634930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5208303" y="6110010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Critical traffic transmission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2" name="矩形 111"/>
          <p:cNvSpPr/>
          <p:nvPr/>
        </p:nvSpPr>
        <p:spPr bwMode="auto">
          <a:xfrm>
            <a:off x="8964795" y="1819362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03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5, 2024</a:t>
            </a:fld>
            <a:endParaRPr lang="en-GB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Motivation 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95400" y="2060848"/>
            <a:ext cx="7157799" cy="36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3224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 smtClean="0"/>
              <a:t>In </a:t>
            </a:r>
            <a:r>
              <a:rPr lang="en-US" altLang="zh-CN" sz="2000" b="0" dirty="0" smtClean="0"/>
              <a:t>most scenarios, non-MLD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and MLD STAs  </a:t>
            </a:r>
            <a:r>
              <a:rPr lang="en-US" altLang="zh-CN" sz="2000" b="0" dirty="0"/>
              <a:t>are concurrently </a:t>
            </a:r>
            <a:r>
              <a:rPr lang="en-US" altLang="zh-CN" sz="2000" b="0" dirty="0" smtClean="0"/>
              <a:t>deployed. In addition, some </a:t>
            </a:r>
            <a:r>
              <a:rPr lang="en-US" altLang="zh-CN" sz="2000" b="0" dirty="0" smtClean="0"/>
              <a:t>contributions predicted </a:t>
            </a:r>
            <a:r>
              <a:rPr lang="en-US" altLang="zh-CN" sz="2000" b="0" dirty="0"/>
              <a:t>that </a:t>
            </a:r>
            <a:r>
              <a:rPr lang="en-US" altLang="zh-CN" sz="2000" b="0" dirty="0" smtClean="0"/>
              <a:t>11ax (HE STA, non-MLD</a:t>
            </a:r>
            <a:r>
              <a:rPr lang="en-US" altLang="zh-CN" sz="2000" b="0" dirty="0"/>
              <a:t>) and </a:t>
            </a:r>
            <a:r>
              <a:rPr lang="en-US" altLang="zh-CN" sz="2000" b="0" dirty="0" smtClean="0"/>
              <a:t>after STAs </a:t>
            </a:r>
            <a:r>
              <a:rPr lang="en-US" altLang="zh-CN" sz="2000" b="0" dirty="0"/>
              <a:t>would contribute the majority of the non-AP STAs </a:t>
            </a:r>
            <a:r>
              <a:rPr lang="en-US" altLang="zh-CN" sz="2000" b="0" dirty="0" smtClean="0"/>
              <a:t>[6</a:t>
            </a:r>
            <a:r>
              <a:rPr lang="en-US" altLang="zh-CN" sz="2000" b="0" dirty="0" smtClean="0"/>
              <a:t>]. As a result, potential association </a:t>
            </a:r>
            <a:r>
              <a:rPr lang="en-US" altLang="zh-CN" sz="2000" b="0" dirty="0" smtClean="0"/>
              <a:t>or connectivity </a:t>
            </a:r>
            <a:r>
              <a:rPr lang="en-US" altLang="zh-CN" sz="2000" b="0" dirty="0" smtClean="0"/>
              <a:t>issues may arise </a:t>
            </a:r>
            <a:r>
              <a:rPr lang="en-US" altLang="zh-CN" sz="2000" b="0" dirty="0" smtClean="0"/>
              <a:t>frequently when a AP MLD operates in unscheduled AP PS mode due to the presence of non-MLD STAs. </a:t>
            </a:r>
            <a:endParaRPr lang="en-US" altLang="zh-CN" sz="2000" b="0" dirty="0" smtClean="0"/>
          </a:p>
          <a:p>
            <a:pPr marL="403224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 smtClean="0"/>
              <a:t>It comes to </a:t>
            </a:r>
            <a:r>
              <a:rPr lang="en-US" altLang="zh-CN" sz="2000" b="0" dirty="0"/>
              <a:t>the motivation </a:t>
            </a:r>
            <a:r>
              <a:rPr lang="en-US" altLang="zh-CN" sz="2000" b="0" dirty="0" smtClean="0"/>
              <a:t>naturally: can we </a:t>
            </a:r>
            <a:r>
              <a:rPr lang="en-US" altLang="zh-CN" sz="2000" b="0" dirty="0" smtClean="0"/>
              <a:t>extend the existing PS </a:t>
            </a:r>
            <a:r>
              <a:rPr lang="en-US" altLang="zh-CN" sz="2000" b="0" dirty="0" smtClean="0"/>
              <a:t>operations to support non-MLD STAs (</a:t>
            </a:r>
            <a:r>
              <a:rPr lang="en-US" altLang="zh-CN" sz="2000" b="0" dirty="0" err="1" smtClean="0"/>
              <a:t>eg</a:t>
            </a:r>
            <a:r>
              <a:rPr lang="en-US" altLang="zh-CN" sz="2000" b="0" dirty="0" smtClean="0"/>
              <a:t>. HE STAs) while maintain high power efficiency near to </a:t>
            </a:r>
            <a:r>
              <a:rPr lang="en-US" altLang="zh-CN" sz="2000" b="0" dirty="0" smtClean="0"/>
              <a:t>that in unscheduled </a:t>
            </a:r>
            <a:r>
              <a:rPr lang="en-US" altLang="zh-CN" sz="2000" b="0" dirty="0" smtClean="0"/>
              <a:t>AP PS mode in AP MLD?</a:t>
            </a:r>
          </a:p>
          <a:p>
            <a:pPr marL="803274"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/>
          </a:p>
        </p:txBody>
      </p:sp>
      <p:sp>
        <p:nvSpPr>
          <p:cNvPr id="9" name="云形 8"/>
          <p:cNvSpPr/>
          <p:nvPr/>
        </p:nvSpPr>
        <p:spPr bwMode="auto">
          <a:xfrm>
            <a:off x="8184232" y="1853444"/>
            <a:ext cx="3672408" cy="301571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6234" y="2348880"/>
            <a:ext cx="2752379" cy="158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160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4, 2024</a:t>
            </a:fld>
            <a:endParaRPr lang="en-GB" dirty="0"/>
          </a:p>
        </p:txBody>
      </p:sp>
      <p:sp>
        <p:nvSpPr>
          <p:cNvPr id="72" name="矩形 71"/>
          <p:cNvSpPr/>
          <p:nvPr/>
        </p:nvSpPr>
        <p:spPr bwMode="auto">
          <a:xfrm>
            <a:off x="5827887" y="4764858"/>
            <a:ext cx="1440000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73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lang="en-US" altLang="zh-CN" kern="0" dirty="0" smtClean="0">
                <a:ea typeface="宋体"/>
              </a:rPr>
              <a:t>Proposal: Multi-link scheduled AP PS operation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 bwMode="auto">
          <a:xfrm>
            <a:off x="925698" y="1621308"/>
            <a:ext cx="10361084" cy="2557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ea typeface="宋体"/>
              </a:rPr>
              <a:t> </a:t>
            </a:r>
            <a:r>
              <a:rPr lang="en-US" altLang="zh-CN" sz="1800" b="1" kern="0" dirty="0" smtClean="0">
                <a:ea typeface="宋体"/>
              </a:rPr>
              <a:t>AP MLD schedule </a:t>
            </a:r>
            <a:r>
              <a:rPr lang="en-US" altLang="zh-CN" sz="1800" b="1" kern="0" dirty="0" smtClean="0">
                <a:ea typeface="宋体"/>
              </a:rPr>
              <a:t>affiliated </a:t>
            </a:r>
            <a:r>
              <a:rPr lang="en-US" altLang="zh-CN" sz="1800" b="1" kern="0" dirty="0" smtClean="0">
                <a:ea typeface="宋体"/>
              </a:rPr>
              <a:t>APs power state </a:t>
            </a:r>
            <a:r>
              <a:rPr lang="en-US" altLang="zh-CN" sz="1800" b="1" kern="0" dirty="0" smtClean="0">
                <a:ea typeface="宋体"/>
              </a:rPr>
              <a:t>in </a:t>
            </a:r>
            <a:r>
              <a:rPr lang="en-US" altLang="zh-CN" sz="1800" b="1" kern="0" dirty="0" smtClean="0">
                <a:ea typeface="宋体"/>
              </a:rPr>
              <a:t>MLD </a:t>
            </a:r>
            <a:r>
              <a:rPr lang="en-US" altLang="zh-CN" sz="1800" b="1" kern="0" dirty="0" smtClean="0">
                <a:ea typeface="宋体"/>
              </a:rPr>
              <a:t>level </a:t>
            </a:r>
            <a:r>
              <a:rPr lang="en-US" altLang="zh-CN" sz="1800" b="1" kern="0" dirty="0" smtClean="0">
                <a:ea typeface="宋体"/>
              </a:rPr>
              <a:t>and announce </a:t>
            </a:r>
            <a:r>
              <a:rPr lang="en-US" altLang="zh-CN" sz="1800" b="1" kern="0" dirty="0">
                <a:ea typeface="宋体"/>
              </a:rPr>
              <a:t>the </a:t>
            </a:r>
            <a:r>
              <a:rPr lang="en-US" altLang="zh-CN" sz="1800" b="1" kern="0" dirty="0" smtClean="0">
                <a:ea typeface="宋体"/>
              </a:rPr>
              <a:t>schedule </a:t>
            </a:r>
            <a:r>
              <a:rPr lang="en-US" altLang="zh-CN" sz="1800" b="1" kern="0" dirty="0">
                <a:ea typeface="宋体"/>
              </a:rPr>
              <a:t>information </a:t>
            </a:r>
            <a:r>
              <a:rPr lang="en-US" altLang="zh-CN" sz="1800" b="1" kern="0" dirty="0" smtClean="0">
                <a:ea typeface="宋体"/>
              </a:rPr>
              <a:t>in </a:t>
            </a:r>
            <a:r>
              <a:rPr lang="en-US" altLang="zh-CN" sz="1800" b="1" kern="0" dirty="0">
                <a:ea typeface="宋体"/>
              </a:rPr>
              <a:t>each link (by a frame, TBD ) </a:t>
            </a:r>
            <a:endParaRPr lang="en-US" altLang="zh-CN" sz="1800" b="1" kern="0" dirty="0" smtClean="0">
              <a:ea typeface="宋体"/>
            </a:endParaRPr>
          </a:p>
          <a:p>
            <a:pPr marL="720000" lvl="2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PS Schedule: start time</a:t>
            </a:r>
            <a:r>
              <a:rPr lang="en-US" altLang="zh-CN" sz="1800" kern="0" dirty="0">
                <a:ea typeface="宋体"/>
              </a:rPr>
              <a:t>, </a:t>
            </a:r>
            <a:r>
              <a:rPr lang="en-US" altLang="zh-CN" sz="1800" kern="0" dirty="0" smtClean="0">
                <a:ea typeface="宋体"/>
              </a:rPr>
              <a:t>multi-link service period(MSP) duration, and the power state of each link. MSP is </a:t>
            </a:r>
            <a:r>
              <a:rPr lang="en-US" altLang="zh-CN" sz="1800" kern="0" dirty="0">
                <a:ea typeface="宋体"/>
              </a:rPr>
              <a:t>a service </a:t>
            </a:r>
            <a:r>
              <a:rPr lang="en-US" altLang="zh-CN" sz="1800" kern="0" dirty="0" smtClean="0">
                <a:ea typeface="宋体"/>
              </a:rPr>
              <a:t>period that o</a:t>
            </a:r>
            <a:r>
              <a:rPr lang="en-US" altLang="zh-CN" sz="1800" kern="0" dirty="0" smtClean="0">
                <a:ea typeface="宋体"/>
              </a:rPr>
              <a:t>nly </a:t>
            </a:r>
            <a:r>
              <a:rPr lang="en-US" altLang="zh-CN" sz="1800" kern="0" dirty="0" smtClean="0">
                <a:ea typeface="宋体"/>
              </a:rPr>
              <a:t>one affiliated AP is in awake </a:t>
            </a:r>
            <a:r>
              <a:rPr lang="en-US" altLang="zh-CN" sz="1800" kern="0" dirty="0" smtClean="0">
                <a:ea typeface="宋体"/>
              </a:rPr>
              <a:t>state in</a:t>
            </a:r>
            <a:r>
              <a:rPr lang="zh-CN" altLang="en-US" sz="1800" kern="0" dirty="0">
                <a:ea typeface="宋体"/>
              </a:rPr>
              <a:t> </a:t>
            </a:r>
            <a:r>
              <a:rPr lang="en-US" altLang="zh-CN" sz="1800" kern="0" dirty="0" smtClean="0">
                <a:ea typeface="宋体"/>
              </a:rPr>
              <a:t>a AP MLD</a:t>
            </a:r>
            <a:r>
              <a:rPr lang="zh-CN" altLang="en-US" sz="1800" kern="0" dirty="0">
                <a:ea typeface="宋体"/>
              </a:rPr>
              <a:t> </a:t>
            </a:r>
            <a:r>
              <a:rPr lang="en-US" altLang="zh-CN" sz="1800" kern="0" dirty="0" smtClean="0">
                <a:ea typeface="宋体"/>
              </a:rPr>
              <a:t>and the MSP duration may </a:t>
            </a:r>
            <a:r>
              <a:rPr lang="en-US" altLang="zh-CN" sz="1800" kern="0" dirty="0">
                <a:ea typeface="宋体"/>
              </a:rPr>
              <a:t>be in the units of Beacon interval (BI)</a:t>
            </a:r>
            <a:endParaRPr lang="en-US" altLang="zh-CN" sz="1800" kern="0" dirty="0" smtClean="0">
              <a:ea typeface="宋体"/>
            </a:endParaRPr>
          </a:p>
          <a:p>
            <a:pPr marL="720000" lvl="2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Cross-link signaling mechanism in unscheduled PS mode is reused to provide critical traffic service for non-AP MLD(as shown in </a:t>
            </a:r>
            <a:r>
              <a:rPr lang="en-US" altLang="zh-CN" sz="1800" kern="0" dirty="0" smtClean="0">
                <a:ea typeface="宋体"/>
              </a:rPr>
              <a:t>previous slide 3)</a:t>
            </a:r>
            <a:endParaRPr lang="en-US" altLang="zh-CN" sz="1800" kern="0" dirty="0" smtClean="0">
              <a:ea typeface="宋体"/>
            </a:endParaRPr>
          </a:p>
          <a:p>
            <a:pPr marL="720000" lvl="2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Similar to the MLSR operation in AP side </a:t>
            </a:r>
          </a:p>
        </p:txBody>
      </p:sp>
      <p:sp>
        <p:nvSpPr>
          <p:cNvPr id="75" name="矩形 74"/>
          <p:cNvSpPr/>
          <p:nvPr/>
        </p:nvSpPr>
        <p:spPr bwMode="auto">
          <a:xfrm>
            <a:off x="1354148" y="4257323"/>
            <a:ext cx="1142602" cy="2136217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cxnSp>
        <p:nvCxnSpPr>
          <p:cNvPr id="76" name="直接连接符 75"/>
          <p:cNvCxnSpPr/>
          <p:nvPr/>
        </p:nvCxnSpPr>
        <p:spPr bwMode="auto">
          <a:xfrm>
            <a:off x="3298364" y="5066827"/>
            <a:ext cx="778900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矩形 76"/>
          <p:cNvSpPr/>
          <p:nvPr/>
        </p:nvSpPr>
        <p:spPr>
          <a:xfrm>
            <a:off x="1570223" y="4754123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1424869" y="432933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564145" y="5807786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80" name="直接箭头连接符 79"/>
          <p:cNvCxnSpPr/>
          <p:nvPr/>
        </p:nvCxnSpPr>
        <p:spPr bwMode="auto">
          <a:xfrm>
            <a:off x="3953309" y="4670410"/>
            <a:ext cx="14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1" name="矩形 80"/>
          <p:cNvSpPr/>
          <p:nvPr/>
        </p:nvSpPr>
        <p:spPr>
          <a:xfrm>
            <a:off x="8540218" y="463319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8540218" y="574810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2508762" y="4742002"/>
            <a:ext cx="7777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Link_1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2502654" y="5799859"/>
            <a:ext cx="7777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Link_2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85" name="直接连接符 84"/>
          <p:cNvCxnSpPr/>
          <p:nvPr/>
        </p:nvCxnSpPr>
        <p:spPr bwMode="auto">
          <a:xfrm>
            <a:off x="3305027" y="6179241"/>
            <a:ext cx="778233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接箭头连接符 85"/>
          <p:cNvCxnSpPr/>
          <p:nvPr/>
        </p:nvCxnSpPr>
        <p:spPr bwMode="auto">
          <a:xfrm>
            <a:off x="5858573" y="4670410"/>
            <a:ext cx="14093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7" name="矩形 86"/>
          <p:cNvSpPr/>
          <p:nvPr/>
        </p:nvSpPr>
        <p:spPr bwMode="auto">
          <a:xfrm>
            <a:off x="3972359" y="5230775"/>
            <a:ext cx="1420950" cy="317746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 STA_2.4GHz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193372" y="470252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194301" y="581107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0" name="上箭头 89"/>
          <p:cNvSpPr/>
          <p:nvPr/>
        </p:nvSpPr>
        <p:spPr bwMode="auto">
          <a:xfrm>
            <a:off x="4215514" y="5090638"/>
            <a:ext cx="318616" cy="139046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1" name="上箭头 90"/>
          <p:cNvSpPr/>
          <p:nvPr/>
        </p:nvSpPr>
        <p:spPr bwMode="auto">
          <a:xfrm rot="10800000">
            <a:off x="4668779" y="5091120"/>
            <a:ext cx="318616" cy="145117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2" name="上箭头 91"/>
          <p:cNvSpPr/>
          <p:nvPr/>
        </p:nvSpPr>
        <p:spPr bwMode="auto">
          <a:xfrm>
            <a:off x="6171279" y="5723611"/>
            <a:ext cx="394355" cy="144023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3" name="上箭头 92"/>
          <p:cNvSpPr/>
          <p:nvPr/>
        </p:nvSpPr>
        <p:spPr bwMode="auto">
          <a:xfrm rot="10800000">
            <a:off x="6703791" y="5724781"/>
            <a:ext cx="394355" cy="142852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5941479" y="5406703"/>
            <a:ext cx="1275054" cy="3039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STA_5GHz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2409702" y="4968501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(2.4GHz)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2452456" y="6054986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(5GHz)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3573471" y="4764858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98" name="矩形 97"/>
          <p:cNvSpPr/>
          <p:nvPr/>
        </p:nvSpPr>
        <p:spPr bwMode="auto">
          <a:xfrm>
            <a:off x="3953309" y="4764858"/>
            <a:ext cx="144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5437049" y="4764858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0" name="矩形 99"/>
          <p:cNvSpPr/>
          <p:nvPr/>
        </p:nvSpPr>
        <p:spPr bwMode="auto">
          <a:xfrm>
            <a:off x="5827887" y="5877272"/>
            <a:ext cx="144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3573471" y="5877835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2" name="矩形 101"/>
          <p:cNvSpPr/>
          <p:nvPr/>
        </p:nvSpPr>
        <p:spPr bwMode="auto">
          <a:xfrm>
            <a:off x="3953309" y="5877835"/>
            <a:ext cx="1440000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3" name="矩形 102"/>
          <p:cNvSpPr/>
          <p:nvPr/>
        </p:nvSpPr>
        <p:spPr bwMode="auto">
          <a:xfrm>
            <a:off x="5437049" y="5877272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4208156" y="430414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altLang="zh-CN" sz="1800" kern="0" noProof="0" dirty="0" smtClean="0">
                <a:solidFill>
                  <a:srgbClr val="000000"/>
                </a:solidFill>
              </a:rPr>
              <a:t>M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SP_1 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6154189" y="4273397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</a:rPr>
              <a:t>M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SP_2 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9552384" y="4764858"/>
            <a:ext cx="1440000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7307436" y="4764858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9552384" y="5877272"/>
            <a:ext cx="144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 dirty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7307436" y="5877272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24" name="矩形 123"/>
          <p:cNvSpPr/>
          <p:nvPr/>
        </p:nvSpPr>
        <p:spPr bwMode="auto">
          <a:xfrm>
            <a:off x="7685804" y="4764858"/>
            <a:ext cx="144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25" name="矩形 124"/>
          <p:cNvSpPr/>
          <p:nvPr/>
        </p:nvSpPr>
        <p:spPr bwMode="auto">
          <a:xfrm>
            <a:off x="9167310" y="4764858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26" name="矩形 125"/>
          <p:cNvSpPr/>
          <p:nvPr/>
        </p:nvSpPr>
        <p:spPr bwMode="auto">
          <a:xfrm>
            <a:off x="7685804" y="5877272"/>
            <a:ext cx="1440000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27" name="矩形 126"/>
          <p:cNvSpPr/>
          <p:nvPr/>
        </p:nvSpPr>
        <p:spPr bwMode="auto">
          <a:xfrm>
            <a:off x="9167310" y="5877272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cxnSp>
        <p:nvCxnSpPr>
          <p:cNvPr id="130" name="直接箭头连接符 129"/>
          <p:cNvCxnSpPr/>
          <p:nvPr/>
        </p:nvCxnSpPr>
        <p:spPr bwMode="auto">
          <a:xfrm>
            <a:off x="9552384" y="4689371"/>
            <a:ext cx="14093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1" name="矩形 130"/>
          <p:cNvSpPr/>
          <p:nvPr/>
        </p:nvSpPr>
        <p:spPr>
          <a:xfrm>
            <a:off x="9848000" y="429235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</a:rPr>
              <a:t>M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SP_4 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32" name="直接箭头连接符 131"/>
          <p:cNvCxnSpPr/>
          <p:nvPr/>
        </p:nvCxnSpPr>
        <p:spPr bwMode="auto">
          <a:xfrm>
            <a:off x="7685804" y="4670410"/>
            <a:ext cx="14093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3" name="矩形 132"/>
          <p:cNvSpPr/>
          <p:nvPr/>
        </p:nvSpPr>
        <p:spPr>
          <a:xfrm>
            <a:off x="7981420" y="4273397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</a:rPr>
              <a:t>M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SP_3 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4" name="矩形 133"/>
          <p:cNvSpPr/>
          <p:nvPr/>
        </p:nvSpPr>
        <p:spPr bwMode="auto">
          <a:xfrm>
            <a:off x="7711058" y="5230775"/>
            <a:ext cx="1421392" cy="317746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 STA_2.4GHz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35" name="上箭头 134"/>
          <p:cNvSpPr/>
          <p:nvPr/>
        </p:nvSpPr>
        <p:spPr bwMode="auto">
          <a:xfrm>
            <a:off x="7986764" y="5090638"/>
            <a:ext cx="318616" cy="139046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36" name="上箭头 135"/>
          <p:cNvSpPr/>
          <p:nvPr/>
        </p:nvSpPr>
        <p:spPr bwMode="auto">
          <a:xfrm rot="10800000">
            <a:off x="8440029" y="5091120"/>
            <a:ext cx="318616" cy="145117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0" name="上箭头 69"/>
          <p:cNvSpPr/>
          <p:nvPr/>
        </p:nvSpPr>
        <p:spPr bwMode="auto">
          <a:xfrm>
            <a:off x="9872791" y="5723611"/>
            <a:ext cx="394355" cy="144023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1" name="上箭头 70"/>
          <p:cNvSpPr/>
          <p:nvPr/>
        </p:nvSpPr>
        <p:spPr bwMode="auto">
          <a:xfrm rot="10800000">
            <a:off x="10405303" y="5724781"/>
            <a:ext cx="394355" cy="142852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37" name="矩形 136"/>
          <p:cNvSpPr/>
          <p:nvPr/>
        </p:nvSpPr>
        <p:spPr bwMode="auto">
          <a:xfrm>
            <a:off x="9642991" y="5406703"/>
            <a:ext cx="1275054" cy="3039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STA_5GHz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2593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487424"/>
            <a:ext cx="10361084" cy="23068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0" dirty="0" smtClean="0">
                <a:ea typeface="宋体"/>
              </a:rPr>
              <a:t>AP MLD operation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ea typeface="宋体"/>
              </a:rPr>
              <a:t>The </a:t>
            </a:r>
            <a:r>
              <a:rPr lang="en-US" altLang="zh-CN" sz="1800" kern="0" dirty="0" smtClean="0">
                <a:ea typeface="宋体"/>
              </a:rPr>
              <a:t>AP MLD announce the PS schedule information in each link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If receiving a probe/association request, AP MLD may suspend the PS mode to provide the association service before the timeout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0" dirty="0" smtClean="0">
                <a:ea typeface="宋体"/>
              </a:rPr>
              <a:t>Non-AP STA operation</a:t>
            </a:r>
            <a:endParaRPr lang="en-US" altLang="zh-CN" sz="2000" kern="0" dirty="0" smtClean="0">
              <a:ea typeface="宋体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The </a:t>
            </a:r>
            <a:r>
              <a:rPr lang="en-US" altLang="zh-CN" sz="1800" kern="0" dirty="0" smtClean="0">
                <a:ea typeface="宋体"/>
              </a:rPr>
              <a:t>non-AP STA shall s</a:t>
            </a:r>
            <a:r>
              <a:rPr lang="en-US" altLang="zh-CN" sz="1800" kern="0" dirty="0" smtClean="0">
                <a:ea typeface="宋体"/>
              </a:rPr>
              <a:t>chedule its power state according </a:t>
            </a:r>
            <a:r>
              <a:rPr lang="en-US" altLang="zh-CN" sz="1800" kern="0" dirty="0" smtClean="0">
                <a:ea typeface="宋体"/>
              </a:rPr>
              <a:t>to the </a:t>
            </a:r>
            <a:r>
              <a:rPr lang="en-US" altLang="zh-CN" sz="1800" kern="0" dirty="0" smtClean="0">
                <a:ea typeface="宋体"/>
              </a:rPr>
              <a:t>announced schedule information  </a:t>
            </a:r>
            <a:endParaRPr lang="en-US" altLang="zh-CN" sz="1800" kern="0" dirty="0" smtClean="0">
              <a:ea typeface="宋体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The frame </a:t>
            </a:r>
            <a:r>
              <a:rPr lang="en-US" altLang="zh-CN" sz="1800" kern="0" dirty="0" smtClean="0">
                <a:ea typeface="宋体"/>
              </a:rPr>
              <a:t>shall be </a:t>
            </a:r>
            <a:r>
              <a:rPr lang="en-US" altLang="zh-CN" sz="1800" kern="0" dirty="0" smtClean="0">
                <a:ea typeface="宋体"/>
              </a:rPr>
              <a:t>exchanged in the </a:t>
            </a:r>
            <a:r>
              <a:rPr lang="en-US" altLang="zh-CN" sz="1800" kern="0" dirty="0" smtClean="0">
                <a:ea typeface="宋体"/>
              </a:rPr>
              <a:t>link when </a:t>
            </a:r>
            <a:r>
              <a:rPr lang="en-US" altLang="zh-CN" sz="1800" kern="0" dirty="0" smtClean="0">
                <a:ea typeface="宋体"/>
              </a:rPr>
              <a:t>both </a:t>
            </a:r>
            <a:r>
              <a:rPr lang="en-US" altLang="zh-CN" sz="1800" kern="0" dirty="0">
                <a:ea typeface="宋体"/>
              </a:rPr>
              <a:t>non-AP STA </a:t>
            </a:r>
            <a:r>
              <a:rPr lang="en-US" altLang="zh-CN" sz="1800" kern="0" dirty="0" smtClean="0">
                <a:ea typeface="宋体"/>
              </a:rPr>
              <a:t>and AP are in awake </a:t>
            </a:r>
            <a:r>
              <a:rPr lang="en-US" altLang="zh-CN" sz="1800" kern="0" dirty="0" smtClean="0">
                <a:ea typeface="宋体"/>
              </a:rPr>
              <a:t>state</a:t>
            </a:r>
            <a:endParaRPr lang="en-US" altLang="zh-CN" sz="1800" kern="0" dirty="0">
              <a:ea typeface="宋体"/>
            </a:endParaRPr>
          </a:p>
          <a:p>
            <a:pPr marL="457200" lvl="1" indent="0" algn="just"/>
            <a:r>
              <a:rPr lang="en-US" altLang="zh-CN" sz="1800" kern="0" dirty="0" smtClean="0">
                <a:ea typeface="宋体"/>
              </a:rPr>
              <a:t> </a:t>
            </a:r>
            <a:endParaRPr lang="en-US" altLang="zh-CN" sz="1800" kern="0" dirty="0" smtClean="0">
              <a:ea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5, 2024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65672" y="686908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lang="en-US" altLang="zh-CN" kern="0" dirty="0" smtClean="0">
                <a:latin typeface="Times New Roman"/>
                <a:ea typeface="宋体"/>
              </a:rPr>
              <a:t>Case_1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: </a:t>
            </a:r>
            <a:r>
              <a:rPr lang="en-US" altLang="zh-CN" kern="0" dirty="0" smtClean="0">
                <a:ea typeface="宋体"/>
              </a:rPr>
              <a:t> </a:t>
            </a:r>
            <a:r>
              <a:rPr lang="en-US" altLang="zh-CN" kern="0" dirty="0">
                <a:ea typeface="宋体"/>
              </a:rPr>
              <a:t>UHR Non-AP STAs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954794" y="4208089"/>
            <a:ext cx="1142602" cy="21372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64445" y="4705760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65672" y="421148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70869" y="5723997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540452" y="449440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83723" y="4551872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866386" y="4922141"/>
            <a:ext cx="759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90749" y="5502652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875254" y="5929515"/>
            <a:ext cx="759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65646" y="54756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540452" y="4901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10143004" y="4246750"/>
            <a:ext cx="1142602" cy="21372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339826" y="4759137"/>
            <a:ext cx="833049" cy="369332"/>
          </a:xfrm>
          <a:prstGeom prst="rect">
            <a:avLst/>
          </a:prstGeom>
          <a:solidFill>
            <a:srgbClr val="CCC2D9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282383" y="4174923"/>
            <a:ext cx="1003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Non-AP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351340" y="5741559"/>
            <a:ext cx="833049" cy="369332"/>
          </a:xfrm>
          <a:prstGeom prst="rect">
            <a:avLst/>
          </a:prstGeom>
          <a:solidFill>
            <a:srgbClr val="CCC2D9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929939" y="4575594"/>
            <a:ext cx="2622940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>
            <a:off x="2927648" y="4877563"/>
            <a:ext cx="715357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>
            <a:off x="4002114" y="4481146"/>
            <a:ext cx="246733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矩形 27"/>
          <p:cNvSpPr/>
          <p:nvPr/>
        </p:nvSpPr>
        <p:spPr>
          <a:xfrm>
            <a:off x="4816700" y="4142672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MSP_1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2927648" y="5839452"/>
            <a:ext cx="715357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>
            <a:off x="6953491" y="4481146"/>
            <a:ext cx="26149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矩形 30"/>
          <p:cNvSpPr/>
          <p:nvPr/>
        </p:nvSpPr>
        <p:spPr bwMode="auto">
          <a:xfrm>
            <a:off x="3666291" y="4575594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031963" y="4575594"/>
            <a:ext cx="2504811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564268" y="4575594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929939" y="5537483"/>
            <a:ext cx="2622941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666291" y="5538046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4031962" y="5537483"/>
            <a:ext cx="2504811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564268" y="5537483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793536" y="4135171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MSP_2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6929939" y="4940997"/>
            <a:ext cx="2614962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Doze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cxnSp>
        <p:nvCxnSpPr>
          <p:cNvPr id="40" name="直接连接符 39"/>
          <p:cNvCxnSpPr/>
          <p:nvPr/>
        </p:nvCxnSpPr>
        <p:spPr bwMode="auto">
          <a:xfrm>
            <a:off x="2927648" y="5242966"/>
            <a:ext cx="715357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矩形 40"/>
          <p:cNvSpPr/>
          <p:nvPr/>
        </p:nvSpPr>
        <p:spPr bwMode="auto">
          <a:xfrm>
            <a:off x="3666291" y="4940997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4031377" y="4940997"/>
            <a:ext cx="2503043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 dirty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6564268" y="4940997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9565646" y="588747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2999656" y="6251249"/>
            <a:ext cx="70815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6929939" y="5949280"/>
            <a:ext cx="2638515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 dirty="0">
                <a:solidFill>
                  <a:srgbClr val="000000"/>
                </a:solidFill>
                <a:ea typeface="宋体" panose="02010600030101010101" pitchFamily="2" charset="-122"/>
              </a:rPr>
              <a:t>Awake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3666291" y="5949843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564268" y="5949280"/>
            <a:ext cx="335823" cy="301969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4031376" y="5949280"/>
            <a:ext cx="2503043" cy="301969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kern="0">
                <a:solidFill>
                  <a:srgbClr val="000000"/>
                </a:solidFill>
                <a:ea typeface="宋体" panose="02010600030101010101" pitchFamily="2" charset="-122"/>
              </a:rPr>
              <a:t>Doze</a:t>
            </a:r>
            <a:endParaRPr lang="zh-CN" altLang="en-US" sz="20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6133" y="4697558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</a:rPr>
              <a:t>Link_1</a:t>
            </a:r>
            <a:endParaRPr lang="zh-CN" altLang="en-US" sz="1800" kern="0" dirty="0">
              <a:solidFill>
                <a:srgbClr val="000000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2095568" y="5626097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</a:rPr>
              <a:t>Link_2</a:t>
            </a:r>
            <a:endParaRPr lang="zh-CN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046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5, 2024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Cases_2: </a:t>
            </a:r>
            <a:r>
              <a:rPr lang="en-US" altLang="zh-CN" kern="0" dirty="0" smtClean="0">
                <a:ea typeface="宋体"/>
              </a:rPr>
              <a:t>Pre-UHR </a:t>
            </a:r>
            <a:r>
              <a:rPr lang="en-US" altLang="zh-CN" kern="0" dirty="0">
                <a:ea typeface="宋体"/>
              </a:rPr>
              <a:t>Non-AP </a:t>
            </a:r>
            <a:r>
              <a:rPr lang="en-US" altLang="zh-CN" kern="0" dirty="0" smtClean="0">
                <a:ea typeface="宋体"/>
              </a:rPr>
              <a:t>STAs 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493372"/>
            <a:ext cx="10877532" cy="2732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0" dirty="0">
                <a:ea typeface="宋体"/>
              </a:rPr>
              <a:t>AP MLD </a:t>
            </a:r>
            <a:r>
              <a:rPr lang="en-US" altLang="zh-CN" sz="2000" kern="0" dirty="0" smtClean="0">
                <a:ea typeface="宋体"/>
              </a:rPr>
              <a:t>operation</a:t>
            </a:r>
            <a:endParaRPr lang="en-US" altLang="zh-CN" sz="2000" kern="0" dirty="0" smtClean="0">
              <a:ea typeface="宋体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AP MLD shall negotiate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TWT agreements with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all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pre-UHR STAs </a:t>
            </a:r>
            <a:r>
              <a:rPr lang="en-US" altLang="zh-CN" sz="1800" kern="0" dirty="0">
                <a:solidFill>
                  <a:schemeClr val="tx1"/>
                </a:solidFill>
                <a:ea typeface="宋体"/>
              </a:rPr>
              <a:t>with Responder PM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Mode =1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:</a:t>
            </a:r>
            <a:endParaRPr lang="en-US" altLang="zh-CN" sz="1800" kern="0" dirty="0">
              <a:solidFill>
                <a:schemeClr val="tx1"/>
              </a:solidFill>
              <a:ea typeface="宋体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If the TWT agreement negotiation is finished,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the </a:t>
            </a:r>
            <a:r>
              <a:rPr lang="en-US" altLang="zh-CN" sz="1800" kern="0" dirty="0">
                <a:solidFill>
                  <a:schemeClr val="tx1"/>
                </a:solidFill>
                <a:ea typeface="宋体"/>
              </a:rPr>
              <a:t>ongoing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 AP PS </a:t>
            </a:r>
            <a:r>
              <a:rPr lang="en-US" altLang="zh-CN" sz="1800" kern="0" dirty="0">
                <a:solidFill>
                  <a:schemeClr val="tx1"/>
                </a:solidFill>
                <a:ea typeface="宋体"/>
              </a:rPr>
              <a:t>mode shall </a:t>
            </a: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continue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chemeClr val="tx1"/>
                </a:solidFill>
                <a:ea typeface="宋体"/>
              </a:rPr>
              <a:t>TWT </a:t>
            </a:r>
            <a:r>
              <a:rPr lang="en-US" altLang="zh-CN" kern="0" dirty="0">
                <a:solidFill>
                  <a:schemeClr val="tx1"/>
                </a:solidFill>
                <a:ea typeface="宋体"/>
              </a:rPr>
              <a:t>SP limited in the MSP when the corresponding AP in awake </a:t>
            </a:r>
            <a:r>
              <a:rPr lang="en-US" altLang="zh-CN" kern="0" dirty="0" smtClean="0">
                <a:solidFill>
                  <a:schemeClr val="tx1"/>
                </a:solidFill>
                <a:ea typeface="宋体"/>
              </a:rPr>
              <a:t>state</a:t>
            </a:r>
            <a:endParaRPr lang="en-US" altLang="zh-CN" kern="0" dirty="0" smtClean="0">
              <a:solidFill>
                <a:schemeClr val="tx1"/>
              </a:solidFill>
              <a:ea typeface="宋体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Otherwise, the ongoing AP PS mode shall terminate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0" dirty="0" smtClean="0">
                <a:ea typeface="宋体"/>
              </a:rPr>
              <a:t>Pre-UHR </a:t>
            </a:r>
            <a:r>
              <a:rPr lang="en-US" altLang="zh-CN" sz="2000" kern="0" dirty="0">
                <a:ea typeface="宋体"/>
              </a:rPr>
              <a:t>non-AP STA operation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ea typeface="宋体"/>
              </a:rPr>
              <a:t>The </a:t>
            </a:r>
            <a:r>
              <a:rPr lang="en-US" altLang="zh-CN" sz="1800" kern="0" dirty="0" smtClean="0">
                <a:ea typeface="宋体"/>
              </a:rPr>
              <a:t>non-AP STA only wake and exchange frame  in the TWT SP</a:t>
            </a:r>
            <a:endParaRPr lang="en-US" altLang="zh-CN" sz="1800" kern="0" dirty="0" smtClean="0">
              <a:solidFill>
                <a:schemeClr val="tx1"/>
              </a:solidFill>
              <a:ea typeface="宋体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039671" y="4037101"/>
            <a:ext cx="1142602" cy="213726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49322" y="4534772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50549" y="404049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AP_MLD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55746" y="5553009"/>
            <a:ext cx="710451" cy="369332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232989" y="4560759"/>
            <a:ext cx="1316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altLang="zh-CN" sz="16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STA_2.4GHz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51506" y="5331664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AP_2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286506" y="5543686"/>
            <a:ext cx="1213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 </a:t>
            </a:r>
            <a:endParaRPr lang="en-US" altLang="zh-CN" sz="16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 STA_5GHz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46683" y="4889458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(2.4GHz)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98826" y="5854752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(5GHz)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2711685" y="4706575"/>
            <a:ext cx="75944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5793318" y="4310158"/>
            <a:ext cx="17753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矩形 19"/>
          <p:cNvSpPr/>
          <p:nvPr/>
        </p:nvSpPr>
        <p:spPr>
          <a:xfrm>
            <a:off x="4085967" y="3951878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MSP_1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2718348" y="5668464"/>
            <a:ext cx="75878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3573213" y="4310158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矩形 22"/>
          <p:cNvSpPr/>
          <p:nvPr/>
        </p:nvSpPr>
        <p:spPr bwMode="auto">
          <a:xfrm>
            <a:off x="5404032" y="4404606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5768628" y="4404606"/>
            <a:ext cx="1800000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</a:p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191183" y="4404043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404032" y="5366495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768628" y="5366495"/>
            <a:ext cx="180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3191183" y="5366495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216200" y="3946896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MSP_2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>
            <a:off x="2719663" y="5071978"/>
            <a:ext cx="758649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矩形 30"/>
          <p:cNvSpPr/>
          <p:nvPr/>
        </p:nvSpPr>
        <p:spPr bwMode="auto">
          <a:xfrm>
            <a:off x="4739050" y="4770009"/>
            <a:ext cx="3485550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2702774" y="6080261"/>
            <a:ext cx="7603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矩形 32"/>
          <p:cNvSpPr/>
          <p:nvPr/>
        </p:nvSpPr>
        <p:spPr>
          <a:xfrm>
            <a:off x="2192780" y="4365268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AP_1</a:t>
            </a: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3573213" y="4404043"/>
            <a:ext cx="180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573213" y="5366495"/>
            <a:ext cx="1800000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3191183" y="5778292"/>
            <a:ext cx="2932696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803421" y="4349869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803421" y="5319844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803421" y="4734395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803421" y="5731641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395550" y="3951878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MSP_3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7992139" y="4310158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7610109" y="4404043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7610109" y="5366495"/>
            <a:ext cx="335823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7992139" y="4404043"/>
            <a:ext cx="1800000" cy="301969"/>
          </a:xfrm>
          <a:prstGeom prst="rect">
            <a:avLst/>
          </a:prstGeom>
          <a:solidFill>
            <a:srgbClr val="CCEED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Awake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992139" y="5366495"/>
            <a:ext cx="1800000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7313620" y="5778292"/>
            <a:ext cx="2478519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3958286" y="4770009"/>
            <a:ext cx="734979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TWT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8268463" y="4770009"/>
            <a:ext cx="738105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TWT 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3194538" y="4768682"/>
            <a:ext cx="732264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9050431" y="4770009"/>
            <a:ext cx="737894" cy="30196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Doze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173830" y="5778292"/>
            <a:ext cx="1090041" cy="301969"/>
          </a:xfrm>
          <a:prstGeom prst="rect">
            <a:avLst/>
          </a:prstGeom>
          <a:solidFill>
            <a:srgbClr val="CCC2D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anose="02010600030101010101" pitchFamily="2" charset="-122"/>
              </a:rPr>
              <a:t>TWT 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767298" y="4333948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767298" y="5303923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767298" y="4718474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767298" y="5715720"/>
            <a:ext cx="614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…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02073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November 4, 2024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Summary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988840"/>
            <a:ext cx="10475383" cy="396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In this contribution, we </a:t>
            </a:r>
            <a:r>
              <a:rPr lang="en-US" altLang="zh-CN" kern="0" dirty="0" smtClean="0">
                <a:latin typeface="Times New Roman"/>
                <a:ea typeface="宋体"/>
              </a:rPr>
              <a:t>proposed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a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AP MLD PS mode that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 schedules the affiliated APs power state at the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MLD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level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: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n-cs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Each affiliated AP power state is scheduled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 and announced in 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each link </a:t>
            </a:r>
            <a:r>
              <a:rPr lang="en-US" altLang="zh-CN" kern="0" dirty="0" smtClean="0">
                <a:latin typeface="Times New Roman"/>
                <a:ea typeface="宋体"/>
              </a:rPr>
              <a:t>by 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a 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frame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kern="0" dirty="0" smtClean="0">
                <a:latin typeface="Times New Roman"/>
                <a:ea typeface="宋体"/>
              </a:rPr>
              <a:t>In each MLD service period, only one affiliated AP transition into awake state 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Advantages: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kern="0" dirty="0" smtClean="0">
                <a:latin typeface="Times New Roman"/>
                <a:ea typeface="宋体"/>
              </a:rPr>
              <a:t>Have </a:t>
            </a:r>
            <a:r>
              <a:rPr lang="en-US" altLang="zh-CN" kern="0" dirty="0" smtClean="0">
                <a:latin typeface="Times New Roman"/>
                <a:ea typeface="宋体"/>
              </a:rPr>
              <a:t>a </a:t>
            </a:r>
            <a:r>
              <a:rPr lang="en-US" altLang="zh-CN" kern="0" dirty="0" smtClean="0">
                <a:latin typeface="Times New Roman"/>
                <a:ea typeface="宋体"/>
              </a:rPr>
              <a:t>compatibility to </a:t>
            </a:r>
            <a:r>
              <a:rPr lang="en-US" altLang="zh-CN" kern="0" dirty="0" smtClean="0">
                <a:latin typeface="Times New Roman"/>
                <a:ea typeface="宋体"/>
              </a:rPr>
              <a:t>legacy non-MLD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STAs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that supports TWT scheduling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Can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 </a:t>
            </a:r>
            <a:r>
              <a:rPr lang="en-US" altLang="zh-CN" kern="0" dirty="0" smtClean="0">
                <a:latin typeface="Times New Roman"/>
                <a:ea typeface="宋体"/>
              </a:rPr>
              <a:t>provide more flexible multi-link access service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 while maintain the high power efficiency near to </a:t>
            </a:r>
            <a:r>
              <a:rPr lang="en-US" altLang="zh-CN" kern="0" dirty="0">
                <a:ea typeface="宋体"/>
              </a:rPr>
              <a:t>the unscheduled AP PS </a:t>
            </a:r>
            <a:r>
              <a:rPr lang="en-US" altLang="zh-CN" kern="0" dirty="0" smtClean="0">
                <a:ea typeface="宋体"/>
              </a:rPr>
              <a:t>mode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475527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22668"/>
            <a:ext cx="10361084" cy="4256111"/>
          </a:xfrm>
        </p:spPr>
        <p:txBody>
          <a:bodyPr/>
          <a:lstStyle/>
          <a:p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11-24-0209-05-00bn specification framework for </a:t>
            </a:r>
            <a:r>
              <a:rPr lang="en-US" altLang="zh-CN" sz="1800" b="0" dirty="0" err="1" smtClean="0"/>
              <a:t>tgbn</a:t>
            </a:r>
            <a:endParaRPr lang="en-US" altLang="zh-CN" sz="1800" b="0" dirty="0" smtClean="0"/>
          </a:p>
          <a:p>
            <a:r>
              <a:rPr lang="en-US" altLang="zh-CN" sz="1800" b="0" dirty="0" smtClean="0"/>
              <a:t>[</a:t>
            </a:r>
            <a:r>
              <a:rPr lang="en-US" altLang="zh-CN" sz="1800" b="0" dirty="0"/>
              <a:t>2] 11-23/2040r1-bn Enabling AP power save – Follow </a:t>
            </a:r>
            <a:r>
              <a:rPr lang="en-US" altLang="zh-CN" sz="1800" b="0" dirty="0" smtClean="0"/>
              <a:t>Up</a:t>
            </a:r>
            <a:endParaRPr lang="en-US" altLang="zh-CN" sz="1800" b="0" dirty="0"/>
          </a:p>
          <a:p>
            <a:r>
              <a:rPr lang="en-US" altLang="zh-CN" sz="1800" b="0" dirty="0"/>
              <a:t>[3] 11-24/0589r0-bn Dynamic TID-To-Link Mapping for AP MLD Power </a:t>
            </a:r>
            <a:r>
              <a:rPr lang="en-US" altLang="zh-CN" sz="1800" b="0" dirty="0" smtClean="0"/>
              <a:t>Save</a:t>
            </a:r>
            <a:endParaRPr lang="en-US" altLang="zh-CN" sz="1800" b="0" dirty="0"/>
          </a:p>
          <a:p>
            <a:r>
              <a:rPr lang="en-US" altLang="zh-CN" sz="1800" b="0" dirty="0"/>
              <a:t>[4] 11-24/0737r0-bn Cross-link Wake-up to Go Deeper in Power </a:t>
            </a:r>
            <a:r>
              <a:rPr lang="en-US" altLang="zh-CN" sz="1800" b="0" dirty="0" smtClean="0"/>
              <a:t>Save</a:t>
            </a:r>
            <a:endParaRPr lang="en-US" altLang="zh-CN" sz="1800" b="0" dirty="0"/>
          </a:p>
          <a:p>
            <a:r>
              <a:rPr lang="en-US" altLang="zh-CN" sz="1800" b="0" dirty="0"/>
              <a:t>[5] 11-24/0352r1-bn Enabling Unscheduled AP PS </a:t>
            </a:r>
            <a:r>
              <a:rPr lang="en-US" altLang="zh-CN" sz="1800" b="0" dirty="0" smtClean="0"/>
              <a:t>Follow-up</a:t>
            </a:r>
            <a:endParaRPr lang="en-US" altLang="zh-CN" sz="1800" b="0" dirty="0"/>
          </a:p>
          <a:p>
            <a:r>
              <a:rPr lang="en-US" altLang="zh-CN" sz="1800" b="0" dirty="0"/>
              <a:t>[6] 11-23/0015r0-uhr AP MLD Power </a:t>
            </a:r>
            <a:r>
              <a:rPr lang="en-US" altLang="zh-CN" sz="1800" b="0" dirty="0" smtClean="0"/>
              <a:t>Management</a:t>
            </a:r>
            <a:endParaRPr lang="en-US" altLang="zh-CN" sz="1800" b="0" dirty="0"/>
          </a:p>
          <a:p>
            <a:r>
              <a:rPr lang="en-US" altLang="zh-CN" sz="1800" b="0" dirty="0"/>
              <a:t>[7] 11-23/0225r1-uhr Considering Unscheduled AP Power </a:t>
            </a:r>
            <a:r>
              <a:rPr lang="en-US" altLang="zh-CN" sz="1800" b="0" dirty="0" smtClean="0"/>
              <a:t>Save</a:t>
            </a:r>
            <a:endParaRPr lang="en-US" altLang="zh-CN" sz="1800" b="0" dirty="0"/>
          </a:p>
          <a:p>
            <a:r>
              <a:rPr lang="en-US" altLang="zh-CN" sz="1800" b="0" dirty="0"/>
              <a:t>[8] 11-23/1936r0-uhr AP MLD Power Save </a:t>
            </a:r>
            <a:r>
              <a:rPr lang="en-US" altLang="zh-CN" sz="1800" b="0" dirty="0" smtClean="0"/>
              <a:t>Follow-up</a:t>
            </a:r>
            <a:endParaRPr lang="en-US" altLang="zh-CN" sz="1800" b="0" dirty="0"/>
          </a:p>
          <a:p>
            <a:r>
              <a:rPr lang="en-US" altLang="zh-CN" sz="1800" b="0" dirty="0"/>
              <a:t>[9] 11-24/0659r1-bn Thoughts on AP Power </a:t>
            </a:r>
            <a:r>
              <a:rPr lang="en-US" altLang="zh-CN" sz="1800" b="0" dirty="0" smtClean="0"/>
              <a:t>Save</a:t>
            </a:r>
            <a:endParaRPr lang="en-US" altLang="zh-CN" sz="1800" b="0" dirty="0"/>
          </a:p>
          <a:p>
            <a:r>
              <a:rPr lang="en-US" altLang="ko-KR" sz="1800" b="0" dirty="0">
                <a:solidFill>
                  <a:schemeClr val="tx1"/>
                </a:solidFill>
              </a:rPr>
              <a:t>[</a:t>
            </a:r>
            <a:r>
              <a:rPr lang="en-US" altLang="zh-CN" sz="1800" b="0" dirty="0">
                <a:solidFill>
                  <a:schemeClr val="tx1"/>
                </a:solidFill>
              </a:rPr>
              <a:t>10</a:t>
            </a:r>
            <a:r>
              <a:rPr lang="en-US" altLang="ko-KR" sz="1800" b="0" dirty="0">
                <a:solidFill>
                  <a:schemeClr val="tx1"/>
                </a:solidFill>
              </a:rPr>
              <a:t>] </a:t>
            </a:r>
            <a:r>
              <a:rPr lang="en-US" altLang="zh-CN" sz="1800" b="0" dirty="0"/>
              <a:t>11-24/0097r0-bn AP Power Management Follow </a:t>
            </a:r>
            <a:r>
              <a:rPr lang="en-US" altLang="zh-CN" sz="1800" b="0" dirty="0" smtClean="0"/>
              <a:t>Up</a:t>
            </a:r>
            <a:endParaRPr lang="en-US" altLang="ko-KR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/>
              <a:t>[11</a:t>
            </a:r>
            <a:r>
              <a:rPr lang="en-US" altLang="zh-CN" sz="1800" b="0" dirty="0" smtClean="0"/>
              <a:t>]</a:t>
            </a:r>
            <a:r>
              <a:rPr lang="en-US" altLang="ko-KR" sz="1800" b="0" dirty="0">
                <a:solidFill>
                  <a:schemeClr val="tx1"/>
                </a:solidFill>
              </a:rPr>
              <a:t> 11-24/</a:t>
            </a:r>
            <a:r>
              <a:rPr lang="en-US" altLang="zh-CN" sz="1800" b="0" dirty="0">
                <a:solidFill>
                  <a:schemeClr val="tx1"/>
                </a:solidFill>
              </a:rPr>
              <a:t>1126</a:t>
            </a:r>
            <a:r>
              <a:rPr lang="en-US" altLang="ko-KR" sz="1800" b="0" dirty="0">
                <a:solidFill>
                  <a:schemeClr val="tx1"/>
                </a:solidFill>
              </a:rPr>
              <a:t>r</a:t>
            </a:r>
            <a:r>
              <a:rPr lang="en-US" altLang="zh-CN" sz="1800" b="0" dirty="0">
                <a:solidFill>
                  <a:schemeClr val="tx1"/>
                </a:solidFill>
              </a:rPr>
              <a:t>1</a:t>
            </a:r>
            <a:r>
              <a:rPr lang="en-US" altLang="ko-KR" sz="1800" b="0" dirty="0">
                <a:solidFill>
                  <a:schemeClr val="tx1"/>
                </a:solidFill>
              </a:rPr>
              <a:t>-bn ICF-ICR Discussion for 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DPS</a:t>
            </a:r>
          </a:p>
          <a:p>
            <a:r>
              <a:rPr lang="en-US" altLang="zh-CN" sz="1800" b="0" dirty="0" smtClean="0"/>
              <a:t>[12]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 </a:t>
            </a:r>
            <a:r>
              <a:rPr lang="en-US" altLang="zh-CN" sz="1800" b="0" dirty="0" smtClean="0"/>
              <a:t>11-24/0503r1-bn </a:t>
            </a:r>
            <a:r>
              <a:rPr lang="en-US" altLang="zh-CN" sz="1800" b="0" dirty="0"/>
              <a:t>Power Save Follow Up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Scheduled Power Save for AP MLD_20240815_Rev6.0</Template>
  <TotalTime>7658</TotalTime>
  <Words>1133</Words>
  <Application>Microsoft Office PowerPoint</Application>
  <PresentationFormat>宽屏</PresentationFormat>
  <Paragraphs>260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宋体</vt:lpstr>
      <vt:lpstr>Arial</vt:lpstr>
      <vt:lpstr>Times New Roman</vt:lpstr>
      <vt:lpstr>Office 主题​​</vt:lpstr>
      <vt:lpstr>Document</vt:lpstr>
      <vt:lpstr>Multi-link scheduled Power Save for AP MLD</vt:lpstr>
      <vt:lpstr>Introduction</vt:lpstr>
      <vt:lpstr>Recap: Unscheduled AP PS mode</vt:lpstr>
      <vt:lpstr>Motivation  </vt:lpstr>
      <vt:lpstr>PowerPoint 演示文稿</vt:lpstr>
      <vt:lpstr>PowerPoint 演示文稿</vt:lpstr>
      <vt:lpstr>PowerPoint 演示文稿</vt:lpstr>
      <vt:lpstr>PowerPoint 演示文稿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Power Save for AP MLD</dc:title>
  <dc:creator>tplink</dc:creator>
  <cp:keywords/>
  <cp:lastModifiedBy>tplink</cp:lastModifiedBy>
  <cp:revision>171</cp:revision>
  <cp:lastPrinted>1601-01-01T00:00:00Z</cp:lastPrinted>
  <dcterms:created xsi:type="dcterms:W3CDTF">2024-09-20T02:18:14Z</dcterms:created>
  <dcterms:modified xsi:type="dcterms:W3CDTF">2024-11-05T03:37:00Z</dcterms:modified>
  <cp:category>Name, Affiliation</cp:category>
</cp:coreProperties>
</file>