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1"/>
  </p:notesMasterIdLst>
  <p:handoutMasterIdLst>
    <p:handoutMasterId r:id="rId42"/>
  </p:handoutMasterIdLst>
  <p:sldIdLst>
    <p:sldId id="1263" r:id="rId2"/>
    <p:sldId id="1266" r:id="rId3"/>
    <p:sldId id="1267" r:id="rId4"/>
    <p:sldId id="1269" r:id="rId5"/>
    <p:sldId id="1270" r:id="rId6"/>
    <p:sldId id="1271" r:id="rId7"/>
    <p:sldId id="1273" r:id="rId8"/>
    <p:sldId id="1274" r:id="rId9"/>
    <p:sldId id="1275" r:id="rId10"/>
    <p:sldId id="1276" r:id="rId11"/>
    <p:sldId id="1278" r:id="rId12"/>
    <p:sldId id="1279" r:id="rId13"/>
    <p:sldId id="1385" r:id="rId14"/>
    <p:sldId id="1388" r:id="rId15"/>
    <p:sldId id="1387" r:id="rId16"/>
    <p:sldId id="1386" r:id="rId17"/>
    <p:sldId id="1296" r:id="rId18"/>
    <p:sldId id="1389" r:id="rId19"/>
    <p:sldId id="1283" r:id="rId20"/>
    <p:sldId id="1284" r:id="rId21"/>
    <p:sldId id="1366" r:id="rId22"/>
    <p:sldId id="1428" r:id="rId23"/>
    <p:sldId id="1429" r:id="rId24"/>
    <p:sldId id="1361" r:id="rId25"/>
    <p:sldId id="1287" r:id="rId26"/>
    <p:sldId id="1462" r:id="rId27"/>
    <p:sldId id="1336" r:id="rId28"/>
    <p:sldId id="1463" r:id="rId29"/>
    <p:sldId id="1427" r:id="rId30"/>
    <p:sldId id="1464" r:id="rId31"/>
    <p:sldId id="1313" r:id="rId32"/>
    <p:sldId id="1465" r:id="rId33"/>
    <p:sldId id="1367" r:id="rId34"/>
    <p:sldId id="1466" r:id="rId35"/>
    <p:sldId id="1379" r:id="rId36"/>
    <p:sldId id="1467" r:id="rId37"/>
    <p:sldId id="1291" r:id="rId38"/>
    <p:sldId id="1346" r:id="rId39"/>
    <p:sldId id="1347" r:id="rId4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中度样式 2 - 强调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322" autoAdjust="0"/>
    <p:restoredTop sz="95405"/>
  </p:normalViewPr>
  <p:slideViewPr>
    <p:cSldViewPr showGuides="1">
      <p:cViewPr varScale="1">
        <p:scale>
          <a:sx n="99" d="100"/>
          <a:sy n="99" d="100"/>
        </p:scale>
        <p:origin x="158" y="91"/>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a:t>Jan 2025</a:t>
            </a:r>
          </a:p>
        </p:txBody>
      </p:sp>
      <p:sp>
        <p:nvSpPr>
          <p:cNvPr id="5" name="页脚占位符 4"/>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Sep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Jan 2025</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Jan 2025</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Jan 2025</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a:t>
            </a:r>
            <a:r>
              <a:rPr lang="en-US" dirty="0" err="1" smtClean="0"/>
              <a:t>Sanechips</a:t>
            </a:r>
            <a:r>
              <a:rPr lang="en-US" dirty="0" smtClean="0"/>
              <a:t>)</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47929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dirty="0" smtClean="0">
                <a:ln>
                  <a:noFill/>
                </a:ln>
                <a:solidFill>
                  <a:srgbClr val="000000"/>
                </a:solidFill>
                <a:effectLst/>
                <a:uLnTx/>
                <a:uFillTx/>
                <a:latin typeface="Times New Roman" panose="02020603050405020304" pitchFamily="18" charset="0"/>
                <a:ea typeface="MS PGothic" panose="020B0600070205080204" pitchFamily="34" charset="-128"/>
                <a:cs typeface="+mn-cs"/>
              </a:rPr>
              <a:t>Agenda</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500" y="357188"/>
            <a:ext cx="4667250" cy="273050"/>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24</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1997r2</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7.xml"/><Relationship Id="rId4" Type="http://schemas.openxmlformats.org/officeDocument/2006/relationships/hyperlink" Target="https://standards.ieee.org/develop/policies/bylaws/sb_bylaws.pdf%20section%205.2.1.3"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ec/dcn/22/ec-22-0204-00-00EC-2022-nov-ieee-802-mixed-mode-plenary-meeting-av-training.pptx"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cvent.me/d5xo5D"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5/11-25-0054-00-00bp-teleconference-minutes-january-2025.docx" TargetMode="External"/><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hyperlink" Target="https://mentor.ieee.org/802.11/dcn/23/11-23-2158-00-0amp-802-11-amp-sg-meeting-minutes-for-november-2023-plenary.docx" TargetMode="Externa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7.xml"/><Relationship Id="rId4" Type="http://schemas.openxmlformats.org/officeDocument/2006/relationships/hyperlink" Target="http://standards.ieee.org/about/sasb/patcom/materials.html"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7.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5" name="页脚占位符 4"/>
          <p:cNvSpPr>
            <a:spLocks noGrp="1"/>
          </p:cNvSpPr>
          <p:nvPr>
            <p:ph type="ftr" idx="11"/>
          </p:nvPr>
        </p:nvSpPr>
        <p:spPr/>
        <p:txBody>
          <a:bodyPr/>
          <a:lstStyle/>
          <a:p>
            <a:pPr eaLnBrk="0" hangingPunct="0">
              <a:defRPr/>
            </a:pPr>
            <a:r>
              <a:rPr lang="en-US" smtClean="0"/>
              <a:t>Bo Sun (Sanechips)</a:t>
            </a:r>
            <a:endParaRPr lang="en-US" dirty="0"/>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 TGbp </a:t>
            </a:r>
            <a:r>
              <a:rPr lang="en-US" altLang="en-US" kern="0" dirty="0" smtClean="0"/>
              <a:t>Meeting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Jan Interim 2025 Session</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2025-01-08</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9" name="Object 11"/>
          <p:cNvGraphicFramePr>
            <a:graphicFrameLocks noChangeAspect="1"/>
          </p:cNvGraphicFramePr>
          <p:nvPr/>
        </p:nvGraphicFramePr>
        <p:xfrm>
          <a:off x="1481931" y="3267075"/>
          <a:ext cx="9326563" cy="1138237"/>
        </p:xfrm>
        <a:graphic>
          <a:graphicData uri="http://schemas.openxmlformats.org/presentationml/2006/ole">
            <mc:AlternateContent xmlns:mc="http://schemas.openxmlformats.org/markup-compatibility/2006">
              <mc:Choice xmlns:v="urn:schemas-microsoft-com:vml" Requires="v">
                <p:oleObj spid="_x0000_s5606" name="Document" r:id="rId3" imgW="8336280" imgH="1019810" progId="Word.Document.8">
                  <p:embed/>
                </p:oleObj>
              </mc:Choice>
              <mc:Fallback>
                <p:oleObj name="Document" r:id="rId3" imgW="8336280" imgH="1019810" progId="Word.Document.8">
                  <p:embed/>
                  <p:pic>
                    <p:nvPicPr>
                      <p:cNvPr id="0" name="Object 11"/>
                      <p:cNvPicPr/>
                      <p:nvPr/>
                    </p:nvPicPr>
                    <p:blipFill>
                      <a:blip r:embed="rId4"/>
                      <a:stretch>
                        <a:fillRect/>
                      </a:stretch>
                    </p:blipFill>
                    <p:spPr>
                      <a:xfrm>
                        <a:off x="1481931" y="3267075"/>
                        <a:ext cx="9326563" cy="1138237"/>
                      </a:xfrm>
                      <a:prstGeom prst="rect">
                        <a:avLst/>
                      </a:prstGeom>
                      <a:noFill/>
                      <a:ln w="38100">
                        <a:noFill/>
                        <a:miter/>
                      </a:ln>
                    </p:spPr>
                  </p:pic>
                </p:oleObj>
              </mc:Fallback>
            </mc:AlternateContent>
          </a:graphicData>
        </a:graphic>
      </p:graphicFrame>
      <p:sp>
        <p:nvSpPr>
          <p:cNvPr id="10" name="Rectangle 12"/>
          <p:cNvSpPr/>
          <p:nvPr/>
        </p:nvSpPr>
        <p:spPr>
          <a:xfrm>
            <a:off x="1454944" y="2613025"/>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495726"/>
          </a:xfrm>
          <a:prstGeom prst="rect">
            <a:avLst/>
          </a:prstGeom>
        </p:spPr>
        <p:txBody>
          <a:bodyPr>
            <a:normAutofit fontScale="775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7"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solidFill>
                  <a:schemeClr val="tx1"/>
                </a:solidFill>
              </a:rPr>
              <a:t>Suggested Best Practices in Mix-mode Meetings</a:t>
            </a:r>
            <a:endParaRPr lang="zh-CN" altLang="en-US" sz="3200" kern="0" dirty="0">
              <a:solidFill>
                <a:schemeClr val="tx1"/>
              </a:solidFill>
            </a:endParaRPr>
          </a:p>
        </p:txBody>
      </p:sp>
      <p:sp>
        <p:nvSpPr>
          <p:cNvPr id="6" name="内容占位符 2"/>
          <p:cNvSpPr txBox="1"/>
          <p:nvPr/>
        </p:nvSpPr>
        <p:spPr>
          <a:xfrm>
            <a:off x="928680" y="1866106"/>
            <a:ext cx="10361613" cy="4494213"/>
          </a:xfrm>
          <a:prstGeom prst="rect">
            <a:avLst/>
          </a:prstGeom>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lnSpc>
                <a:spcPct val="120000"/>
              </a:lnSpc>
            </a:pPr>
            <a:r>
              <a:rPr lang="en-US" sz="2000" kern="0" dirty="0" smtClean="0"/>
              <a:t>In-room Attendees:</a:t>
            </a:r>
          </a:p>
          <a:p>
            <a:pPr lvl="1">
              <a:lnSpc>
                <a:spcPct val="120000"/>
              </a:lnSpc>
              <a:spcBef>
                <a:spcPts val="0"/>
              </a:spcBef>
            </a:pPr>
            <a:r>
              <a:rPr lang="en-US" sz="1800" kern="0" dirty="0" smtClean="0"/>
              <a:t>In </a:t>
            </a:r>
            <a:r>
              <a:rPr lang="en-US" sz="1800" kern="0" dirty="0" err="1" smtClean="0"/>
              <a:t>Webex</a:t>
            </a:r>
            <a:r>
              <a:rPr lang="en-US" sz="1800" kern="0" dirty="0" smtClean="0"/>
              <a:t> choose connect </a:t>
            </a:r>
            <a:r>
              <a:rPr lang="en-US" sz="1900" b="1" kern="0" dirty="0" smtClean="0"/>
              <a:t>without audio</a:t>
            </a:r>
            <a:r>
              <a:rPr lang="en-US" sz="1800" b="1" kern="0" dirty="0" smtClean="0"/>
              <a:t> </a:t>
            </a:r>
            <a:r>
              <a:rPr lang="en-US" sz="1800" kern="0" dirty="0" smtClean="0"/>
              <a:t>before you join</a:t>
            </a:r>
          </a:p>
          <a:p>
            <a:pPr lvl="1">
              <a:lnSpc>
                <a:spcPct val="120000"/>
              </a:lnSpc>
              <a:spcBef>
                <a:spcPts val="0"/>
              </a:spcBef>
            </a:pPr>
            <a:r>
              <a:rPr lang="en-US" sz="1800" kern="0" dirty="0" smtClean="0"/>
              <a:t>Use the </a:t>
            </a:r>
            <a:r>
              <a:rPr lang="en-US" sz="1800" kern="0" dirty="0" err="1" smtClean="0"/>
              <a:t>Webex</a:t>
            </a:r>
            <a:r>
              <a:rPr lang="en-US" sz="1800" kern="0" dirty="0" smtClean="0"/>
              <a:t> queue to indicate you want to speak</a:t>
            </a:r>
          </a:p>
          <a:p>
            <a:pPr lvl="1">
              <a:lnSpc>
                <a:spcPct val="120000"/>
              </a:lnSpc>
              <a:spcBef>
                <a:spcPts val="0"/>
              </a:spcBef>
            </a:pPr>
            <a:r>
              <a:rPr lang="en-US" sz="1800" kern="0" dirty="0" smtClean="0"/>
              <a:t>Wait to be called on while standing/holding a microphone to make a comment</a:t>
            </a:r>
          </a:p>
          <a:p>
            <a:pPr lvl="1">
              <a:lnSpc>
                <a:spcPct val="120000"/>
              </a:lnSpc>
              <a:spcBef>
                <a:spcPts val="0"/>
              </a:spcBef>
            </a:pPr>
            <a:r>
              <a:rPr lang="en-US" sz="1800" kern="0" dirty="0" smtClean="0"/>
              <a:t>Repeat any questions that are inadvertently asked away from the microphone</a:t>
            </a:r>
          </a:p>
          <a:p>
            <a:pPr>
              <a:lnSpc>
                <a:spcPct val="120000"/>
              </a:lnSpc>
            </a:pPr>
            <a:r>
              <a:rPr lang="en-US" sz="2000" kern="0" dirty="0" smtClean="0"/>
              <a:t>Remote Attendees:</a:t>
            </a:r>
          </a:p>
          <a:p>
            <a:pPr lvl="1">
              <a:lnSpc>
                <a:spcPct val="120000"/>
              </a:lnSpc>
              <a:spcBef>
                <a:spcPts val="0"/>
              </a:spcBef>
            </a:pPr>
            <a:r>
              <a:rPr lang="en-US" sz="1800" kern="0" dirty="0" smtClean="0"/>
              <a:t>Join </a:t>
            </a:r>
            <a:r>
              <a:rPr lang="en-US" sz="1800" kern="0" dirty="0" err="1" smtClean="0"/>
              <a:t>Webex</a:t>
            </a:r>
            <a:r>
              <a:rPr lang="en-US" sz="1800" kern="0" dirty="0" smtClean="0"/>
              <a:t> and set </a:t>
            </a:r>
            <a:r>
              <a:rPr lang="en-US" sz="1800" kern="0" dirty="0" err="1" smtClean="0"/>
              <a:t>Webex</a:t>
            </a:r>
            <a:r>
              <a:rPr lang="en-US" sz="1800" kern="0" dirty="0" smtClean="0"/>
              <a:t> audio as ‘music’</a:t>
            </a:r>
          </a:p>
          <a:p>
            <a:pPr lvl="1">
              <a:lnSpc>
                <a:spcPct val="120000"/>
              </a:lnSpc>
              <a:spcBef>
                <a:spcPts val="0"/>
              </a:spcBef>
            </a:pPr>
            <a:r>
              <a:rPr lang="en-US" sz="1800" kern="0" dirty="0" smtClean="0"/>
              <a:t>Use the </a:t>
            </a:r>
            <a:r>
              <a:rPr lang="en-US" sz="1800" kern="0" dirty="0" err="1" smtClean="0"/>
              <a:t>Webex</a:t>
            </a:r>
            <a:r>
              <a:rPr lang="en-US" sz="1800" kern="0" dirty="0" smtClean="0"/>
              <a:t> chat window to indicate you want to speak (“q”)</a:t>
            </a:r>
          </a:p>
          <a:p>
            <a:pPr lvl="1">
              <a:lnSpc>
                <a:spcPct val="120000"/>
              </a:lnSpc>
              <a:spcBef>
                <a:spcPts val="0"/>
              </a:spcBef>
            </a:pPr>
            <a:r>
              <a:rPr lang="en-US" sz="1800" kern="0" dirty="0" smtClean="0"/>
              <a:t>Wait to be called on to speak</a:t>
            </a:r>
          </a:p>
          <a:p>
            <a:pPr>
              <a:lnSpc>
                <a:spcPct val="120000"/>
              </a:lnSpc>
            </a:pPr>
            <a:r>
              <a:rPr lang="en-US" altLang="zh-CN" sz="2100" kern="0" dirty="0" smtClean="0"/>
              <a:t>Reference:</a:t>
            </a:r>
          </a:p>
          <a:p>
            <a:pPr marL="99695" indent="0">
              <a:lnSpc>
                <a:spcPct val="120000"/>
              </a:lnSpc>
            </a:pPr>
            <a:r>
              <a:rPr lang="en-US" altLang="zh-CN" sz="1800" b="0" u="sng" kern="0" dirty="0" smtClean="0">
                <a:hlinkClick r:id="rId2"/>
              </a:rPr>
              <a:t>https://mentor.ieee.org/802-ec/dcn/22/ec-22-0204-00-00EC-2022-nov-ieee-802-mixed-mode-plenary-meeting-av-training.pptx</a:t>
            </a:r>
            <a:r>
              <a:rPr lang="en-US" altLang="zh-CN" sz="1800" b="0" u="sng" kern="0" dirty="0" smtClean="0"/>
              <a:t> </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762000" y="685801"/>
            <a:ext cx="1062778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sz="3200" kern="0" dirty="0" smtClean="0"/>
              <a:t>Registration </a:t>
            </a:r>
            <a:r>
              <a:rPr lang="en-US" sz="3200" dirty="0">
                <a:sym typeface="+mn-ea"/>
              </a:rPr>
              <a:t>for </a:t>
            </a:r>
            <a:r>
              <a:rPr lang="en-US" altLang="en-US" sz="3200" dirty="0">
                <a:sym typeface="+mn-ea"/>
              </a:rPr>
              <a:t>the January IEEE 802 interim session</a:t>
            </a:r>
            <a:endParaRPr lang="en-US" sz="3200" kern="0" dirty="0"/>
          </a:p>
        </p:txBody>
      </p:sp>
      <p:sp>
        <p:nvSpPr>
          <p:cNvPr id="6" name="Content Placeholder 2"/>
          <p:cNvSpPr txBox="1"/>
          <p:nvPr/>
        </p:nvSpPr>
        <p:spPr>
          <a:xfrm>
            <a:off x="914401" y="1981239"/>
            <a:ext cx="10361084" cy="4190890"/>
          </a:xfrm>
          <a:prstGeom prst="rect">
            <a:avLst/>
          </a:prstGeom>
        </p:spPr>
        <p:txBody>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a:buFont typeface="Arial" panose="020B0604020202020204" pitchFamily="34" charset="0"/>
              <a:buChar char="•"/>
            </a:pPr>
            <a:r>
              <a:rPr lang="en-US" altLang="en-US" sz="2400" b="0" dirty="0">
                <a:sym typeface="+mn-ea"/>
              </a:rPr>
              <a:t>This meeting is part of the January IEEE 802 interim session</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You must pay the registration fee whether attending in-person or remotely</a:t>
            </a:r>
            <a:endParaRPr lang="en-US" altLang="en-US" sz="2400" b="0" dirty="0"/>
          </a:p>
          <a:p>
            <a:pPr>
              <a:buFont typeface="Arial" panose="020B0604020202020204" pitchFamily="34" charset="0"/>
              <a:buChar char="•"/>
            </a:pPr>
            <a:endParaRPr lang="en-US" altLang="en-US" sz="2400" b="0" dirty="0"/>
          </a:p>
          <a:p>
            <a:pPr>
              <a:buFont typeface="Arial" panose="020B0604020202020204" pitchFamily="34" charset="0"/>
              <a:buChar char="•"/>
            </a:pPr>
            <a:r>
              <a:rPr lang="en-US" altLang="en-US" sz="2400" b="0" dirty="0">
                <a:sym typeface="+mn-ea"/>
              </a:rPr>
              <a:t>If you have not already done so, you can register here: </a:t>
            </a:r>
            <a:endParaRPr lang="en-US" altLang="en-US" sz="2400" b="0" dirty="0"/>
          </a:p>
          <a:p>
            <a:pPr marL="400050" lvl="1" indent="0"/>
            <a:r>
              <a:rPr lang="en-US" sz="2400" dirty="0">
                <a:sym typeface="+mn-ea"/>
                <a:hlinkClick r:id="rId2"/>
              </a:rPr>
              <a:t>https://cvent.me/d5xo5D</a:t>
            </a:r>
            <a:endParaRPr lang="en-US" sz="2400" dirty="0"/>
          </a:p>
          <a:p>
            <a:pPr marL="0" indent="0"/>
            <a:endParaRPr lang="en-US" altLang="en-US" sz="2400" b="0" dirty="0"/>
          </a:p>
          <a:p>
            <a:pPr>
              <a:buFont typeface="Arial" panose="020B0604020202020204" pitchFamily="34" charset="0"/>
              <a:buChar char="•"/>
            </a:pPr>
            <a:r>
              <a:rPr lang="en-US" altLang="en-US" sz="2400" b="0" dirty="0">
                <a:sym typeface="+mn-ea"/>
              </a:rPr>
              <a:t>If you do not intend to register for this session you must leave this meeting and, if you have logged attendance on IMAT, email the 802.11 chair or vice chairs to have your attendance cancelled</a:t>
            </a:r>
            <a:endParaRPr lang="en-US" sz="2400" kern="0"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Functional Requirements</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11-24/1537r1, Wireless connectivity challenges for AMP only IoT devices under 802.11 specification, Solomon Trainin (Wiliot) [30 mins]</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11-25/0010r0, Discussion on amp energizer: function and operation frequency, Yinan Qi (OPPO)</a:t>
            </a:r>
          </a:p>
          <a:p>
            <a:pPr marL="800100" lvl="1" indent="-342900" algn="just">
              <a:buSzTx/>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11-24/2115, Long Range Backscatter Use Case, Nelson Costa (Haila Technologies)</a:t>
            </a:r>
          </a:p>
          <a:p>
            <a:pPr marL="800100" lvl="1" indent="-342900" algn="just">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11-24/1846r2, "AMP Client STA Types", Rojan Chitrakar (Huawei) - 10 mins [earlier slot preferred]</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11-24/2132, AMP relay topology and operation, Zhanjing Bao (TCL)</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11-25/0052, Active AMP STA Polling Requirements, Sebastian Max (Ericsson)</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11-25/0055, Wireless connectivity challenges for backscattering AMP STA, Solomon Trainin (Wiliot)</a:t>
            </a:r>
          </a:p>
          <a:p>
            <a:pPr marL="800100" lvl="1" indent="-342900" algn="just">
              <a:buSzTx/>
              <a:buFontTx/>
              <a:buChar char="•"/>
              <a:defRPr/>
            </a:pPr>
            <a:r>
              <a:rPr lang="en-US" altLang="en-US" sz="1600" b="0" kern="0" dirty="0">
                <a:solidFill>
                  <a:schemeClr val="tx1"/>
                </a:solidFill>
                <a:latin typeface="Calibri" panose="020F0502020204030204" pitchFamily="34" charset="0"/>
                <a:cs typeface="Calibri" panose="020F0502020204030204" pitchFamily="34" charset="0"/>
              </a:rPr>
              <a:t> </a:t>
            </a: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600" i="1" kern="0" dirty="0">
              <a:solidFill>
                <a:schemeClr val="tx1"/>
              </a:solidFill>
              <a:latin typeface="Calibri" panose="020F0502020204030204" pitchFamily="34" charset="0"/>
              <a:cs typeface="Calibri" panose="020F0502020204030204" pitchFamily="34" charset="0"/>
            </a:endParaRPr>
          </a:p>
          <a:p>
            <a:pPr marL="499745" indent="-342900" algn="just">
              <a:buSzTx/>
              <a:buFontTx/>
              <a:buChar char="•"/>
              <a:defRPr/>
            </a:pPr>
            <a:endParaRPr lang="en-US" altLang="en-US" sz="1600" b="0" kern="0" dirty="0">
              <a:solidFill>
                <a:schemeClr val="tx1"/>
              </a:solidFill>
              <a:latin typeface="Calibri" panose="020F0502020204030204" pitchFamily="34" charset="0"/>
              <a:cs typeface="Calibri" panose="020F0502020204030204" pitchFamily="34" charset="0"/>
              <a:sym typeface="+mn-ea"/>
            </a:endParaRPr>
          </a:p>
          <a:p>
            <a:pPr marL="1099820" lvl="2" indent="-342900" algn="just">
              <a:buFontTx/>
              <a:buChar char="•"/>
              <a:defRPr/>
            </a:pPr>
            <a:endParaRPr lang="en-US" altLang="zh-CN" sz="1300" kern="0" dirty="0">
              <a:solidFill>
                <a:schemeClr val="tx1"/>
              </a:solidFill>
              <a:latin typeface="Calibri" panose="020F0502020204030204" pitchFamily="34" charset="0"/>
              <a:cs typeface="Calibri" panose="020F0502020204030204" pitchFamily="34" charset="0"/>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PHY</a:t>
            </a:r>
            <a:endParaRPr lang="en-US" altLang="zh-CN" sz="3200" kern="0" dirty="0"/>
          </a:p>
        </p:txBody>
      </p:sp>
      <p:sp>
        <p:nvSpPr>
          <p:cNvPr id="8" name="文本占位符 2"/>
          <p:cNvSpPr txBox="1"/>
          <p:nvPr/>
        </p:nvSpPr>
        <p:spPr>
          <a:xfrm>
            <a:off x="929005" y="1524001"/>
            <a:ext cx="10210800" cy="4876722"/>
          </a:xfrm>
          <a:prstGeom prst="rect">
            <a:avLst/>
          </a:prstGeom>
          <a:noFill/>
        </p:spPr>
        <p:txBody>
          <a:bodyPr>
            <a:normAutofit fontScale="900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11-24/1982, Considerations For Sync Sequence Selection, Amichai Sanderovich (Wiliot)</a:t>
            </a:r>
          </a:p>
          <a:p>
            <a:pPr marL="800100" lvl="1" indent="-342900" algn="just">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11-24/2002, Low Complexity Backscatter AMP STS, Vytas Kezys (Haila)</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11-24/2114, Channel Correction in Long Range Backscatter,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11-24/2128, Follow-up on Channel Shifting in Backscatter Operations,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11-24/2143, Advantages of 802.11b DSS in Long-Range Backscatter, Nelson Costa (Haila Technologies)</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11-25/0027, AMP PPDU Design, Yinan Qi (OPPO) </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11-25/0028, AMP PPDU Configuration, Yinan Qi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11-25/0033, UL Data Rates for AMP and PPDU, Chuanfeng He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11-25/0034, Sync field for AMP PPDU, Chuanfeng He (OPPO)</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11-25/0042r0, AMP Downlink Sync Field Study, Steve Shellhammer (Qualcomm) [AM1 or AM2]</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11-25-0030r0, “AMP UL Bi-Static Leakage and Dynamic-Range Implications”, Dror Regev (Huawei) [ same slot as 0043]</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11-25-0043r0, “Passive AMP STA RF Power Harvesting Sensitivity Threshold”, Dror Regev (Huawei) [ same slot as 0030]</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11-25-0047r0, “Follow up on downlink sync field design”,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11-25-0048r0, “Discussion on uplink transmissions for backscatter STAs”, Bin Qian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11-25-0050r0, “AMP DL Wideband OOK Generation”, Panpan Li (Huawei)</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11-25-0051r0, “Signal Design for OOK”, Leif Wilhelmsson (Ericsson)</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11-25/0058, AMP-monostatic-backscattering PHY followup,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11-25/0061, AMP-monostatic-backscattering-operation, Rui Cao (NXP)</a:t>
            </a:r>
          </a:p>
          <a:p>
            <a:pPr marL="800100" lvl="1" indent="-342900" algn="just">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11-25/0075, Further Thoughts on AMP DL PPDU for Mono-static Backscattering, Rui Cao (NXP)</a:t>
            </a:r>
          </a:p>
          <a:p>
            <a:pPr marL="800100" lvl="1" indent="-342900" algn="just">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zh-CN" sz="1600" b="0" kern="0" dirty="0" smtClean="0">
              <a:solidFill>
                <a:srgbClr val="00B050"/>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MAC</a:t>
            </a:r>
            <a:endParaRPr lang="en-US" altLang="zh-CN" sz="3200" kern="0" dirty="0"/>
          </a:p>
        </p:txBody>
      </p:sp>
      <p:sp>
        <p:nvSpPr>
          <p:cNvPr id="8" name="文本占位符 2"/>
          <p:cNvSpPr txBox="1"/>
          <p:nvPr/>
        </p:nvSpPr>
        <p:spPr>
          <a:xfrm>
            <a:off x="929005" y="1524000"/>
            <a:ext cx="10210800" cy="4783455"/>
          </a:xfrm>
          <a:prstGeom prst="rect">
            <a:avLst/>
          </a:prstGeom>
          <a:noFill/>
        </p:spPr>
        <p:txBody>
          <a:bodyPr>
            <a:normAutofit fontScale="92500" lnSpcReduction="20000"/>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sym typeface="+mn-ea"/>
              </a:rPr>
              <a:t>11-24/2112, Secure E2E Operation for AMP, </a:t>
            </a:r>
            <a:r>
              <a:rPr lang="en-US" altLang="en-US" sz="1800" kern="0" dirty="0" err="1" smtClean="0">
                <a:solidFill>
                  <a:schemeClr val="tx1"/>
                </a:solidFill>
                <a:latin typeface="Calibri" panose="020F0502020204030204" pitchFamily="34" charset="0"/>
                <a:cs typeface="Calibri" panose="020F0502020204030204" pitchFamily="34" charset="0"/>
                <a:sym typeface="+mn-ea"/>
              </a:rPr>
              <a:t>Sanket</a:t>
            </a:r>
            <a:r>
              <a:rPr lang="en-US" altLang="en-US" sz="1800" kern="0" dirty="0" smtClean="0">
                <a:solidFill>
                  <a:schemeClr val="tx1"/>
                </a:solidFill>
                <a:latin typeface="Calibri" panose="020F0502020204030204" pitchFamily="34" charset="0"/>
                <a:cs typeface="Calibri" panose="020F0502020204030204" pitchFamily="34" charset="0"/>
                <a:sym typeface="+mn-ea"/>
              </a:rPr>
              <a:t> </a:t>
            </a:r>
            <a:r>
              <a:rPr lang="en-US" altLang="en-US" sz="1800" kern="0" dirty="0" err="1" smtClean="0">
                <a:solidFill>
                  <a:schemeClr val="tx1"/>
                </a:solidFill>
                <a:latin typeface="Calibri" panose="020F0502020204030204" pitchFamily="34" charset="0"/>
                <a:cs typeface="Calibri" panose="020F0502020204030204" pitchFamily="34" charset="0"/>
                <a:sym typeface="+mn-ea"/>
              </a:rPr>
              <a:t>Kalamkar</a:t>
            </a:r>
            <a:r>
              <a:rPr lang="en-US" altLang="en-US" sz="18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11-24/2113, UL Access for AMP, </a:t>
            </a:r>
            <a:r>
              <a:rPr lang="en-US" altLang="zh-CN" sz="1800" kern="0" dirty="0" err="1" smtClean="0">
                <a:solidFill>
                  <a:schemeClr val="tx1"/>
                </a:solidFill>
                <a:latin typeface="Calibri" panose="020F0502020204030204" pitchFamily="34" charset="0"/>
                <a:cs typeface="Calibri" panose="020F0502020204030204" pitchFamily="34" charset="0"/>
                <a:sym typeface="+mn-ea"/>
              </a:rPr>
              <a:t>Sanket</a:t>
            </a:r>
            <a:r>
              <a:rPr lang="en-US" altLang="zh-CN" sz="1800" kern="0" dirty="0" smtClean="0">
                <a:solidFill>
                  <a:schemeClr val="tx1"/>
                </a:solidFill>
                <a:latin typeface="Calibri" panose="020F0502020204030204" pitchFamily="34" charset="0"/>
                <a:cs typeface="Calibri" panose="020F0502020204030204" pitchFamily="34" charset="0"/>
                <a:sym typeface="+mn-ea"/>
              </a:rPr>
              <a:t> </a:t>
            </a:r>
            <a:r>
              <a:rPr lang="en-US" altLang="zh-CN" sz="1800" kern="0" dirty="0" err="1" smtClean="0">
                <a:solidFill>
                  <a:schemeClr val="tx1"/>
                </a:solidFill>
                <a:latin typeface="Calibri" panose="020F0502020204030204" pitchFamily="34" charset="0"/>
                <a:cs typeface="Calibri" panose="020F0502020204030204" pitchFamily="34" charset="0"/>
                <a:sym typeface="+mn-ea"/>
              </a:rPr>
              <a:t>Kalamkar</a:t>
            </a:r>
            <a:r>
              <a:rPr lang="en-US" altLang="zh-CN" sz="1800" kern="0" dirty="0" smtClean="0">
                <a:solidFill>
                  <a:schemeClr val="tx1"/>
                </a:solidFill>
                <a:latin typeface="Calibri" panose="020F0502020204030204" pitchFamily="34" charset="0"/>
                <a:cs typeface="Calibri" panose="020F0502020204030204" pitchFamily="34" charset="0"/>
                <a:sym typeface="+mn-ea"/>
              </a:rPr>
              <a:t> (Qualcomm)</a:t>
            </a:r>
          </a:p>
          <a:p>
            <a:pPr marL="800100" lvl="1"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11-25/0015, </a:t>
            </a:r>
            <a:r>
              <a:rPr lang="en-US" altLang="zh-CN" sz="1800" kern="0" dirty="0" err="1" smtClean="0">
                <a:solidFill>
                  <a:schemeClr val="tx1"/>
                </a:solidFill>
                <a:latin typeface="Calibri" panose="020F0502020204030204" pitchFamily="34" charset="0"/>
                <a:cs typeface="Calibri" panose="020F0502020204030204" pitchFamily="34" charset="0"/>
                <a:sym typeface="+mn-ea"/>
              </a:rPr>
              <a:t>Leveraing</a:t>
            </a:r>
            <a:r>
              <a:rPr lang="en-US" altLang="zh-CN" sz="1800" kern="0" dirty="0" smtClean="0">
                <a:solidFill>
                  <a:schemeClr val="tx1"/>
                </a:solidFill>
                <a:latin typeface="Calibri" panose="020F0502020204030204" pitchFamily="34" charset="0"/>
                <a:cs typeface="Calibri" panose="020F0502020204030204" pitchFamily="34" charset="0"/>
                <a:sym typeface="+mn-ea"/>
              </a:rPr>
              <a:t> EBCS and WUR to design MAC for 802.11bp, Kamran </a:t>
            </a:r>
            <a:r>
              <a:rPr lang="en-US" altLang="zh-CN" sz="1800" kern="0" dirty="0" err="1" smtClean="0">
                <a:solidFill>
                  <a:schemeClr val="tx1"/>
                </a:solidFill>
                <a:latin typeface="Calibri" panose="020F0502020204030204" pitchFamily="34" charset="0"/>
                <a:cs typeface="Calibri" panose="020F0502020204030204" pitchFamily="34" charset="0"/>
                <a:sym typeface="+mn-ea"/>
              </a:rPr>
              <a:t>Nishat</a:t>
            </a:r>
            <a:r>
              <a:rPr lang="en-US" altLang="zh-CN" sz="1800" kern="0" dirty="0" smtClean="0">
                <a:solidFill>
                  <a:schemeClr val="tx1"/>
                </a:solidFill>
                <a:latin typeface="Calibri" panose="020F0502020204030204" pitchFamily="34" charset="0"/>
                <a:cs typeface="Calibri" panose="020F0502020204030204" pitchFamily="34" charset="0"/>
                <a:sym typeface="+mn-ea"/>
              </a:rPr>
              <a:t> (</a:t>
            </a:r>
            <a:r>
              <a:rPr lang="en-US" altLang="zh-CN" sz="1800" kern="0" dirty="0" err="1" smtClean="0">
                <a:solidFill>
                  <a:schemeClr val="tx1"/>
                </a:solidFill>
                <a:latin typeface="Calibri" panose="020F0502020204030204" pitchFamily="34" charset="0"/>
                <a:cs typeface="Calibri" panose="020F0502020204030204" pitchFamily="34" charset="0"/>
                <a:sym typeface="+mn-ea"/>
              </a:rPr>
              <a:t>Haila</a:t>
            </a:r>
            <a:r>
              <a:rPr lang="en-US" altLang="zh-CN" sz="1800" kern="0" dirty="0" smtClean="0">
                <a:solidFill>
                  <a:schemeClr val="tx1"/>
                </a:solidFill>
                <a:latin typeface="Calibri" panose="020F0502020204030204" pitchFamily="34" charset="0"/>
                <a:cs typeface="Calibri" panose="020F0502020204030204" pitchFamily="34" charset="0"/>
                <a:sym typeface="+mn-ea"/>
              </a:rPr>
              <a:t> Technologies)</a:t>
            </a:r>
          </a:p>
          <a:p>
            <a:pPr marL="800100" lvl="1" indent="-342900" algn="just">
              <a:buFontTx/>
              <a:buChar char="•"/>
              <a:defRPr/>
            </a:pPr>
            <a:r>
              <a:rPr lang="en-US" altLang="en-US" sz="1800" kern="0" dirty="0" smtClean="0">
                <a:solidFill>
                  <a:schemeClr val="tx1"/>
                </a:solidFill>
                <a:latin typeface="Calibri" panose="020F0502020204030204" pitchFamily="34" charset="0"/>
                <a:cs typeface="Calibri" panose="020F0502020204030204" pitchFamily="34" charset="0"/>
                <a:sym typeface="+mn-ea"/>
              </a:rPr>
              <a:t>11-25/0021</a:t>
            </a:r>
            <a:r>
              <a:rPr lang="en-US" altLang="en-US" sz="1800" kern="0" dirty="0">
                <a:solidFill>
                  <a:schemeClr val="tx1"/>
                </a:solidFill>
                <a:latin typeface="Calibri" panose="020F0502020204030204" pitchFamily="34" charset="0"/>
                <a:cs typeface="Calibri" panose="020F0502020204030204" pitchFamily="34" charset="0"/>
                <a:sym typeface="+mn-ea"/>
              </a:rPr>
              <a:t>, Channel access and trigger design for active STAs, You-wei Chen (MediaTek)</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11-25/0031, Trigger based multiple access for AMP,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11-25/0032, Duty-cycle AMP operation,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11-25/0035, CDM access for AMP,  Chuanfeng He (OPPO)</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11-25/0037r0, “Follow-up on AMP Energizer”,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11-25/0038r0, “Use Case for AMP STA Reporting”,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11-25/0039r0, “ AMP Open Service Period”, Ian Bajaj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11-25/0041, Follow up on AMP identification, Zhanjing Bao (TCL)</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11-25/0045r0, "Channel Access for Backscatter non-AP AMP STAs", Rojan Chitrakar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11-25/0046r0, "Channel Access for Active Tx non-AP AMP STAs", Rojan Chitrakar (Huawei)</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11-25/0091, frame format discussion follow up,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11-25/0094, AMP device management, Liwen Chu (NXP)</a:t>
            </a:r>
          </a:p>
          <a:p>
            <a:pPr marL="800100" lvl="1" indent="-342900" algn="just">
              <a:buFontTx/>
              <a:buChar char="•"/>
              <a:defRPr/>
            </a:pPr>
            <a:r>
              <a:rPr lang="en-US" altLang="en-US" sz="1800" kern="0" dirty="0">
                <a:solidFill>
                  <a:schemeClr val="tx1"/>
                </a:solidFill>
                <a:latin typeface="Calibri" panose="020F0502020204030204" pitchFamily="34" charset="0"/>
                <a:cs typeface="Calibri" panose="020F0502020204030204" pitchFamily="34" charset="0"/>
                <a:sym typeface="+mn-ea"/>
              </a:rPr>
              <a:t>11-25/0096, Active AMP STA polling procedure, Liwen Chu (NXP)</a:t>
            </a:r>
          </a:p>
          <a:p>
            <a:pPr marL="800100" lvl="1" indent="-342900" algn="just">
              <a:buFontTx/>
              <a:buChar char="•"/>
              <a:defRPr/>
            </a:pPr>
            <a:r>
              <a:rPr lang="en-US" altLang="en-US" sz="1800" i="1" kern="0" dirty="0">
                <a:solidFill>
                  <a:schemeClr val="tx1"/>
                </a:solidFill>
                <a:latin typeface="Calibri" panose="020F0502020204030204" pitchFamily="34" charset="0"/>
                <a:cs typeface="Calibri" panose="020F0502020204030204" pitchFamily="34" charset="0"/>
                <a:sym typeface="+mn-ea"/>
              </a:rPr>
              <a:t>t.b.d. (call for submissions)</a:t>
            </a:r>
            <a:endParaRPr lang="en-US" altLang="en-US" sz="1800" b="0" i="1" kern="0" dirty="0" smtClean="0">
              <a:solidFill>
                <a:schemeClr val="tx1"/>
              </a:solidFill>
              <a:highlight>
                <a:srgbClr val="FFFF00"/>
              </a:highlight>
              <a:latin typeface="Calibri" panose="020F0502020204030204" pitchFamily="34" charset="0"/>
              <a:cs typeface="Calibri" panose="020F0502020204030204" pitchFamily="34" charset="0"/>
              <a:sym typeface="+mn-ea"/>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smtClean="0"/>
              <a:t>Submission List – Misc.</a:t>
            </a:r>
            <a:endParaRPr lang="en-US" altLang="zh-CN" sz="3200" kern="0" dirty="0"/>
          </a:p>
        </p:txBody>
      </p:sp>
      <p:sp>
        <p:nvSpPr>
          <p:cNvPr id="8" name="文本占位符 2"/>
          <p:cNvSpPr txBox="1"/>
          <p:nvPr/>
        </p:nvSpPr>
        <p:spPr>
          <a:xfrm>
            <a:off x="928688" y="1524050"/>
            <a:ext cx="10210532" cy="4570334"/>
          </a:xfrm>
          <a:prstGeom prst="rect">
            <a:avLst/>
          </a:prstGeom>
          <a:noFill/>
        </p:spPr>
        <p:txBody>
          <a:bodyPr>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sym typeface="+mn-ea"/>
              </a:rPr>
              <a:t>WPT</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11-25/0029, WPT Protocol, Wave and PPDU, Yinan Qi (OPPO)</a:t>
            </a:r>
          </a:p>
          <a:p>
            <a:pPr marL="800100" lvl="1" indent="-342900" algn="l">
              <a:buSzTx/>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11-25/0012, WPT Waveform Comparison, Amichai Sanderovich (Wiliot)</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smtClean="0">
              <a:solidFill>
                <a:schemeClr val="tx1"/>
              </a:solidFill>
              <a:latin typeface="Calibri" panose="020F0502020204030204" pitchFamily="34" charset="0"/>
              <a:cs typeface="Calibri" panose="020F0502020204030204" pitchFamily="34" charset="0"/>
            </a:endParaRPr>
          </a:p>
          <a:p>
            <a:pPr marL="499745" indent="-342900" algn="just">
              <a:buFontTx/>
              <a:buChar char="•"/>
              <a:defRPr/>
            </a:pPr>
            <a:r>
              <a:rPr lang="en-US" altLang="zh-CN" sz="1800" kern="0" dirty="0" smtClean="0">
                <a:solidFill>
                  <a:schemeClr val="tx1"/>
                </a:solidFill>
                <a:latin typeface="Calibri" panose="020F0502020204030204" pitchFamily="34" charset="0"/>
                <a:cs typeface="Calibri" panose="020F0502020204030204" pitchFamily="34" charset="0"/>
              </a:rPr>
              <a:t>Security</a:t>
            </a:r>
          </a:p>
          <a:p>
            <a:pPr marL="800100" lvl="1" indent="-342900" algn="l">
              <a:buFontTx/>
              <a:buChar char="•"/>
              <a:defRPr/>
            </a:pPr>
            <a:r>
              <a:rPr lang="en-US" altLang="en-US" sz="1600" kern="0" dirty="0">
                <a:solidFill>
                  <a:srgbClr val="00B050"/>
                </a:solidFill>
                <a:latin typeface="Calibri" panose="020F0502020204030204" pitchFamily="34" charset="0"/>
                <a:cs typeface="Calibri" panose="020F0502020204030204" pitchFamily="34" charset="0"/>
                <a:sym typeface="+mn-ea"/>
              </a:rPr>
              <a:t>11-24/1998, Secure Transaction Methods with Low Computation Complexity for AMP Devices, Hui Luo (Infineon)</a:t>
            </a:r>
          </a:p>
          <a:p>
            <a:pPr marL="800100" lvl="1" indent="-342900" algn="l">
              <a:buFontTx/>
              <a:buChar char="•"/>
              <a:defRPr/>
            </a:pPr>
            <a:r>
              <a:rPr lang="en-US" altLang="en-US" sz="1600" kern="0" dirty="0">
                <a:solidFill>
                  <a:schemeClr val="tx1"/>
                </a:solidFill>
                <a:latin typeface="Calibri" panose="020F0502020204030204" pitchFamily="34" charset="0"/>
                <a:cs typeface="Calibri" panose="020F0502020204030204" pitchFamily="34" charset="0"/>
                <a:sym typeface="+mn-ea"/>
              </a:rPr>
              <a:t>11-24/1916, Recap of Compact Secure Transaction Methods for AMP, Hui Luo (Infineon)</a:t>
            </a:r>
          </a:p>
          <a:p>
            <a:pPr marL="800100" lvl="1" indent="-342900" algn="l">
              <a:buFontTx/>
              <a:buChar char="•"/>
              <a:defRPr/>
            </a:pPr>
            <a:r>
              <a:rPr lang="en-US" altLang="en-US" sz="1600" i="1" kern="0" dirty="0">
                <a:solidFill>
                  <a:schemeClr val="tx1"/>
                </a:solidFill>
                <a:latin typeface="Calibri" panose="020F0502020204030204" pitchFamily="34" charset="0"/>
                <a:cs typeface="Calibri" panose="020F0502020204030204" pitchFamily="34" charset="0"/>
                <a:sym typeface="+mn-ea"/>
              </a:rPr>
              <a:t>t.b.d.(call for submissions)</a:t>
            </a:r>
            <a:endParaRPr lang="en-US" altLang="zh-CN" sz="1600" b="0" kern="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kern="0" dirty="0">
              <a:solidFill>
                <a:schemeClr val="tx1"/>
              </a:solidFill>
              <a:latin typeface="Calibri" panose="020F0502020204030204" pitchFamily="34" charset="0"/>
              <a:cs typeface="Calibri" panose="020F0502020204030204" pitchFamily="34" charset="0"/>
            </a:endParaRPr>
          </a:p>
          <a:p>
            <a:pPr marL="457200" lvl="1" indent="0" algn="just">
              <a:defRPr/>
            </a:pPr>
            <a:endParaRPr lang="en-US" altLang="zh-CN" sz="1600" kern="0" dirty="0">
              <a:solidFill>
                <a:schemeClr val="tx1"/>
              </a:solidFill>
              <a:latin typeface="Calibri" panose="020F0502020204030204" pitchFamily="34" charset="0"/>
              <a:cs typeface="Calibri" panose="020F0502020204030204" pitchFamily="34"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chor="t"/>
          <a:lstStyle/>
          <a:p>
            <a:r>
              <a:rPr lang="en-US" altLang="zh-CN" sz="3200" dirty="0" smtClean="0">
                <a:solidFill>
                  <a:schemeClr val="tx1"/>
                </a:solidFill>
              </a:rPr>
              <a:t>Meeting agenda for the week</a:t>
            </a:r>
            <a:endParaRPr lang="zh-CN" altLang="en-US" sz="3200" dirty="0">
              <a:solidFill>
                <a:schemeClr val="tx1"/>
              </a:solidFill>
            </a:endParaRPr>
          </a:p>
        </p:txBody>
      </p:sp>
      <p:sp>
        <p:nvSpPr>
          <p:cNvPr id="4" name="页脚占位符 3"/>
          <p:cNvSpPr>
            <a:spLocks noGrp="1"/>
          </p:cNvSpPr>
          <p:nvPr>
            <p:ph type="ftr" idx="11"/>
          </p:nvPr>
        </p:nvSpPr>
        <p:spPr/>
        <p:txBody>
          <a:bodyPr/>
          <a:lstStyle/>
          <a:p>
            <a:pPr eaLnBrk="0" hangingPunct="0">
              <a:defRPr/>
            </a:pPr>
            <a:r>
              <a:rPr lang="en-US" smtClean="0"/>
              <a:t>Bo Sun (Sanechips)</a:t>
            </a:r>
            <a:endParaRPr lang="en-US" dirty="0"/>
          </a:p>
        </p:txBody>
      </p:sp>
      <p:sp>
        <p:nvSpPr>
          <p:cNvPr id="5" name="灯片编号占位符 4"/>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Rectangle 3"/>
          <p:cNvSpPr txBox="1">
            <a:spLocks noChangeArrowheads="1"/>
          </p:cNvSpPr>
          <p:nvPr/>
        </p:nvSpPr>
        <p:spPr bwMode="auto">
          <a:xfrm>
            <a:off x="4038600" y="1372870"/>
            <a:ext cx="3585845" cy="50095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Tuesday</a:t>
            </a:r>
            <a:r>
              <a:rPr lang="en-GB" altLang="en-US" sz="1800" u="sng" dirty="0" smtClean="0">
                <a:sym typeface="+mn-ea"/>
              </a:rPr>
              <a:t> (</a:t>
            </a:r>
            <a:r>
              <a:rPr lang="en-US" altLang="en-GB" sz="1800" u="sng" dirty="0" smtClean="0">
                <a:sym typeface="+mn-ea"/>
              </a:rPr>
              <a:t>P</a:t>
            </a:r>
            <a:r>
              <a:rPr lang="en-GB" altLang="en-US" sz="1800" u="sng" dirty="0" smtClean="0">
                <a:sym typeface="+mn-ea"/>
              </a:rPr>
              <a:t>M</a:t>
            </a:r>
            <a:r>
              <a:rPr lang="en-US" altLang="en-GB" sz="1800" u="sng" dirty="0" smtClean="0">
                <a:sym typeface="+mn-ea"/>
              </a:rPr>
              <a:t>2, 401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endParaRPr>
          </a:p>
          <a:p>
            <a:pPr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endParaRPr>
          </a:p>
          <a:p>
            <a:pPr lvl="0" eaLnBrk="0" hangingPunct="0">
              <a:lnSpc>
                <a:spcPct val="100000"/>
              </a:lnSpc>
              <a:spcBef>
                <a:spcPts val="0"/>
              </a:spcBef>
              <a:defRPr/>
            </a:pPr>
            <a:r>
              <a:rPr lang="en-GB" altLang="en-US" sz="1800" dirty="0">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rPr>
              <a:t>Wednesday</a:t>
            </a:r>
            <a:r>
              <a:rPr lang="en-GB" altLang="en-US" sz="1800" u="sng" dirty="0" smtClean="0">
                <a:solidFill>
                  <a:schemeClr val="tx1"/>
                </a:solidFill>
              </a:rPr>
              <a:t> (</a:t>
            </a:r>
            <a:r>
              <a:rPr lang="en-US" altLang="en-GB" sz="1800" u="sng" dirty="0" smtClean="0">
                <a:solidFill>
                  <a:schemeClr val="tx1"/>
                </a:solidFill>
              </a:rPr>
              <a:t>A</a:t>
            </a:r>
            <a:r>
              <a:rPr lang="en-GB" altLang="en-US" sz="1800" u="sng" dirty="0" smtClean="0">
                <a:solidFill>
                  <a:schemeClr val="tx1"/>
                </a:solidFill>
              </a:rPr>
              <a:t>M</a:t>
            </a:r>
            <a:r>
              <a:rPr lang="en-US" altLang="en-GB" sz="1800" u="sng" dirty="0" smtClean="0">
                <a:solidFill>
                  <a:schemeClr val="tx1"/>
                </a:solidFill>
              </a:rPr>
              <a:t>1, </a:t>
            </a:r>
            <a:r>
              <a:rPr lang="en-US" altLang="en-GB" sz="1800" u="sng" dirty="0" smtClean="0">
                <a:sym typeface="+mn-ea"/>
              </a:rPr>
              <a:t>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Wednesday</a:t>
            </a:r>
            <a:r>
              <a:rPr lang="en-GB" altLang="en-US" sz="1800" u="sng" dirty="0" smtClean="0">
                <a:solidFill>
                  <a:schemeClr val="tx1"/>
                </a:solidFill>
                <a:sym typeface="+mn-ea"/>
              </a:rPr>
              <a:t> (</a:t>
            </a:r>
            <a:r>
              <a:rPr lang="en-US" altLang="en-GB" sz="1800" u="sng" dirty="0" smtClean="0">
                <a:solidFill>
                  <a:schemeClr val="tx1"/>
                </a:solidFill>
                <a:sym typeface="+mn-ea"/>
              </a:rPr>
              <a:t>AM2,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
        <p:nvSpPr>
          <p:cNvPr id="7" name="Rectangle 3"/>
          <p:cNvSpPr txBox="1">
            <a:spLocks noChangeArrowheads="1"/>
          </p:cNvSpPr>
          <p:nvPr/>
        </p:nvSpPr>
        <p:spPr bwMode="auto">
          <a:xfrm>
            <a:off x="7846060" y="1372870"/>
            <a:ext cx="3938270" cy="44284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spcBef>
                <a:spcPts val="0"/>
              </a:spcBef>
              <a:buNone/>
              <a:defRPr/>
            </a:pPr>
            <a:r>
              <a:rPr lang="en-US" altLang="en-GB" sz="1800" u="sng" dirty="0" smtClean="0">
                <a:sym typeface="+mn-ea"/>
              </a:rPr>
              <a:t>Thursday</a:t>
            </a:r>
            <a:r>
              <a:rPr lang="en-GB" altLang="en-US" sz="1800" u="sng" dirty="0" smtClean="0">
                <a:sym typeface="+mn-ea"/>
              </a:rPr>
              <a:t> (</a:t>
            </a:r>
            <a:r>
              <a:rPr lang="en-US" altLang="en-GB" sz="1800" u="sng" dirty="0" smtClean="0">
                <a:sym typeface="+mn-ea"/>
              </a:rPr>
              <a:t>AM1, 401</a:t>
            </a:r>
            <a:r>
              <a:rPr lang="en-GB" altLang="en-US" sz="1800" u="sng" dirty="0" smtClean="0">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ym typeface="+mn-ea"/>
              </a:rPr>
              <a:t>Regular items</a:t>
            </a:r>
            <a:endParaRPr lang="en-US"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Contribution discussion</a:t>
            </a:r>
            <a:endParaRPr lang="en-US" altLang="en-GB" sz="1800" dirty="0" smtClean="0">
              <a:solidFill>
                <a:schemeClr val="tx1"/>
              </a:solidFill>
              <a:sym typeface="+mn-ea"/>
            </a:endParaRPr>
          </a:p>
          <a:p>
            <a:pPr lvl="0" eaLnBrk="0" hangingPunct="0">
              <a:lnSpc>
                <a:spcPct val="100000"/>
              </a:lnSpc>
              <a:spcBef>
                <a:spcPts val="0"/>
              </a:spcBef>
              <a:defRPr/>
            </a:pPr>
            <a:r>
              <a:rPr lang="en-US" altLang="en-GB" sz="1800" dirty="0" smtClean="0">
                <a:sym typeface="+mn-ea"/>
              </a:rPr>
              <a:t>Recess</a:t>
            </a:r>
          </a:p>
          <a:p>
            <a:pPr lvl="0" eaLnBrk="0" hangingPunct="0">
              <a:lnSpc>
                <a:spcPct val="100000"/>
              </a:lnSpc>
              <a:spcBef>
                <a:spcPts val="0"/>
              </a:spcBef>
              <a:defRPr/>
            </a:pPr>
            <a:endParaRPr lang="en-US" altLang="en-GB" sz="1800" dirty="0" smtClean="0">
              <a:solidFill>
                <a:schemeClr val="tx1"/>
              </a:solidFill>
              <a:sym typeface="+mn-ea"/>
            </a:endParaRPr>
          </a:p>
          <a:p>
            <a:pPr marL="0" lvl="0" indent="0" eaLnBrk="0" hangingPunct="0">
              <a:spcBef>
                <a:spcPts val="0"/>
              </a:spcBef>
              <a:buNone/>
              <a:defRPr/>
            </a:pPr>
            <a:r>
              <a:rPr lang="en-GB" altLang="en-US" sz="1800" u="sng" dirty="0" smtClean="0">
                <a:solidFill>
                  <a:schemeClr val="tx1"/>
                </a:solidFill>
                <a:sym typeface="+mn-ea"/>
              </a:rPr>
              <a:t>Thursday (</a:t>
            </a:r>
            <a:r>
              <a:rPr lang="en-US" altLang="en-GB" sz="1800" u="sng" dirty="0" smtClean="0">
                <a:solidFill>
                  <a:schemeClr val="tx1"/>
                </a:solidFill>
                <a:sym typeface="+mn-ea"/>
              </a:rPr>
              <a:t>P</a:t>
            </a:r>
            <a:r>
              <a:rPr lang="en-GB" altLang="en-US" sz="1800" u="sng" dirty="0" smtClean="0">
                <a:solidFill>
                  <a:schemeClr val="tx1"/>
                </a:solidFill>
                <a:sym typeface="+mn-ea"/>
              </a:rPr>
              <a:t>M</a:t>
            </a:r>
            <a:r>
              <a:rPr lang="en-US" altLang="en-GB" sz="1800" u="sng" dirty="0" smtClean="0">
                <a:solidFill>
                  <a:schemeClr val="tx1"/>
                </a:solidFill>
                <a:sym typeface="+mn-ea"/>
              </a:rPr>
              <a:t>1</a:t>
            </a:r>
            <a:r>
              <a:rPr lang="en-GB" altLang="en-US" sz="1800" u="sng" dirty="0" smtClean="0">
                <a:solidFill>
                  <a:schemeClr val="tx1"/>
                </a:solidFill>
                <a:sym typeface="+mn-ea"/>
              </a:rPr>
              <a:t>,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eaLnBrk="0" hangingPunct="0">
              <a:spcBef>
                <a:spcPts val="0"/>
              </a:spcBef>
              <a:defRPr/>
            </a:pPr>
            <a:r>
              <a:rPr lang="en-US" altLang="en-GB" sz="1800" dirty="0" smtClean="0">
                <a:solidFill>
                  <a:schemeClr val="tx1"/>
                </a:solidFill>
                <a:sym typeface="+mn-ea"/>
              </a:rPr>
              <a:t>Regular items</a:t>
            </a:r>
          </a:p>
          <a:p>
            <a:pPr eaLnBrk="0" hangingPunct="0">
              <a:spcBef>
                <a:spcPts val="0"/>
              </a:spcBef>
              <a:defRPr/>
            </a:pPr>
            <a:r>
              <a:rPr lang="en-US" altLang="en-GB" sz="1800" dirty="0">
                <a:sym typeface="+mn-ea"/>
              </a:rPr>
              <a:t>SPs and Motions</a:t>
            </a:r>
          </a:p>
          <a:p>
            <a:pPr eaLnBrk="0" hangingPunct="0">
              <a:spcBef>
                <a:spcPts val="0"/>
              </a:spcBef>
              <a:defRPr/>
            </a:pPr>
            <a:r>
              <a:rPr lang="en-US" altLang="en-GB" sz="1800" dirty="0" smtClean="0">
                <a:solidFill>
                  <a:schemeClr val="tx1"/>
                </a:solidFill>
                <a:sym typeface="+mn-ea"/>
              </a:rPr>
              <a:t>Contribution discussion</a:t>
            </a:r>
          </a:p>
          <a:p>
            <a:pPr eaLnBrk="0" hangingPunct="0">
              <a:spcBef>
                <a:spcPts val="0"/>
              </a:spcBef>
              <a:defRPr/>
            </a:pPr>
            <a:r>
              <a:rPr lang="en-US" altLang="en-GB" sz="1800" dirty="0" smtClean="0">
                <a:solidFill>
                  <a:schemeClr val="tx1"/>
                </a:solidFill>
                <a:sym typeface="+mn-ea"/>
              </a:rPr>
              <a:t>Timeline Review</a:t>
            </a:r>
          </a:p>
          <a:p>
            <a:pPr eaLnBrk="0" hangingPunct="0">
              <a:spcBef>
                <a:spcPts val="0"/>
              </a:spcBef>
              <a:defRPr/>
            </a:pPr>
            <a:r>
              <a:rPr lang="en-US" altLang="en-GB" sz="1800" dirty="0" smtClean="0">
                <a:solidFill>
                  <a:schemeClr val="tx1"/>
                </a:solidFill>
                <a:sym typeface="+mn-ea"/>
              </a:rPr>
              <a:t>Teleconference Plan</a:t>
            </a:r>
            <a:endParaRPr lang="en-US" altLang="en-GB" sz="1800" dirty="0" smtClean="0">
              <a:solidFill>
                <a:schemeClr val="tx1"/>
              </a:solidFill>
            </a:endParaRPr>
          </a:p>
          <a:p>
            <a:pPr lvl="0" eaLnBrk="0" hangingPunct="0">
              <a:spcBef>
                <a:spcPts val="0"/>
              </a:spcBef>
              <a:defRPr/>
            </a:pPr>
            <a:r>
              <a:rPr lang="en-US" altLang="en-GB" sz="1800" dirty="0" smtClean="0">
                <a:solidFill>
                  <a:schemeClr val="tx1"/>
                </a:solidFill>
                <a:sym typeface="+mn-ea"/>
              </a:rPr>
              <a:t>Adjourn</a:t>
            </a:r>
          </a:p>
        </p:txBody>
      </p:sp>
      <p:sp>
        <p:nvSpPr>
          <p:cNvPr id="10"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
        <p:nvSpPr>
          <p:cNvPr id="3" name="文本框 2"/>
          <p:cNvSpPr txBox="1"/>
          <p:nvPr/>
        </p:nvSpPr>
        <p:spPr>
          <a:xfrm>
            <a:off x="7315200" y="4723765"/>
            <a:ext cx="4803775" cy="1641475"/>
          </a:xfrm>
          <a:prstGeom prst="rect">
            <a:avLst/>
          </a:prstGeom>
          <a:noFill/>
        </p:spPr>
        <p:txBody>
          <a:bodyPr wrap="square" rtlCol="0" anchor="t">
            <a:spAutoFit/>
          </a:bodyPr>
          <a:lstStyle/>
          <a:p>
            <a:pPr lvl="0" eaLnBrk="0" hangingPunct="0">
              <a:lnSpc>
                <a:spcPct val="120000"/>
              </a:lnSpc>
              <a:spcBef>
                <a:spcPts val="0"/>
              </a:spcBef>
              <a:defRPr/>
            </a:pPr>
            <a:r>
              <a:rPr lang="en-US" altLang="en-GB" sz="1400" b="1" i="1" dirty="0" smtClean="0">
                <a:sym typeface="+mn-ea"/>
              </a:rPr>
              <a:t>Note, the “Regular items” include:</a:t>
            </a:r>
          </a:p>
          <a:p>
            <a:pPr marL="171450" lvl="0" indent="-171450" eaLnBrk="0" hangingPunct="0">
              <a:lnSpc>
                <a:spcPct val="120000"/>
              </a:lnSpc>
              <a:spcBef>
                <a:spcPts val="0"/>
              </a:spcBef>
              <a:buFont typeface="Arial" panose="020B0604020202020204" pitchFamily="34" charset="0"/>
              <a:buChar char="•"/>
              <a:defRPr/>
            </a:pPr>
            <a:r>
              <a:rPr lang="en-GB" altLang="en-US" sz="1400" b="1" i="1" dirty="0" smtClean="0">
                <a:sym typeface="+mn-ea"/>
              </a:rPr>
              <a:t>Call </a:t>
            </a:r>
            <a:r>
              <a:rPr lang="en-US" altLang="en-GB" sz="1400" b="1" i="1" dirty="0">
                <a:sym typeface="+mn-ea"/>
              </a:rPr>
              <a:t>meeting to order and remind the group to record </a:t>
            </a:r>
            <a:r>
              <a:rPr lang="en-US" altLang="en-GB" sz="1400" b="1" i="1" dirty="0" smtClean="0">
                <a:sym typeface="+mn-ea"/>
              </a:rPr>
              <a:t>attendance </a:t>
            </a:r>
            <a:r>
              <a:rPr lang="en-US" altLang="en-GB" sz="1400" b="1" i="1" dirty="0">
                <a:sym typeface="+mn-ea"/>
              </a:rPr>
              <a:t>on imat.ieee.org</a:t>
            </a:r>
            <a:endParaRPr lang="en-GB" altLang="en-US"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GB" altLang="en-US" sz="1400" b="1" i="1" dirty="0">
                <a:sym typeface="+mn-ea"/>
              </a:rPr>
              <a:t>IEEE-SA IPR policies </a:t>
            </a:r>
            <a:r>
              <a:rPr lang="en-US" altLang="en-GB" sz="1400" b="1" i="1" dirty="0">
                <a:sym typeface="+mn-ea"/>
              </a:rPr>
              <a:t>and meeting rules</a:t>
            </a:r>
            <a:endParaRPr lang="en-US" altLang="en-GB" sz="1400" b="1" i="1" dirty="0">
              <a:solidFill>
                <a:schemeClr val="tx1"/>
              </a:solidFill>
            </a:endParaRP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Approve meeting </a:t>
            </a:r>
            <a:r>
              <a:rPr lang="en-GB" altLang="en-US" sz="1400" b="1" i="1" dirty="0" smtClean="0">
                <a:sym typeface="+mn-ea"/>
              </a:rPr>
              <a:t>agenda</a:t>
            </a:r>
          </a:p>
          <a:p>
            <a:pPr marL="171450" lvl="0" indent="-171450" eaLnBrk="0" hangingPunct="0">
              <a:lnSpc>
                <a:spcPct val="120000"/>
              </a:lnSpc>
              <a:spcBef>
                <a:spcPts val="0"/>
              </a:spcBef>
              <a:buFont typeface="Arial" panose="020B0604020202020204" pitchFamily="34" charset="0"/>
              <a:buChar char="•"/>
              <a:defRPr/>
            </a:pPr>
            <a:r>
              <a:rPr lang="en-US" altLang="en-GB" sz="1400" b="1" i="1" dirty="0" smtClean="0">
                <a:sym typeface="+mn-ea"/>
              </a:rPr>
              <a:t>Ask for any other business for the meeting</a:t>
            </a:r>
          </a:p>
        </p:txBody>
      </p:sp>
      <p:sp>
        <p:nvSpPr>
          <p:cNvPr id="8" name="Rectangle 3"/>
          <p:cNvSpPr txBox="1">
            <a:spLocks noChangeArrowheads="1"/>
          </p:cNvSpPr>
          <p:nvPr/>
        </p:nvSpPr>
        <p:spPr bwMode="auto">
          <a:xfrm>
            <a:off x="533400" y="1372870"/>
            <a:ext cx="3263265" cy="50266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lnSpc>
                <a:spcPct val="100000"/>
              </a:lnSpc>
              <a:spcBef>
                <a:spcPts val="0"/>
              </a:spcBef>
              <a:buNone/>
              <a:defRPr/>
            </a:pPr>
            <a:r>
              <a:rPr lang="en-US" altLang="en-GB" sz="1800" u="sng" dirty="0" smtClean="0">
                <a:solidFill>
                  <a:schemeClr val="tx1"/>
                </a:solidFill>
              </a:rPr>
              <a:t>Monday</a:t>
            </a:r>
            <a:r>
              <a:rPr lang="en-GB" altLang="en-US" sz="1800" u="sng" dirty="0" smtClean="0">
                <a:solidFill>
                  <a:schemeClr val="tx1"/>
                </a:solidFill>
              </a:rPr>
              <a:t> (</a:t>
            </a:r>
            <a:r>
              <a:rPr lang="en-US" altLang="en-GB" sz="1800" u="sng" dirty="0" smtClean="0">
                <a:solidFill>
                  <a:schemeClr val="tx1"/>
                </a:solidFill>
              </a:rPr>
              <a:t>AM2, 401</a:t>
            </a:r>
            <a:r>
              <a:rPr lang="en-GB" altLang="en-US" sz="1800" u="sng" dirty="0" smtClean="0">
                <a:solidFill>
                  <a:schemeClr val="tx1"/>
                </a:solidFill>
              </a:rPr>
              <a:t>)</a:t>
            </a:r>
          </a:p>
          <a:p>
            <a:pPr lvl="0" eaLnBrk="0" hangingPunct="0">
              <a:lnSpc>
                <a:spcPct val="100000"/>
              </a:lnSpc>
              <a:spcBef>
                <a:spcPts val="0"/>
              </a:spcBef>
              <a:defRPr/>
            </a:pPr>
            <a:r>
              <a:rPr lang="en-US" sz="1800" dirty="0" smtClean="0">
                <a:solidFill>
                  <a:schemeClr val="tx1"/>
                </a:solidFill>
              </a:rPr>
              <a:t>Regular items</a:t>
            </a:r>
          </a:p>
          <a:p>
            <a:pPr lvl="0" eaLnBrk="0" hangingPunct="0">
              <a:lnSpc>
                <a:spcPct val="100000"/>
              </a:lnSpc>
              <a:spcBef>
                <a:spcPts val="0"/>
              </a:spcBef>
              <a:defRPr/>
            </a:pPr>
            <a:r>
              <a:rPr lang="en-US" sz="1800" dirty="0" smtClean="0">
                <a:solidFill>
                  <a:schemeClr val="tx1"/>
                </a:solidFill>
              </a:rPr>
              <a:t>Approve TG minutes</a:t>
            </a:r>
          </a:p>
          <a:p>
            <a:pPr eaLnBrk="0" hangingPunct="0">
              <a:lnSpc>
                <a:spcPct val="100000"/>
              </a:lnSpc>
              <a:spcBef>
                <a:spcPts val="0"/>
              </a:spcBef>
              <a:defRPr/>
            </a:pPr>
            <a:r>
              <a:rPr lang="en-US" altLang="en-GB" sz="1800" dirty="0" smtClean="0">
                <a:solidFill>
                  <a:schemeClr val="tx1"/>
                </a:solidFill>
              </a:rPr>
              <a:t>FRD/SFD motion</a:t>
            </a:r>
          </a:p>
          <a:p>
            <a:pPr eaLnBrk="0" hangingPunct="0">
              <a:lnSpc>
                <a:spcPct val="100000"/>
              </a:lnSpc>
              <a:spcBef>
                <a:spcPts val="0"/>
              </a:spcBef>
              <a:defRPr/>
            </a:pPr>
            <a:r>
              <a:rPr lang="en-US" altLang="en-GB" sz="1800" dirty="0" smtClean="0">
                <a:solidFill>
                  <a:schemeClr val="tx1"/>
                </a:solidFill>
              </a:rPr>
              <a:t>Contribution discussion</a:t>
            </a:r>
          </a:p>
          <a:p>
            <a:pPr lvl="0" eaLnBrk="0" hangingPunct="0">
              <a:lnSpc>
                <a:spcPct val="100000"/>
              </a:lnSpc>
              <a:spcBef>
                <a:spcPts val="0"/>
              </a:spcBef>
              <a:defRPr/>
            </a:pPr>
            <a:r>
              <a:rPr lang="en-GB" altLang="en-US" sz="1800" dirty="0">
                <a:solidFill>
                  <a:schemeClr val="tx1"/>
                </a:solidFill>
                <a:sym typeface="+mn-ea"/>
              </a:rPr>
              <a:t>Recess</a:t>
            </a:r>
          </a:p>
          <a:p>
            <a:pPr lvl="0" eaLnBrk="0" hangingPunct="0">
              <a:lnSpc>
                <a:spcPct val="100000"/>
              </a:lnSpc>
              <a:spcBef>
                <a:spcPts val="0"/>
              </a:spcBef>
              <a:defRPr/>
            </a:pPr>
            <a:endParaRPr lang="en-GB" altLang="en-US" sz="1800" dirty="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Monday</a:t>
            </a:r>
            <a:r>
              <a:rPr lang="en-GB" altLang="en-US" sz="1800" u="sng" dirty="0" smtClean="0">
                <a:solidFill>
                  <a:schemeClr val="tx1"/>
                </a:solidFill>
                <a:sym typeface="+mn-ea"/>
              </a:rPr>
              <a:t> (</a:t>
            </a:r>
            <a:r>
              <a:rPr lang="en-US" altLang="en-GB" sz="1800" u="sng" dirty="0" smtClean="0">
                <a:solidFill>
                  <a:schemeClr val="tx1"/>
                </a:solidFill>
                <a:sym typeface="+mn-ea"/>
              </a:rPr>
              <a:t>PM2,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altLang="en-GB"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00000"/>
              </a:lnSpc>
              <a:spcBef>
                <a:spcPts val="0"/>
              </a:spcBef>
              <a:buNone/>
              <a:defRPr/>
            </a:pPr>
            <a:endParaRPr lang="en-US" altLang="en-GB" sz="1800" dirty="0" smtClean="0">
              <a:solidFill>
                <a:schemeClr val="tx1"/>
              </a:solidFill>
              <a:sym typeface="+mn-ea"/>
            </a:endParaRPr>
          </a:p>
          <a:p>
            <a:pPr marL="0" lvl="0" indent="0" eaLnBrk="0" hangingPunct="0">
              <a:spcBef>
                <a:spcPts val="0"/>
              </a:spcBef>
              <a:buNone/>
              <a:defRPr/>
            </a:pPr>
            <a:r>
              <a:rPr lang="en-US" altLang="en-GB" sz="1800" u="sng" dirty="0" smtClean="0">
                <a:solidFill>
                  <a:schemeClr val="tx1"/>
                </a:solidFill>
                <a:sym typeface="+mn-ea"/>
              </a:rPr>
              <a:t>Tuesday</a:t>
            </a:r>
            <a:r>
              <a:rPr lang="en-GB" altLang="en-US" sz="1800" u="sng" dirty="0" smtClean="0">
                <a:solidFill>
                  <a:schemeClr val="tx1"/>
                </a:solidFill>
                <a:sym typeface="+mn-ea"/>
              </a:rPr>
              <a:t> (</a:t>
            </a:r>
            <a:r>
              <a:rPr lang="en-US" altLang="en-GB" sz="1800" u="sng" dirty="0" smtClean="0">
                <a:solidFill>
                  <a:schemeClr val="tx1"/>
                </a:solidFill>
                <a:sym typeface="+mn-ea"/>
              </a:rPr>
              <a:t>AM1, </a:t>
            </a:r>
            <a:r>
              <a:rPr lang="en-US" altLang="en-GB" sz="1800" u="sng" dirty="0" smtClean="0">
                <a:sym typeface="+mn-ea"/>
              </a:rPr>
              <a:t>401</a:t>
            </a:r>
            <a:r>
              <a:rPr lang="en-GB" altLang="en-US" sz="1800" u="sng" dirty="0" smtClean="0">
                <a:solidFill>
                  <a:schemeClr val="tx1"/>
                </a:solidFill>
                <a:sym typeface="+mn-ea"/>
              </a:rPr>
              <a:t>)</a:t>
            </a:r>
            <a:endParaRPr lang="en-GB" altLang="en-US" sz="1800" u="sng" dirty="0" smtClean="0">
              <a:solidFill>
                <a:schemeClr val="tx1"/>
              </a:solidFill>
            </a:endParaRPr>
          </a:p>
          <a:p>
            <a:pPr lvl="0" eaLnBrk="0" hangingPunct="0">
              <a:lnSpc>
                <a:spcPct val="100000"/>
              </a:lnSpc>
              <a:spcBef>
                <a:spcPts val="0"/>
              </a:spcBef>
              <a:defRPr/>
            </a:pPr>
            <a:r>
              <a:rPr lang="en-US" sz="1800" dirty="0" smtClean="0">
                <a:solidFill>
                  <a:schemeClr val="tx1"/>
                </a:solidFill>
                <a:sym typeface="+mn-ea"/>
              </a:rPr>
              <a:t>Regular items</a:t>
            </a:r>
          </a:p>
          <a:p>
            <a:pPr lvl="0" eaLnBrk="0" hangingPunct="0">
              <a:lnSpc>
                <a:spcPct val="100000"/>
              </a:lnSpc>
              <a:spcBef>
                <a:spcPts val="0"/>
              </a:spcBef>
              <a:defRPr/>
            </a:pPr>
            <a:r>
              <a:rPr lang="en-US" altLang="en-GB" sz="1800" dirty="0" smtClean="0">
                <a:solidFill>
                  <a:schemeClr val="tx1"/>
                </a:solidFill>
                <a:sym typeface="+mn-ea"/>
              </a:rPr>
              <a:t>Contribution discussion</a:t>
            </a:r>
          </a:p>
          <a:p>
            <a:pPr lvl="0" eaLnBrk="0" hangingPunct="0">
              <a:lnSpc>
                <a:spcPct val="100000"/>
              </a:lnSpc>
              <a:spcBef>
                <a:spcPts val="0"/>
              </a:spcBef>
              <a:defRPr/>
            </a:pPr>
            <a:r>
              <a:rPr lang="en-US" altLang="en-GB" sz="1800" dirty="0" smtClean="0">
                <a:solidFill>
                  <a:schemeClr val="tx1"/>
                </a:solidFill>
                <a:sym typeface="+mn-ea"/>
              </a:rPr>
              <a:t>Recess</a:t>
            </a:r>
          </a:p>
          <a:p>
            <a:pPr marL="0" lvl="0" indent="0" eaLnBrk="0" hangingPunct="0">
              <a:lnSpc>
                <a:spcPct val="120000"/>
              </a:lnSpc>
              <a:spcBef>
                <a:spcPts val="600"/>
              </a:spcBef>
              <a:buNone/>
              <a:defRPr/>
            </a:pPr>
            <a:endParaRPr lang="en-US" altLang="en-GB" sz="1800" dirty="0" smtClean="0">
              <a:solidFill>
                <a:schemeClr val="tx1"/>
              </a:solidFill>
              <a:sym typeface="+mn-ea"/>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3200" kern="0" dirty="0" err="1" smtClean="0"/>
              <a:t>TGbp</a:t>
            </a:r>
            <a:r>
              <a:rPr lang="en-US" altLang="zh-CN" sz="3200" kern="0" dirty="0" smtClean="0"/>
              <a:t> meeting slots during the week</a:t>
            </a:r>
            <a:endParaRPr lang="en-US" altLang="zh-CN" sz="3200" kern="0" dirty="0"/>
          </a:p>
        </p:txBody>
      </p:sp>
      <p:graphicFrame>
        <p:nvGraphicFramePr>
          <p:cNvPr id="9" name="表格 8"/>
          <p:cNvGraphicFramePr/>
          <p:nvPr>
            <p:custDataLst>
              <p:tags r:id="rId1"/>
            </p:custDataLst>
          </p:nvPr>
        </p:nvGraphicFramePr>
        <p:xfrm>
          <a:off x="826770" y="1981200"/>
          <a:ext cx="10448925" cy="3477260"/>
        </p:xfrm>
        <a:graphic>
          <a:graphicData uri="http://schemas.openxmlformats.org/drawingml/2006/table">
            <a:tbl>
              <a:tblPr firstRow="1" bandRow="1">
                <a:tableStyleId>{00A15C55-8517-42AA-B614-E9B94910E393}</a:tableStyleId>
              </a:tblPr>
              <a:tblGrid>
                <a:gridCol w="1998980">
                  <a:extLst>
                    <a:ext uri="{9D8B030D-6E8A-4147-A177-3AD203B41FA5}">
                      <a16:colId xmlns:a16="http://schemas.microsoft.com/office/drawing/2014/main" val="20000"/>
                    </a:ext>
                  </a:extLst>
                </a:gridCol>
                <a:gridCol w="1943100">
                  <a:extLst>
                    <a:ext uri="{9D8B030D-6E8A-4147-A177-3AD203B41FA5}">
                      <a16:colId xmlns:a16="http://schemas.microsoft.com/office/drawing/2014/main" val="20001"/>
                    </a:ext>
                  </a:extLst>
                </a:gridCol>
                <a:gridCol w="1363980">
                  <a:extLst>
                    <a:ext uri="{9D8B030D-6E8A-4147-A177-3AD203B41FA5}">
                      <a16:colId xmlns:a16="http://schemas.microsoft.com/office/drawing/2014/main" val="20002"/>
                    </a:ext>
                  </a:extLst>
                </a:gridCol>
                <a:gridCol w="1798955">
                  <a:extLst>
                    <a:ext uri="{9D8B030D-6E8A-4147-A177-3AD203B41FA5}">
                      <a16:colId xmlns:a16="http://schemas.microsoft.com/office/drawing/2014/main" val="20003"/>
                    </a:ext>
                  </a:extLst>
                </a:gridCol>
                <a:gridCol w="2193925">
                  <a:extLst>
                    <a:ext uri="{9D8B030D-6E8A-4147-A177-3AD203B41FA5}">
                      <a16:colId xmlns:a16="http://schemas.microsoft.com/office/drawing/2014/main" val="20004"/>
                    </a:ext>
                  </a:extLst>
                </a:gridCol>
                <a:gridCol w="1149985">
                  <a:extLst>
                    <a:ext uri="{9D8B030D-6E8A-4147-A177-3AD203B41FA5}">
                      <a16:colId xmlns:a16="http://schemas.microsoft.com/office/drawing/2014/main" val="20005"/>
                    </a:ext>
                  </a:extLst>
                </a:gridCol>
              </a:tblGrid>
              <a:tr h="424180">
                <a:tc>
                  <a:txBody>
                    <a:bodyPr/>
                    <a:lstStyle/>
                    <a:p>
                      <a:pPr>
                        <a:buNone/>
                      </a:pPr>
                      <a:endParaRPr lang="zh-CN" altLang="en-US" sz="1800"/>
                    </a:p>
                  </a:txBody>
                  <a:tcPr/>
                </a:tc>
                <a:tc>
                  <a:txBody>
                    <a:bodyPr/>
                    <a:lstStyle/>
                    <a:p>
                      <a:pPr algn="ctr">
                        <a:buNone/>
                      </a:pPr>
                      <a:r>
                        <a:rPr lang="en-US" altLang="zh-CN" sz="1800" dirty="0"/>
                        <a:t>Mon</a:t>
                      </a:r>
                    </a:p>
                  </a:txBody>
                  <a:tcPr anchor="ctr"/>
                </a:tc>
                <a:tc>
                  <a:txBody>
                    <a:bodyPr/>
                    <a:lstStyle/>
                    <a:p>
                      <a:pPr algn="ctr">
                        <a:buNone/>
                      </a:pPr>
                      <a:r>
                        <a:rPr lang="en-US" altLang="zh-CN" sz="1800"/>
                        <a:t>Tue</a:t>
                      </a:r>
                    </a:p>
                  </a:txBody>
                  <a:tcPr anchor="ctr"/>
                </a:tc>
                <a:tc>
                  <a:txBody>
                    <a:bodyPr/>
                    <a:lstStyle/>
                    <a:p>
                      <a:pPr algn="ctr">
                        <a:buNone/>
                      </a:pPr>
                      <a:r>
                        <a:rPr lang="en-US" altLang="zh-CN" sz="1800"/>
                        <a:t>Wed</a:t>
                      </a:r>
                    </a:p>
                  </a:txBody>
                  <a:tcPr anchor="ctr"/>
                </a:tc>
                <a:tc>
                  <a:txBody>
                    <a:bodyPr/>
                    <a:lstStyle/>
                    <a:p>
                      <a:pPr algn="ctr">
                        <a:buNone/>
                      </a:pPr>
                      <a:r>
                        <a:rPr lang="en-US" altLang="zh-CN" sz="1800"/>
                        <a:t>Thu</a:t>
                      </a:r>
                    </a:p>
                  </a:txBody>
                  <a:tcPr anchor="ctr"/>
                </a:tc>
                <a:tc>
                  <a:txBody>
                    <a:bodyPr/>
                    <a:lstStyle/>
                    <a:p>
                      <a:pPr algn="ctr">
                        <a:buNone/>
                      </a:pPr>
                      <a:r>
                        <a:rPr lang="en-US" altLang="zh-CN" sz="1800" dirty="0"/>
                        <a:t>Fri</a:t>
                      </a:r>
                    </a:p>
                  </a:txBody>
                  <a:tcPr anchor="ctr"/>
                </a:tc>
                <a:extLst>
                  <a:ext uri="{0D108BD9-81ED-4DB2-BD59-A6C34878D82A}">
                    <a16:rowId xmlns:a16="http://schemas.microsoft.com/office/drawing/2014/main" val="10000"/>
                  </a:ext>
                </a:extLst>
              </a:tr>
              <a:tr h="657225">
                <a:tc>
                  <a:txBody>
                    <a:bodyPr/>
                    <a:lstStyle/>
                    <a:p>
                      <a:pPr>
                        <a:buNone/>
                      </a:pPr>
                      <a:r>
                        <a:rPr lang="en-US" altLang="zh-CN" sz="1800"/>
                        <a:t>AM1 (8:00~10:00)</a:t>
                      </a:r>
                    </a:p>
                  </a:txBody>
                  <a:tcPr/>
                </a:tc>
                <a:tc>
                  <a:txBody>
                    <a:bodyPr/>
                    <a:lstStyle/>
                    <a:p>
                      <a:pPr algn="ctr">
                        <a:buNone/>
                      </a:pPr>
                      <a:r>
                        <a:rPr lang="en-US" altLang="zh-CN" sz="1800" dirty="0" smtClean="0">
                          <a:solidFill>
                            <a:schemeClr val="bg1">
                              <a:lumMod val="50000"/>
                            </a:schemeClr>
                          </a:solidFill>
                        </a:rPr>
                        <a:t>802.11 Opening Plenary</a:t>
                      </a:r>
                      <a:endParaRPr lang="zh-CN" altLang="en-US" sz="1800" dirty="0">
                        <a:solidFill>
                          <a:schemeClr val="bg1">
                            <a:lumMod val="50000"/>
                          </a:schemeClr>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(PHY)</a:t>
                      </a:r>
                      <a:endParaRPr lang="zh-CN" altLang="en-US" sz="1800"/>
                    </a:p>
                  </a:txBody>
                  <a:tcPr anchor="ctr"/>
                </a:tc>
                <a:tc>
                  <a:txBody>
                    <a:bodyPr/>
                    <a:lstStyle/>
                    <a:p>
                      <a:pPr algn="ctr">
                        <a:buNone/>
                      </a:pPr>
                      <a:r>
                        <a:rPr lang="en-US" altLang="zh-CN" sz="1800" dirty="0" err="1" smtClean="0">
                          <a:sym typeface="+mn-ea"/>
                        </a:rPr>
                        <a:t>TGbp</a:t>
                      </a:r>
                      <a:r>
                        <a:rPr lang="en-US" altLang="zh-CN" sz="1800" dirty="0" smtClean="0">
                          <a:sym typeface="+mn-ea"/>
                        </a:rPr>
                        <a:t> </a:t>
                      </a:r>
                    </a:p>
                    <a:p>
                      <a:pPr algn="ctr">
                        <a:buNone/>
                      </a:pPr>
                      <a:r>
                        <a:rPr lang="en-US" altLang="zh-CN" sz="1800" dirty="0" smtClean="0">
                          <a:sym typeface="+mn-ea"/>
                        </a:rPr>
                        <a:t>(MAC/WPT/Sec)</a:t>
                      </a:r>
                      <a:endParaRPr lang="zh-CN" altLang="en-US" sz="1800" dirty="0"/>
                    </a:p>
                  </a:txBody>
                  <a:tcPr anchor="ctr"/>
                </a:tc>
                <a:tc>
                  <a:txBody>
                    <a:bodyPr/>
                    <a:lstStyle/>
                    <a:p>
                      <a:pPr algn="ctr">
                        <a:buNone/>
                      </a:pPr>
                      <a:r>
                        <a:rPr lang="en-US" altLang="zh-CN" sz="1800" dirty="0" smtClean="0">
                          <a:solidFill>
                            <a:schemeClr val="bg1">
                              <a:lumMod val="50000"/>
                            </a:schemeClr>
                          </a:solidFill>
                        </a:rPr>
                        <a:t>Closing Plenary</a:t>
                      </a:r>
                      <a:endParaRPr lang="zh-CN" altLang="en-US" sz="1800" dirty="0">
                        <a:solidFill>
                          <a:schemeClr val="bg1">
                            <a:lumMod val="50000"/>
                          </a:schemeClr>
                        </a:solidFill>
                      </a:endParaRPr>
                    </a:p>
                  </a:txBody>
                  <a:tcPr anchor="ctr"/>
                </a:tc>
                <a:extLst>
                  <a:ext uri="{0D108BD9-81ED-4DB2-BD59-A6C34878D82A}">
                    <a16:rowId xmlns:a16="http://schemas.microsoft.com/office/drawing/2014/main" val="10001"/>
                  </a:ext>
                </a:extLst>
              </a:tr>
              <a:tr h="656590">
                <a:tc>
                  <a:txBody>
                    <a:bodyPr/>
                    <a:lstStyle/>
                    <a:p>
                      <a:pPr>
                        <a:buNone/>
                      </a:pPr>
                      <a:r>
                        <a:rPr lang="en-US" altLang="zh-CN" sz="1800" dirty="0"/>
                        <a:t>AM2 (10:30~12:30)</a:t>
                      </a:r>
                    </a:p>
                  </a:txBody>
                  <a:tcPr/>
                </a:tc>
                <a:tc>
                  <a:txBody>
                    <a:bodyPr/>
                    <a:lstStyle/>
                    <a:p>
                      <a:pPr algn="ctr">
                        <a:buNone/>
                      </a:pPr>
                      <a:r>
                        <a:rPr lang="en-US" altLang="zh-CN" sz="1800" dirty="0" err="1" smtClean="0">
                          <a:sym typeface="+mn-ea"/>
                        </a:rPr>
                        <a:t>TGbp</a:t>
                      </a:r>
                      <a:r>
                        <a:rPr lang="en-US" altLang="zh-CN" sz="1800" dirty="0" smtClean="0">
                          <a:sym typeface="+mn-ea"/>
                        </a:rPr>
                        <a:t> </a:t>
                      </a:r>
                      <a:endParaRPr lang="en-US" altLang="zh-CN" sz="1800" dirty="0" smtClean="0"/>
                    </a:p>
                    <a:p>
                      <a:pPr algn="ctr">
                        <a:buNone/>
                      </a:pPr>
                      <a:r>
                        <a:rPr lang="en-US" altLang="zh-CN" sz="1800" dirty="0" smtClean="0">
                          <a:sym typeface="+mn-ea"/>
                        </a:rPr>
                        <a:t>(Opening/FR)</a:t>
                      </a:r>
                      <a:endParaRPr lang="en-US" altLang="zh-CN" sz="1800" dirty="0"/>
                    </a:p>
                  </a:txBody>
                  <a:tcPr anchor="ctr"/>
                </a:tc>
                <a:tc>
                  <a:txBody>
                    <a:bodyPr/>
                    <a:lstStyle/>
                    <a:p>
                      <a:pPr algn="ctr">
                        <a:buNone/>
                      </a:pPr>
                      <a:endParaRPr lang="en-US" altLang="zh-CN" sz="1800" dirty="0">
                        <a:sym typeface="+mn-ea"/>
                      </a:endParaRPr>
                    </a:p>
                  </a:txBody>
                  <a:tcPr anchor="ctr"/>
                </a:tc>
                <a:tc>
                  <a:txBody>
                    <a:bodyPr/>
                    <a:lstStyle/>
                    <a:p>
                      <a:pPr algn="ctr">
                        <a:buNone/>
                      </a:pPr>
                      <a:r>
                        <a:rPr lang="en-US" altLang="zh-CN" sz="1800" dirty="0" err="1" smtClean="0">
                          <a:sym typeface="+mn-ea"/>
                        </a:rPr>
                        <a:t>TGbp</a:t>
                      </a:r>
                      <a:r>
                        <a:rPr lang="en-US" altLang="zh-CN" sz="1800" dirty="0" smtClean="0">
                          <a:sym typeface="+mn-ea"/>
                        </a:rPr>
                        <a:t> (MAC)</a:t>
                      </a: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2"/>
                  </a:ext>
                </a:extLst>
              </a:tr>
              <a:tr h="657225">
                <a:tc>
                  <a:txBody>
                    <a:bodyPr/>
                    <a:lstStyle/>
                    <a:p>
                      <a:pPr>
                        <a:buNone/>
                      </a:pPr>
                      <a:r>
                        <a:rPr lang="en-US" altLang="zh-CN" sz="1800" dirty="0"/>
                        <a:t>PM1 (13:30~15:30)</a:t>
                      </a:r>
                    </a:p>
                  </a:txBody>
                  <a:tcPr/>
                </a:tc>
                <a:tc>
                  <a:txBody>
                    <a:bodyPr/>
                    <a:lstStyle/>
                    <a:p>
                      <a:pPr algn="ctr">
                        <a:buNone/>
                      </a:pPr>
                      <a:endParaRPr lang="zh-CN" altLang="en-US" sz="1800" dirty="0"/>
                    </a:p>
                  </a:txBody>
                  <a:tcPr anchor="ctr"/>
                </a:tc>
                <a:tc>
                  <a:txBody>
                    <a:bodyPr/>
                    <a:lstStyle/>
                    <a:p>
                      <a:pPr algn="ctr">
                        <a:buNone/>
                      </a:pPr>
                      <a:endParaRPr lang="zh-CN" altLang="en-US" sz="1800"/>
                    </a:p>
                  </a:txBody>
                  <a:tcPr anchor="ctr"/>
                </a:tc>
                <a:tc>
                  <a:txBody>
                    <a:bodyPr/>
                    <a:lstStyle/>
                    <a:p>
                      <a:pPr algn="ctr">
                        <a:buNone/>
                      </a:pPr>
                      <a:r>
                        <a:rPr lang="en-US" altLang="zh-CN" sz="1800" dirty="0" smtClean="0">
                          <a:solidFill>
                            <a:schemeClr val="bg1">
                              <a:lumMod val="50000"/>
                            </a:schemeClr>
                          </a:solidFill>
                        </a:rPr>
                        <a:t>Mid-week</a:t>
                      </a:r>
                      <a:r>
                        <a:rPr lang="en-US" altLang="zh-CN" sz="1800" baseline="0" dirty="0" smtClean="0">
                          <a:solidFill>
                            <a:schemeClr val="bg1">
                              <a:lumMod val="50000"/>
                            </a:schemeClr>
                          </a:solidFill>
                        </a:rPr>
                        <a:t> Plenary</a:t>
                      </a:r>
                      <a:endParaRPr lang="zh-CN" altLang="en-US" sz="1800" dirty="0">
                        <a:solidFill>
                          <a:schemeClr val="bg1">
                            <a:lumMod val="50000"/>
                          </a:schemeClr>
                        </a:solidFill>
                      </a:endParaRPr>
                    </a:p>
                  </a:txBody>
                  <a:tcPr anchor="ctr"/>
                </a:tc>
                <a:tc>
                  <a:txBody>
                    <a:bodyPr/>
                    <a:lstStyle/>
                    <a:p>
                      <a:pPr algn="ctr">
                        <a:buNone/>
                      </a:pPr>
                      <a:r>
                        <a:rPr lang="en-US" altLang="zh-CN" sz="1800" dirty="0" err="1" smtClean="0">
                          <a:sym typeface="+mn-ea"/>
                        </a:rPr>
                        <a:t>TGbp</a:t>
                      </a:r>
                      <a:r>
                        <a:rPr lang="en-US" altLang="zh-CN" sz="1800" dirty="0" smtClean="0">
                          <a:sym typeface="+mn-ea"/>
                        </a:rPr>
                        <a:t> (SP/Motions/Closing)</a:t>
                      </a: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3"/>
                  </a:ext>
                </a:extLst>
              </a:tr>
              <a:tr h="657225">
                <a:tc>
                  <a:txBody>
                    <a:bodyPr/>
                    <a:lstStyle/>
                    <a:p>
                      <a:pPr>
                        <a:buNone/>
                      </a:pPr>
                      <a:r>
                        <a:rPr lang="en-US" altLang="zh-CN" sz="1800"/>
                        <a:t>PM2 (16:00~18:00)</a:t>
                      </a:r>
                    </a:p>
                  </a:txBody>
                  <a:tcPr/>
                </a:tc>
                <a:tc>
                  <a:txBody>
                    <a:bodyPr/>
                    <a:lstStyle/>
                    <a:p>
                      <a:pPr algn="ctr">
                        <a:buNone/>
                      </a:pPr>
                      <a:r>
                        <a:rPr lang="en-US" altLang="zh-CN" sz="1800" dirty="0" err="1" smtClean="0">
                          <a:sym typeface="+mn-ea"/>
                        </a:rPr>
                        <a:t>TGbp</a:t>
                      </a:r>
                      <a:r>
                        <a:rPr lang="en-US" altLang="zh-CN" sz="1800" dirty="0" smtClean="0">
                          <a:sym typeface="+mn-ea"/>
                        </a:rPr>
                        <a:t> (PHY)</a:t>
                      </a:r>
                      <a:endParaRPr lang="zh-CN" altLang="en-US" sz="1800" dirty="0"/>
                    </a:p>
                    <a:p>
                      <a:pPr algn="ctr">
                        <a:buNone/>
                      </a:pPr>
                      <a:endParaRPr lang="en-US" altLang="zh-CN" sz="1800" dirty="0"/>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err="1" smtClean="0">
                          <a:sym typeface="+mn-ea"/>
                        </a:rPr>
                        <a:t>TGbp</a:t>
                      </a:r>
                      <a:r>
                        <a:rPr lang="en-US" altLang="zh-CN" sz="1800" dirty="0" smtClean="0">
                          <a:sym typeface="+mn-ea"/>
                        </a:rPr>
                        <a:t> </a:t>
                      </a:r>
                    </a:p>
                    <a:p>
                      <a:pPr marL="0" marR="0" indent="0" algn="ctr" defTabSz="914400" rtl="0" eaLnBrk="1" fontAlgn="auto" latinLnBrk="0" hangingPunct="1">
                        <a:lnSpc>
                          <a:spcPct val="100000"/>
                        </a:lnSpc>
                        <a:spcBef>
                          <a:spcPts val="0"/>
                        </a:spcBef>
                        <a:spcAft>
                          <a:spcPts val="0"/>
                        </a:spcAft>
                        <a:buClrTx/>
                        <a:buSzTx/>
                        <a:buFontTx/>
                        <a:buNone/>
                        <a:defRPr/>
                      </a:pPr>
                      <a:r>
                        <a:rPr lang="en-US" altLang="zh-CN" sz="1800" dirty="0" smtClean="0">
                          <a:sym typeface="+mn-ea"/>
                        </a:rPr>
                        <a:t>(PHY)</a:t>
                      </a:r>
                      <a:endParaRPr lang="zh-CN" altLang="en-US" sz="1800" dirty="0"/>
                    </a:p>
                  </a:txBody>
                  <a:tcPr anchor="ctr"/>
                </a:tc>
                <a:tc>
                  <a:txBody>
                    <a:bodyPr/>
                    <a:lstStyle/>
                    <a:p>
                      <a:pPr algn="ctr">
                        <a:buNone/>
                      </a:pPr>
                      <a:endParaRPr lang="en-US" altLang="zh-CN" sz="1800" dirty="0">
                        <a:sym typeface="+mn-ea"/>
                      </a:endParaRPr>
                    </a:p>
                  </a:txBody>
                  <a:tcPr anchor="ctr"/>
                </a:tc>
                <a:tc>
                  <a:txBody>
                    <a:bodyPr/>
                    <a:lstStyle/>
                    <a:p>
                      <a:pPr algn="ctr">
                        <a:buNone/>
                      </a:pPr>
                      <a:endParaRPr lang="en-US" altLang="zh-CN" sz="1800" dirty="0">
                        <a:sym typeface="+mn-ea"/>
                      </a:endParaRPr>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4"/>
                  </a:ext>
                </a:extLst>
              </a:tr>
              <a:tr h="424815">
                <a:tc>
                  <a:txBody>
                    <a:bodyPr/>
                    <a:lstStyle/>
                    <a:p>
                      <a:pPr>
                        <a:buNone/>
                      </a:pPr>
                      <a:r>
                        <a:rPr lang="en-US" altLang="zh-CN" sz="1800"/>
                        <a:t>EVE (19:30~21:30)</a:t>
                      </a:r>
                    </a:p>
                  </a:txBody>
                  <a:tcP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a:p>
                  </a:txBody>
                  <a:tcPr anchor="ctr"/>
                </a:tc>
                <a:tc>
                  <a:txBody>
                    <a:bodyPr/>
                    <a:lstStyle/>
                    <a:p>
                      <a:pPr algn="ctr">
                        <a:buNone/>
                      </a:pPr>
                      <a:endParaRPr lang="zh-CN" altLang="en-US" sz="1800" dirty="0"/>
                    </a:p>
                  </a:txBody>
                  <a:tcPr anchor="ctr"/>
                </a:tc>
                <a:tc>
                  <a:txBody>
                    <a:bodyPr/>
                    <a:lstStyle/>
                    <a:p>
                      <a:pPr algn="ctr">
                        <a:buNone/>
                      </a:pPr>
                      <a:endParaRPr lang="zh-CN" altLang="en-US" sz="1800" dirty="0"/>
                    </a:p>
                  </a:txBody>
                  <a:tcPr anchor="ct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a:t>
            </a:r>
            <a:r>
              <a:rPr lang="en-US" sz="3200" kern="0" dirty="0" smtClean="0">
                <a:solidFill>
                  <a:srgbClr val="0000FF"/>
                </a:solidFill>
                <a:latin typeface="Arial Black" panose="020B0A04020102020204" pitchFamily="34" charset="0"/>
                <a:sym typeface="+mn-ea"/>
              </a:rPr>
              <a:t>Interim </a:t>
            </a:r>
            <a:r>
              <a:rPr lang="en-US" sz="3200" kern="0" dirty="0" smtClean="0">
                <a:solidFill>
                  <a:srgbClr val="0000FF"/>
                </a:solidFill>
                <a:latin typeface="Arial Black" panose="020B0A04020102020204" pitchFamily="34" charset="0"/>
              </a:rPr>
              <a:t>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noProof="0" dirty="0">
                <a:ln>
                  <a:noFill/>
                </a:ln>
                <a:effectLst/>
                <a:uLnTx/>
                <a:uFillTx/>
                <a:latin typeface="Arial" panose="020B0604020202020204" pitchFamily="34" charset="0"/>
                <a:sym typeface="+mn-ea"/>
              </a:rPr>
              <a:t>		   	        Chair:	Bo Sun </a:t>
            </a:r>
            <a:r>
              <a:rPr lang="en-US" altLang="en-US" sz="2000" kern="0" noProof="0" dirty="0" smtClean="0">
                <a:ln>
                  <a:noFill/>
                </a:ln>
                <a:effectLst/>
                <a:uLnTx/>
                <a:uFillTx/>
                <a:latin typeface="Arial" panose="020B0604020202020204" pitchFamily="34" charset="0"/>
                <a:sym typeface="+mn-ea"/>
              </a:rPr>
              <a:t>(</a:t>
            </a:r>
            <a:r>
              <a:rPr lang="en-US" altLang="en-US" sz="2000" kern="0" noProof="0" dirty="0" err="1" smtClean="0">
                <a:ln>
                  <a:noFill/>
                </a:ln>
                <a:effectLst/>
                <a:uLnTx/>
                <a:uFillTx/>
                <a:latin typeface="Arial" panose="020B0604020202020204" pitchFamily="34" charset="0"/>
                <a:sym typeface="+mn-ea"/>
              </a:rPr>
              <a:t>Sanechips</a:t>
            </a:r>
            <a:r>
              <a:rPr lang="en-US" altLang="en-US" sz="2000" kern="0" noProof="0" dirty="0" smtClean="0">
                <a:ln>
                  <a:noFill/>
                </a:ln>
                <a:effectLst/>
                <a:uLnTx/>
                <a:uFillTx/>
                <a:latin typeface="Arial" panose="020B0604020202020204" pitchFamily="34" charset="0"/>
                <a:sym typeface="+mn-ea"/>
              </a:rPr>
              <a:t>)</a:t>
            </a:r>
            <a:endPar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sym typeface="+mn-ea"/>
              </a:rPr>
              <a:t>			Vice Chair:	Steve Shellhammer (Qualcomm)</a:t>
            </a:r>
            <a:endParaRPr lang="en-US" altLang="en-US" sz="2000" kern="0" dirty="0" smtClean="0">
              <a:latin typeface="Arial" panose="020B0604020202020204" pitchFamily="34" charset="0"/>
            </a:endParaRP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sym typeface="+mn-ea"/>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lang="en-US" altLang="en-US" sz="2000" kern="0" noProof="0" dirty="0">
                <a:ln>
                  <a:noFill/>
                </a:ln>
                <a:effectLst/>
                <a:uLnTx/>
                <a:uFillTx/>
                <a:latin typeface="Arial" panose="020B0604020202020204" pitchFamily="34" charset="0"/>
                <a:sym typeface="+mn-ea"/>
              </a:rPr>
              <a:t>	</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   		Secretary</a:t>
            </a:r>
            <a:r>
              <a:rPr lang="en-US" altLang="en-US" sz="2000" kern="0" dirty="0">
                <a:latin typeface="Arial" panose="020B0604020202020204" pitchFamily="34" charset="0"/>
                <a:sym typeface="+mn-ea"/>
              </a:rPr>
              <a:t>: 	</a:t>
            </a:r>
            <a:r>
              <a:rPr lang="en-US" altLang="en-US" sz="2000" kern="0" dirty="0" smtClean="0">
                <a:latin typeface="Arial" panose="020B0604020202020204" pitchFamily="34" charset="0"/>
                <a:sym typeface="+mn-ea"/>
              </a:rPr>
              <a:t>Sebastian Max</a:t>
            </a:r>
            <a:r>
              <a:rPr lang="en-US" altLang="en-US" sz="2000" kern="0" dirty="0">
                <a:latin typeface="Arial" panose="020B0604020202020204" pitchFamily="34" charset="0"/>
                <a:sym typeface="+mn-ea"/>
              </a:rPr>
              <a:t> (Ericsson)</a:t>
            </a:r>
          </a:p>
          <a:p>
            <a:pPr marL="1257300" lvl="2" indent="457200">
              <a:lnSpc>
                <a:spcPct val="90000"/>
              </a:lnSpc>
              <a:buNone/>
              <a:defRPr/>
            </a:pPr>
            <a:r>
              <a:rPr lang="en-US" altLang="en-US" sz="2000" b="1" kern="0" dirty="0">
                <a:latin typeface="Arial" panose="020B0604020202020204" pitchFamily="34" charset="0"/>
              </a:rPr>
              <a:t>Tech Editor:	Yinan Qi (OPPO)</a:t>
            </a: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In a meeting, please make sure your</a:t>
            </a:r>
            <a:r>
              <a:rPr kumimoji="0" lang="en-US" altLang="en-US" sz="2400" b="1" i="0" u="none" strike="noStrike" kern="0" cap="none" spc="0" normalizeH="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 badge could be seen if you’re in the meeting room and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please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make sure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your </a:t>
            </a: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name </a:t>
            </a:r>
            <a:r>
              <a:rPr kumimoji="0" lang="en-US" altLang="en-US"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and affiliation are correctly shown if you’re joining the meeting remotely.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6" name="文本框 5"/>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7" name="标题 1"/>
          <p:cNvSpPr txBox="1"/>
          <p:nvPr/>
        </p:nvSpPr>
        <p:spPr>
          <a:xfrm>
            <a:off x="914400" y="610235"/>
            <a:ext cx="10361613" cy="1065213"/>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smtClean="0"/>
              <a:t>Meeting Protocol, Attendance, Voting &amp; Document Status</a:t>
            </a:r>
            <a:endParaRPr lang="zh-CN" altLang="en-US" sz="3200" kern="0" dirty="0"/>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939290"/>
            <a:ext cx="10375265" cy="46888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GB" altLang="en-US" dirty="0" smtClean="0"/>
              <a:t>Approve meeting agenda</a:t>
            </a:r>
          </a:p>
          <a:p>
            <a:pPr lvl="0" eaLnBrk="0" hangingPunct="0">
              <a:defRPr/>
            </a:pPr>
            <a:r>
              <a:rPr lang="en-US" altLang="en-GB" dirty="0" smtClean="0"/>
              <a:t>Approve TG minutes</a:t>
            </a:r>
            <a:endParaRPr lang="en-GB" altLang="en-US" dirty="0" smtClean="0"/>
          </a:p>
          <a:p>
            <a:pPr eaLnBrk="0" hangingPunct="0">
              <a:defRPr/>
            </a:pPr>
            <a:r>
              <a:rPr lang="en-US" altLang="en-GB" dirty="0" smtClean="0"/>
              <a:t>FRD/</a:t>
            </a:r>
            <a:r>
              <a:rPr lang="en-GB" altLang="en-US" dirty="0" smtClean="0"/>
              <a:t>SFD </a:t>
            </a:r>
            <a:r>
              <a:rPr lang="en-US" altLang="en-GB" dirty="0" smtClean="0"/>
              <a:t>motions</a:t>
            </a:r>
            <a:endParaRPr lang="en-GB" altLang="en-US" dirty="0" smtClean="0"/>
          </a:p>
          <a:p>
            <a:pPr eaLnBrk="0" hangingPunct="0">
              <a:defRPr/>
            </a:pPr>
            <a:r>
              <a:rPr lang="en-GB" altLang="en-US" dirty="0" smtClean="0"/>
              <a:t>Contribution discussion (F</a:t>
            </a:r>
            <a:r>
              <a:rPr lang="en-US" altLang="en-GB" dirty="0" smtClean="0"/>
              <a:t>R</a:t>
            </a:r>
            <a:r>
              <a:rPr lang="en-GB" altLang="en-US" dirty="0" smtClean="0"/>
              <a:t>) [2</a:t>
            </a:r>
            <a:r>
              <a:rPr lang="en-US" altLang="en-GB" dirty="0" smtClean="0"/>
              <a:t>0</a:t>
            </a:r>
            <a:r>
              <a:rPr lang="en-GB" altLang="en-US" dirty="0" smtClean="0"/>
              <a:t> </a:t>
            </a:r>
            <a:r>
              <a:rPr lang="en-GB" altLang="en-US" dirty="0" err="1" smtClean="0"/>
              <a:t>mins</a:t>
            </a:r>
            <a:r>
              <a:rPr lang="en-GB" altLang="en-US" dirty="0" smtClean="0"/>
              <a:t> for each w/o prior request]</a:t>
            </a:r>
          </a:p>
          <a:p>
            <a:pPr lvl="1" algn="l" eaLnBrk="0" hangingPunct="0">
              <a:buClrTx/>
              <a:buSzTx/>
              <a:buFontTx/>
              <a:buChar char="–"/>
              <a:defRPr/>
            </a:pPr>
            <a:r>
              <a:rPr lang="en-US" altLang="en-GB" dirty="0" smtClean="0">
                <a:solidFill>
                  <a:schemeClr val="tx1"/>
                </a:solidFill>
                <a:sym typeface="+mn-ea"/>
              </a:rPr>
              <a:t>11-24/1846r2, "AMP Client STA Types", Rojan Chitrakar (Huawei) - 10 mins [earlier slot preferred]</a:t>
            </a:r>
          </a:p>
          <a:p>
            <a:pPr lvl="1" algn="l" eaLnBrk="0" hangingPunct="0">
              <a:buClrTx/>
              <a:buSzTx/>
              <a:buFontTx/>
              <a:buChar char="–"/>
              <a:defRPr/>
            </a:pPr>
            <a:r>
              <a:rPr lang="en-US" altLang="en-GB" b="0" dirty="0" smtClean="0">
                <a:solidFill>
                  <a:schemeClr val="tx1"/>
                </a:solidFill>
                <a:sym typeface="+mn-ea"/>
              </a:rPr>
              <a:t>11-24/2132, AMP relay topology and operation, Zhanjing Bao (TCL)</a:t>
            </a:r>
            <a:endParaRPr lang="en-US" altLang="en-GB" b="0" dirty="0" smtClean="0">
              <a:solidFill>
                <a:schemeClr val="tx1"/>
              </a:solidFill>
            </a:endParaRPr>
          </a:p>
          <a:p>
            <a:pPr lvl="1" algn="l" eaLnBrk="0" hangingPunct="0">
              <a:buClrTx/>
              <a:buSzTx/>
              <a:buFontTx/>
              <a:buChar char="–"/>
              <a:defRPr/>
            </a:pPr>
            <a:r>
              <a:rPr lang="en-US" altLang="en-GB" b="0" dirty="0" smtClean="0">
                <a:solidFill>
                  <a:schemeClr val="tx1"/>
                </a:solidFill>
                <a:sym typeface="+mn-ea"/>
              </a:rPr>
              <a:t>11-25/0052, Active AMP STA Polling Requirements, Sebastian Max (Ericsson)</a:t>
            </a:r>
            <a:endParaRPr lang="en-US" altLang="en-GB" b="0" dirty="0" smtClean="0">
              <a:solidFill>
                <a:schemeClr val="tx1"/>
              </a:solidFill>
            </a:endParaRPr>
          </a:p>
          <a:p>
            <a:pPr lvl="1" algn="l" eaLnBrk="0" hangingPunct="0">
              <a:buClrTx/>
              <a:buSzTx/>
              <a:buFontTx/>
              <a:buChar char="–"/>
              <a:defRPr/>
            </a:pPr>
            <a:r>
              <a:rPr lang="en-US" altLang="en-GB" b="0" dirty="0" smtClean="0">
                <a:solidFill>
                  <a:schemeClr val="tx1"/>
                </a:solidFill>
                <a:sym typeface="+mn-ea"/>
              </a:rPr>
              <a:t>11-25/0055, Wireless connectivity challenges for backscattering AMP STA, Solomon Trainin (Wiliot)</a:t>
            </a:r>
            <a:endParaRPr lang="en-US" altLang="en-GB" b="0" dirty="0" smtClean="0">
              <a:solidFill>
                <a:schemeClr val="tx1"/>
              </a:solidFill>
            </a:endParaRPr>
          </a:p>
          <a:p>
            <a:pPr eaLnBrk="0" hangingPunct="0">
              <a:defRPr/>
            </a:pPr>
            <a:r>
              <a:rPr lang="en-GB" altLang="en-US" dirty="0" smtClean="0"/>
              <a:t>Any other business?</a:t>
            </a:r>
          </a:p>
          <a:p>
            <a:pPr lvl="0" eaLnBrk="0" hangingPunct="0">
              <a:defRPr/>
            </a:pPr>
            <a:r>
              <a:rPr lang="en-GB" altLang="en-US" dirty="0" smtClean="0">
                <a:sym typeface="+mn-ea"/>
              </a:rPr>
              <a:t>Recess</a:t>
            </a:r>
            <a:endParaRPr lang="en-GB" altLang="en-US" dirty="0" smtClean="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TGbp Meeting Minutes</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meeting minutes for </a:t>
            </a:r>
            <a:r>
              <a:rPr lang="en-US" altLang="en-GB" sz="2400" dirty="0" smtClean="0">
                <a:sym typeface="+mn-ea"/>
              </a:rPr>
              <a:t>TGbp</a:t>
            </a:r>
            <a:r>
              <a:rPr lang="en-GB" altLang="en-US" sz="2400" dirty="0" smtClean="0">
                <a:sym typeface="+mn-ea"/>
              </a:rPr>
              <a:t> meetings during 802 </a:t>
            </a:r>
            <a:r>
              <a:rPr lang="en-US" altLang="en-GB" sz="2400" dirty="0" smtClean="0">
                <a:sym typeface="+mn-ea"/>
              </a:rPr>
              <a:t>Nov plenary</a:t>
            </a:r>
            <a:r>
              <a:rPr lang="en-US" altLang="zh-CN" sz="2400" dirty="0" smtClean="0">
                <a:sym typeface="+mn-ea"/>
              </a:rPr>
              <a:t> </a:t>
            </a:r>
            <a:r>
              <a:rPr lang="en-GB" altLang="en-US" sz="2400" dirty="0" smtClean="0">
                <a:sym typeface="+mn-ea"/>
              </a:rPr>
              <a:t>session </a:t>
            </a:r>
            <a:r>
              <a:rPr lang="en-US" altLang="en-GB" sz="2400" dirty="0" smtClean="0">
                <a:sym typeface="+mn-ea"/>
              </a:rPr>
              <a:t>and TGbp TCs before Jan 2025 interim session </a:t>
            </a:r>
            <a:r>
              <a:rPr lang="en-GB" altLang="en-US" sz="2400" dirty="0" smtClean="0">
                <a:sym typeface="+mn-ea"/>
              </a:rPr>
              <a:t>as below:</a:t>
            </a:r>
            <a:endParaRPr lang="en-GB" altLang="en-US" sz="2400" dirty="0" smtClean="0"/>
          </a:p>
          <a:p>
            <a:pPr lvl="1" indent="-342900" eaLnBrk="0" hangingPunct="0">
              <a:buFontTx/>
              <a:buChar char="-"/>
              <a:defRPr/>
            </a:pPr>
            <a:r>
              <a:rPr lang="en-GB" altLang="en-US" sz="2400" dirty="0">
                <a:sym typeface="+mn-ea"/>
                <a:hlinkClick r:id="rId2"/>
              </a:rPr>
              <a:t>https://mentor.ieee.org/802.11/dcn/24/11-24-1965-00-00bp-2024-11-plenary-meeting-minutes.docx</a:t>
            </a:r>
            <a:endParaRPr lang="en-GB" altLang="en-US" sz="2400" dirty="0">
              <a:sym typeface="+mn-ea"/>
            </a:endParaRPr>
          </a:p>
          <a:p>
            <a:pPr lvl="1" indent="-342900" eaLnBrk="0" hangingPunct="0">
              <a:buFontTx/>
              <a:buChar char="-"/>
              <a:defRPr/>
            </a:pPr>
            <a:r>
              <a:rPr lang="en-GB" altLang="en-US" sz="2400" dirty="0">
                <a:sym typeface="+mn-ea"/>
                <a:hlinkClick r:id="rId3"/>
              </a:rPr>
              <a:t>https://</a:t>
            </a:r>
            <a:r>
              <a:rPr lang="en-GB" altLang="en-US" sz="2400" dirty="0" smtClean="0">
                <a:sym typeface="+mn-ea"/>
                <a:hlinkClick r:id="rId3"/>
              </a:rPr>
              <a:t>mentor.ieee.org/802.11/dcn/24/11-24-2038-00-00bp-ieee-802-11-tgbp-ambient-power-communication-teleconference-minutes-december.docx</a:t>
            </a:r>
          </a:p>
          <a:p>
            <a:pPr lvl="1" indent="-342900" eaLnBrk="0" hangingPunct="0">
              <a:buFontTx/>
              <a:buChar char="-"/>
              <a:defRPr/>
            </a:pPr>
            <a:r>
              <a:rPr lang="en-GB" altLang="en-US" sz="2400" dirty="0" smtClean="0">
                <a:sym typeface="+mn-ea"/>
                <a:hlinkClick r:id="rId3"/>
              </a:rPr>
              <a:t>https</a:t>
            </a:r>
            <a:r>
              <a:rPr lang="en-GB" altLang="en-US" sz="2400" dirty="0">
                <a:sym typeface="+mn-ea"/>
                <a:hlinkClick r:id="rId3"/>
              </a:rPr>
              <a:t>://mentor.ieee.org/802.11/dcn/25/11-25-0054-00-00bp-teleconference-minutes-january-2025.docx</a:t>
            </a: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Sebastian</a:t>
            </a:r>
            <a:r>
              <a:rPr lang="en-US" altLang="en-GB" sz="2400" dirty="0" smtClean="0"/>
              <a:t> Max</a:t>
            </a:r>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FRD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sz="2400" dirty="0" smtClean="0">
                <a:sym typeface="+mn-ea"/>
              </a:rPr>
              <a:t>updated 11bp FRD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https://mentor.ieee.org/802.11/dcn/24/11-24-1307-03-00bp-proposed-tgbp-functional-requirements.doc</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Bin Qian</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endParaRPr lang="en-US" dirty="0" smtClean="0"/>
          </a:p>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4530" algn="l"/>
                <a:tab pos="1370330" algn="l"/>
                <a:tab pos="2056130" algn="l"/>
                <a:tab pos="2741930" algn="l"/>
                <a:tab pos="3427730" algn="l"/>
                <a:tab pos="4113530" algn="l"/>
                <a:tab pos="4799330" algn="l"/>
                <a:tab pos="5485130" algn="l"/>
                <a:tab pos="6170930" algn="l"/>
                <a:tab pos="6856730" algn="l"/>
                <a:tab pos="754253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smtClean="0">
                <a:solidFill>
                  <a:schemeClr val="tx2"/>
                </a:solidFill>
                <a:sym typeface="+mn-ea"/>
              </a:rPr>
              <a:t>Approve SFD update</a:t>
            </a:r>
            <a:endParaRPr lang="en-US" altLang="en-US" sz="3200" b="1" dirty="0">
              <a:solidFill>
                <a:schemeClr val="tx2"/>
              </a:solidFill>
              <a:latin typeface="Times New Roman" panose="02020603050405020304" pitchFamily="18" charset="0"/>
            </a:endParaRP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marL="0" lvl="0" indent="0" eaLnBrk="0" hangingPunct="0">
              <a:buNone/>
              <a:defRPr/>
            </a:pPr>
            <a:r>
              <a:rPr lang="en-GB" altLang="en-US" sz="2400" dirty="0" smtClean="0">
                <a:sym typeface="+mn-ea"/>
              </a:rPr>
              <a:t>Approve the </a:t>
            </a:r>
            <a:r>
              <a:rPr lang="en-US" altLang="en-GB" sz="2400" dirty="0" smtClean="0">
                <a:sym typeface="+mn-ea"/>
              </a:rPr>
              <a:t>updated 11bp SFD as included in</a:t>
            </a:r>
            <a:r>
              <a:rPr lang="en-GB" altLang="en-US" sz="2400" dirty="0" smtClean="0">
                <a:sym typeface="+mn-ea"/>
              </a:rPr>
              <a:t>:</a:t>
            </a:r>
            <a:endParaRPr lang="en-GB" altLang="en-US" sz="2400" dirty="0" smtClean="0"/>
          </a:p>
          <a:p>
            <a:pPr lvl="1" indent="-342900" eaLnBrk="0" hangingPunct="0">
              <a:buFontTx/>
              <a:buChar char="-"/>
              <a:defRPr/>
            </a:pPr>
            <a:r>
              <a:rPr lang="en-GB" altLang="en-US" sz="2400" dirty="0">
                <a:sym typeface="+mn-ea"/>
                <a:hlinkClick r:id="rId2"/>
              </a:rPr>
              <a:t>https://mentor.ieee.org/802.11/dcn/24/11-24-1613-03-00bp-specification-framework-for-tgbp.docx</a:t>
            </a:r>
            <a:endParaRPr lang="en-GB" altLang="en-US" sz="2400" dirty="0">
              <a:sym typeface="+mn-ea"/>
            </a:endParaRPr>
          </a:p>
          <a:p>
            <a:pPr lvl="1" indent="-342900" eaLnBrk="0" hangingPunct="0">
              <a:buFontTx/>
              <a:buChar char="-"/>
              <a:defRPr/>
            </a:pPr>
            <a:endParaRPr lang="en-GB" altLang="en-US" sz="2400" dirty="0">
              <a:sym typeface="+mn-ea"/>
            </a:endParaRPr>
          </a:p>
          <a:p>
            <a:pPr marL="0" lvl="0" indent="0" eaLnBrk="0" hangingPunct="0">
              <a:buNone/>
              <a:defRPr/>
            </a:pPr>
            <a:r>
              <a:rPr lang="en-GB" altLang="en-US" sz="2400" dirty="0" smtClean="0">
                <a:sym typeface="+mn-ea"/>
              </a:rPr>
              <a:t>Moved: </a:t>
            </a:r>
            <a:r>
              <a:rPr lang="en-US" altLang="en-GB" sz="2400" dirty="0" smtClean="0">
                <a:sym typeface="+mn-ea"/>
              </a:rPr>
              <a:t>Yinan Qi</a:t>
            </a:r>
            <a:endParaRPr lang="en-US" altLang="en-GB" sz="2400" dirty="0" smtClean="0"/>
          </a:p>
          <a:p>
            <a:pPr marL="0" lvl="0" indent="0" eaLnBrk="0" hangingPunct="0">
              <a:buNone/>
              <a:defRPr/>
            </a:pPr>
            <a:r>
              <a:rPr lang="en-GB" altLang="en-US" sz="2400" dirty="0" smtClean="0">
                <a:sym typeface="+mn-ea"/>
              </a:rPr>
              <a:t>Seconded: </a:t>
            </a:r>
            <a:endParaRPr lang="en-GB" altLang="en-US" sz="2400" dirty="0"/>
          </a:p>
          <a:p>
            <a:pPr marL="0" lvl="0" indent="0" eaLnBrk="0" hangingPunct="0">
              <a:buNone/>
              <a:defRPr/>
            </a:pPr>
            <a:r>
              <a:rPr lang="en-GB" altLang="en-US" sz="2400" dirty="0" smtClean="0">
                <a:sym typeface="+mn-ea"/>
              </a:rPr>
              <a:t>Result: </a:t>
            </a:r>
            <a:endParaRPr lang="en-GB" alt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13</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7500" lnSpcReduction="2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eaLnBrk="0" hangingPunct="0">
              <a:defRPr/>
            </a:pPr>
            <a:r>
              <a:rPr lang="en-GB" altLang="en-US" sz="2400" dirty="0" smtClean="0">
                <a:sym typeface="+mn-ea"/>
              </a:rPr>
              <a:t>Contribution discussion (PHY) [2</a:t>
            </a:r>
            <a:r>
              <a:rPr lang="en-US" altLang="en-GB" sz="2400" dirty="0" smtClean="0">
                <a:sym typeface="+mn-ea"/>
              </a:rPr>
              <a:t>0</a:t>
            </a:r>
            <a:r>
              <a:rPr lang="en-GB" altLang="en-US" sz="2400" dirty="0" smtClean="0">
                <a:sym typeface="+mn-ea"/>
              </a:rPr>
              <a:t> </a:t>
            </a:r>
            <a:r>
              <a:rPr lang="en-GB" altLang="en-US" sz="2400" dirty="0" err="1" smtClean="0">
                <a:sym typeface="+mn-ea"/>
              </a:rPr>
              <a:t>mins</a:t>
            </a:r>
            <a:r>
              <a:rPr lang="en-GB" altLang="en-US" sz="2400" dirty="0" smtClean="0">
                <a:sym typeface="+mn-ea"/>
              </a:rPr>
              <a:t> for each]</a:t>
            </a:r>
            <a:endParaRPr lang="en-GB" altLang="en-US" sz="2400" dirty="0" smtClean="0"/>
          </a:p>
          <a:p>
            <a:pPr lvl="1" algn="l" eaLnBrk="0" hangingPunct="0">
              <a:buClrTx/>
              <a:buSzTx/>
              <a:buFontTx/>
              <a:buChar char="–"/>
              <a:defRPr/>
            </a:pPr>
            <a:r>
              <a:rPr lang="en-US" altLang="zh-CN" sz="2200" dirty="0" smtClean="0">
                <a:solidFill>
                  <a:schemeClr val="tx1"/>
                </a:solidFill>
                <a:sym typeface="+mn-ea"/>
              </a:rPr>
              <a:t>11-24/2114, Channel Correction in Long Range Backscatter, Nelson Costa (Haila Technologies)</a:t>
            </a:r>
          </a:p>
          <a:p>
            <a:pPr lvl="1" algn="l" eaLnBrk="0" hangingPunct="0">
              <a:buClrTx/>
              <a:buSzTx/>
              <a:buFontTx/>
              <a:buChar char="–"/>
              <a:defRPr/>
            </a:pPr>
            <a:r>
              <a:rPr lang="en-US" altLang="zh-CN" sz="2200" dirty="0" smtClean="0">
                <a:solidFill>
                  <a:schemeClr val="tx1"/>
                </a:solidFill>
                <a:sym typeface="+mn-ea"/>
              </a:rPr>
              <a:t>11-24/2128, Follow-up on Channel Shifting in Backscatter Operations, Nelson Costa (Haila Technologies)</a:t>
            </a:r>
          </a:p>
          <a:p>
            <a:pPr lvl="1" algn="l" eaLnBrk="0" hangingPunct="0">
              <a:buClrTx/>
              <a:buSzTx/>
              <a:buFontTx/>
              <a:buChar char="–"/>
              <a:defRPr/>
            </a:pPr>
            <a:r>
              <a:rPr lang="en-US" altLang="zh-CN" sz="2200" dirty="0" smtClean="0">
                <a:solidFill>
                  <a:schemeClr val="tx1"/>
                </a:solidFill>
                <a:sym typeface="+mn-ea"/>
              </a:rPr>
              <a:t>11-24/2143, Advantages of 802.11b DSS in Long-Range Backscatter, Nelson Costa (Haila Technologies)</a:t>
            </a:r>
          </a:p>
          <a:p>
            <a:pPr lvl="1" algn="l" eaLnBrk="0" hangingPunct="0">
              <a:buClrTx/>
              <a:buSzTx/>
              <a:buFontTx/>
              <a:buChar char="–"/>
              <a:defRPr/>
            </a:pPr>
            <a:r>
              <a:rPr lang="en-US" altLang="zh-CN" sz="2200" dirty="0" smtClean="0">
                <a:solidFill>
                  <a:schemeClr val="tx1"/>
                </a:solidFill>
                <a:sym typeface="+mn-ea"/>
              </a:rPr>
              <a:t>11-25/0027, AMP PPDU Design, Yinan Qi (OPPO) </a:t>
            </a:r>
          </a:p>
          <a:p>
            <a:pPr lvl="1" algn="l" eaLnBrk="0" hangingPunct="0">
              <a:buClrTx/>
              <a:buSzTx/>
              <a:buFontTx/>
              <a:buChar char="–"/>
              <a:defRPr/>
            </a:pPr>
            <a:r>
              <a:rPr lang="en-US" altLang="zh-CN" sz="2200" dirty="0" smtClean="0">
                <a:solidFill>
                  <a:schemeClr val="tx1"/>
                </a:solidFill>
                <a:sym typeface="+mn-ea"/>
              </a:rPr>
              <a:t>11-25/0028, AMP PPDU Configuration, Yinan Qi (OPPO)</a:t>
            </a:r>
          </a:p>
          <a:p>
            <a:pPr lvl="1" eaLnBrk="0" hangingPunct="0">
              <a:defRPr/>
            </a:pPr>
            <a:r>
              <a:rPr lang="en-US" altLang="en-GB" dirty="0">
                <a:sym typeface="+mn-ea"/>
              </a:rPr>
              <a:t>11-25/0033, UL Data Rates for AMP and PPDU, </a:t>
            </a:r>
            <a:r>
              <a:rPr lang="en-US" altLang="en-GB" dirty="0" err="1">
                <a:sym typeface="+mn-ea"/>
              </a:rPr>
              <a:t>Chuanfeng</a:t>
            </a:r>
            <a:r>
              <a:rPr lang="en-US" altLang="en-GB" dirty="0">
                <a:sym typeface="+mn-ea"/>
              </a:rPr>
              <a:t> He (OPPO</a:t>
            </a:r>
            <a:r>
              <a:rPr lang="en-US" altLang="en-GB" dirty="0" smtClean="0">
                <a:sym typeface="+mn-ea"/>
              </a:rPr>
              <a:t>)</a:t>
            </a:r>
            <a:endParaRPr lang="en-US" altLang="zh-CN" sz="2200" dirty="0" smtClean="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8688" y="1994535"/>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effectLst>
                  <a:outerShdw blurRad="38100" dist="38100" dir="2700000" algn="tl">
                    <a:srgbClr val="000000">
                      <a:alpha val="43137"/>
                    </a:srgbClr>
                  </a:outerShdw>
                </a:effectLst>
                <a:sym typeface="+mn-ea"/>
              </a:rPr>
              <a:t>[</a:t>
            </a:r>
            <a:r>
              <a:rPr lang="en-GB" altLang="en-US" dirty="0" smtClean="0">
                <a:effectLst>
                  <a:outerShdw blurRad="38100" dist="38100" dir="2700000" algn="tl">
                    <a:srgbClr val="000000">
                      <a:alpha val="43137"/>
                    </a:srgbClr>
                  </a:outerShdw>
                </a:effectLst>
                <a:sym typeface="+mn-ea"/>
              </a:rPr>
              <a:t>20 </a:t>
            </a:r>
            <a:r>
              <a:rPr lang="en-GB" altLang="en-US" dirty="0" err="1">
                <a:effectLst>
                  <a:outerShdw blurRad="38100" dist="38100" dir="2700000" algn="tl">
                    <a:srgbClr val="000000">
                      <a:alpha val="43137"/>
                    </a:srgbClr>
                  </a:outerShdw>
                </a:effectLst>
                <a:sym typeface="+mn-ea"/>
              </a:rPr>
              <a:t>mins</a:t>
            </a:r>
            <a:r>
              <a:rPr lang="en-GB" altLang="en-US" dirty="0">
                <a:effectLst>
                  <a:outerShdw blurRad="38100" dist="38100" dir="2700000" algn="tl">
                    <a:srgbClr val="000000">
                      <a:alpha val="43137"/>
                    </a:srgbClr>
                  </a:outerShdw>
                </a:effectLst>
                <a:sym typeface="+mn-ea"/>
              </a:rPr>
              <a:t> </a:t>
            </a:r>
            <a:r>
              <a:rPr lang="en-GB" altLang="en-US" dirty="0">
                <a:sym typeface="+mn-ea"/>
              </a:rPr>
              <a:t>for each]</a:t>
            </a:r>
            <a:endParaRPr lang="en-GB" altLang="en-US" sz="2400" dirty="0" smtClean="0"/>
          </a:p>
          <a:p>
            <a:pPr lvl="1" algn="l" eaLnBrk="0" hangingPunct="0">
              <a:buClrTx/>
              <a:buSzTx/>
              <a:buFontTx/>
              <a:buChar char="–"/>
              <a:defRPr/>
            </a:pPr>
            <a:r>
              <a:rPr lang="en-US" altLang="en-GB" sz="2300" dirty="0" smtClean="0">
                <a:solidFill>
                  <a:schemeClr val="tx1"/>
                </a:solidFill>
                <a:sym typeface="+mn-ea"/>
              </a:rPr>
              <a:t>11-25/0034</a:t>
            </a:r>
            <a:r>
              <a:rPr lang="en-US" altLang="en-GB" sz="2300" dirty="0">
                <a:solidFill>
                  <a:schemeClr val="tx1"/>
                </a:solidFill>
                <a:sym typeface="+mn-ea"/>
              </a:rPr>
              <a:t>, Sync field for AMP PPDU, Chuanfeng He (OPPO)</a:t>
            </a:r>
          </a:p>
          <a:p>
            <a:pPr lvl="1" algn="l" eaLnBrk="0" hangingPunct="0">
              <a:buClrTx/>
              <a:buSzTx/>
              <a:buFontTx/>
              <a:buChar char="–"/>
              <a:defRPr/>
            </a:pPr>
            <a:r>
              <a:rPr lang="en-US" altLang="en-GB" sz="2300" dirty="0">
                <a:solidFill>
                  <a:schemeClr val="tx1"/>
                </a:solidFill>
                <a:sym typeface="+mn-ea"/>
              </a:rPr>
              <a:t>11-25/0042r0, AMP Downlink Sync Field Study, Steve Shellhammer (Qualcomm) [AM1 or AM2]</a:t>
            </a:r>
          </a:p>
          <a:p>
            <a:pPr lvl="1" algn="l" eaLnBrk="0" hangingPunct="0">
              <a:buClrTx/>
              <a:buSzTx/>
              <a:buFontTx/>
              <a:buChar char="–"/>
              <a:defRPr/>
            </a:pPr>
            <a:r>
              <a:rPr lang="en-US" altLang="en-GB" sz="2300" dirty="0">
                <a:solidFill>
                  <a:schemeClr val="tx1"/>
                </a:solidFill>
                <a:sym typeface="+mn-ea"/>
              </a:rPr>
              <a:t>11-25-0030r0, “AMP UL Bi-Static Leakage and Dynamic-Range Implications”, Dror Regev (Huawei) [ same slot as 0043]</a:t>
            </a:r>
          </a:p>
          <a:p>
            <a:pPr lvl="1" algn="l" eaLnBrk="0" hangingPunct="0">
              <a:buClrTx/>
              <a:buSzTx/>
              <a:buFontTx/>
              <a:buChar char="–"/>
              <a:defRPr/>
            </a:pPr>
            <a:r>
              <a:rPr lang="en-US" altLang="en-GB" sz="2300" dirty="0">
                <a:solidFill>
                  <a:schemeClr val="tx1"/>
                </a:solidFill>
                <a:sym typeface="+mn-ea"/>
              </a:rPr>
              <a:t>11-25-0043r0, “Passive AMP STA RF Power Harvesting Sensitivity Threshold”, Dror Regev (Huawei) [ same slot as 0030</a:t>
            </a:r>
            <a:r>
              <a:rPr lang="en-US" altLang="en-GB" sz="2300" dirty="0" smtClean="0">
                <a:solidFill>
                  <a:schemeClr val="tx1"/>
                </a:solidFill>
                <a:sym typeface="+mn-ea"/>
              </a:rPr>
              <a:t>]</a:t>
            </a:r>
          </a:p>
          <a:p>
            <a:pPr lvl="1" eaLnBrk="0" hangingPunct="0">
              <a:defRPr/>
            </a:pPr>
            <a:r>
              <a:rPr lang="en-US" altLang="zh-CN" sz="2400" dirty="0">
                <a:sym typeface="+mn-ea"/>
              </a:rPr>
              <a:t>11-25-0047r0, “Follow up on downlink sync field design”, Bin Qian (Huawei)</a:t>
            </a:r>
          </a:p>
          <a:p>
            <a:pPr lvl="1" eaLnBrk="0" hangingPunct="0">
              <a:defRPr/>
            </a:pPr>
            <a:r>
              <a:rPr lang="en-US" altLang="zh-CN" sz="2400" dirty="0">
                <a:sym typeface="+mn-ea"/>
              </a:rPr>
              <a:t>11-25-0048r0, “Discussion on uplink transmissions for backscatter STAs”, Bin Qian (Huawei</a:t>
            </a:r>
            <a:r>
              <a:rPr lang="en-US" altLang="zh-CN" sz="2400" dirty="0" smtClean="0">
                <a:sym typeface="+mn-ea"/>
              </a:rPr>
              <a:t>)</a:t>
            </a:r>
            <a:endParaRPr lang="en-US" altLang="en-GB" sz="2300" dirty="0" smtClean="0">
              <a:solidFill>
                <a:schemeClr val="tx1"/>
              </a:solidFill>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14</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PM2,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165" algn="l"/>
                <a:tab pos="1370965" algn="l"/>
                <a:tab pos="2056765" algn="l"/>
                <a:tab pos="2742565" algn="l"/>
                <a:tab pos="3428365" algn="l"/>
                <a:tab pos="4114165" algn="l"/>
                <a:tab pos="4799965" algn="l"/>
                <a:tab pos="5485765" algn="l"/>
                <a:tab pos="6171565" algn="l"/>
                <a:tab pos="6857365" algn="l"/>
                <a:tab pos="7543165"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29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835660" y="1994535"/>
            <a:ext cx="10544175" cy="4330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a:t>agenda</a:t>
            </a:r>
          </a:p>
          <a:p>
            <a:pPr lvl="0" eaLnBrk="0" hangingPunct="0">
              <a:defRPr/>
            </a:pPr>
            <a:r>
              <a:rPr lang="en-GB" altLang="en-US" sz="2400" dirty="0" smtClean="0">
                <a:sym typeface="+mn-ea"/>
              </a:rPr>
              <a:t>Contribution discussion (</a:t>
            </a:r>
            <a:r>
              <a:rPr lang="en-US" altLang="en-GB" sz="2400" dirty="0" smtClean="0">
                <a:sym typeface="+mn-ea"/>
              </a:rPr>
              <a:t>PHY</a:t>
            </a:r>
            <a:r>
              <a:rPr lang="en-GB" altLang="en-US" dirty="0" smtClean="0">
                <a:sym typeface="+mn-ea"/>
              </a:rPr>
              <a:t>)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each]</a:t>
            </a:r>
            <a:endParaRPr lang="en-GB" altLang="en-US" sz="2400" dirty="0" smtClean="0"/>
          </a:p>
          <a:p>
            <a:pPr lvl="1" algn="l" eaLnBrk="0" hangingPunct="0">
              <a:buClrTx/>
              <a:buSzTx/>
              <a:buFontTx/>
              <a:buChar char="–"/>
              <a:defRPr/>
            </a:pPr>
            <a:r>
              <a:rPr lang="en-US" altLang="zh-CN" sz="2200" dirty="0" smtClean="0">
                <a:solidFill>
                  <a:schemeClr val="tx1"/>
                </a:solidFill>
                <a:sym typeface="+mn-ea"/>
              </a:rPr>
              <a:t>11-25/0050r0</a:t>
            </a:r>
            <a:r>
              <a:rPr lang="en-US" altLang="zh-CN" sz="2200" dirty="0">
                <a:solidFill>
                  <a:schemeClr val="tx1"/>
                </a:solidFill>
                <a:sym typeface="+mn-ea"/>
              </a:rPr>
              <a:t>, “AMP DL Wideband OOK Generation”, Panpan Li (Huawei)</a:t>
            </a:r>
          </a:p>
          <a:p>
            <a:pPr lvl="1" algn="l" eaLnBrk="0" hangingPunct="0">
              <a:buClrTx/>
              <a:buSzTx/>
              <a:buFontTx/>
              <a:buChar char="–"/>
              <a:defRPr/>
            </a:pPr>
            <a:r>
              <a:rPr lang="en-US" altLang="zh-CN" sz="2200" dirty="0" smtClean="0">
                <a:solidFill>
                  <a:schemeClr val="tx1"/>
                </a:solidFill>
                <a:sym typeface="+mn-ea"/>
              </a:rPr>
              <a:t>11-25/0051r0</a:t>
            </a:r>
            <a:r>
              <a:rPr lang="en-US" altLang="zh-CN" sz="2200" dirty="0">
                <a:solidFill>
                  <a:schemeClr val="tx1"/>
                </a:solidFill>
                <a:sym typeface="+mn-ea"/>
              </a:rPr>
              <a:t>, “Signal Design for OOK”, Leif Wilhelmsson (Ericsson)</a:t>
            </a:r>
          </a:p>
          <a:p>
            <a:pPr lvl="1" eaLnBrk="0" hangingPunct="0">
              <a:defRPr/>
            </a:pPr>
            <a:r>
              <a:rPr lang="en-US" altLang="zh-CN" sz="2200" dirty="0">
                <a:sym typeface="+mn-ea"/>
              </a:rPr>
              <a:t>11-25/0058, AMP-monostatic-backscattering PHY followup, Rui Cao (NXP)</a:t>
            </a:r>
          </a:p>
          <a:p>
            <a:pPr lvl="1" eaLnBrk="0" hangingPunct="0">
              <a:defRPr/>
            </a:pPr>
            <a:r>
              <a:rPr lang="en-US" altLang="en-GB" sz="2200" dirty="0">
                <a:sym typeface="+mn-ea"/>
              </a:rPr>
              <a:t>11-25/0061, AMP-monostatic-backscattering-operation, </a:t>
            </a:r>
            <a:r>
              <a:rPr lang="en-US" altLang="en-GB" sz="2200" dirty="0" err="1">
                <a:sym typeface="+mn-ea"/>
              </a:rPr>
              <a:t>Rui</a:t>
            </a:r>
            <a:r>
              <a:rPr lang="en-US" altLang="en-GB" sz="2200" dirty="0">
                <a:sym typeface="+mn-ea"/>
              </a:rPr>
              <a:t> Cao (NXP)</a:t>
            </a:r>
          </a:p>
          <a:p>
            <a:pPr lvl="1" eaLnBrk="0" hangingPunct="0">
              <a:defRPr/>
            </a:pPr>
            <a:r>
              <a:rPr lang="en-US" altLang="en-GB" sz="2200" dirty="0">
                <a:sym typeface="+mn-ea"/>
              </a:rPr>
              <a:t>11-25/0075, Further Thoughts on AMP DL PPDU for Mono-static Backscattering, </a:t>
            </a:r>
            <a:r>
              <a:rPr lang="en-US" altLang="en-GB" sz="2200" dirty="0" err="1">
                <a:sym typeface="+mn-ea"/>
              </a:rPr>
              <a:t>Rui</a:t>
            </a:r>
            <a:r>
              <a:rPr lang="en-US" altLang="en-GB" sz="2200" dirty="0">
                <a:sym typeface="+mn-ea"/>
              </a:rPr>
              <a:t> Cao (NXP)</a:t>
            </a:r>
            <a:endParaRPr lang="en-US" altLang="zh-CN" sz="2200" dirty="0">
              <a:sym typeface="+mn-ea"/>
            </a:endParaRPr>
          </a:p>
          <a:p>
            <a:pPr eaLnBrk="0" hangingPunct="0">
              <a:defRPr/>
            </a:pPr>
            <a:r>
              <a:rPr lang="en-GB" altLang="en-US" dirty="0" smtClean="0"/>
              <a:t>Any </a:t>
            </a:r>
            <a:r>
              <a:rPr lang="en-GB" altLang="en-US" dirty="0"/>
              <a:t>other business?</a:t>
            </a:r>
          </a:p>
          <a:p>
            <a:pPr lvl="0" eaLnBrk="0" hangingPunct="0">
              <a:defRPr/>
            </a:pPr>
            <a:r>
              <a:rPr lang="en-GB" altLang="en-US" dirty="0" smtClean="0">
                <a:sym typeface="+mn-ea"/>
              </a:rPr>
              <a:t>Recess</a:t>
            </a:r>
            <a:endParaRPr lang="en-GB" alt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30</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31</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0" y="1878262"/>
            <a:ext cx="10567526" cy="45224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eaLnBrk="0" hangingPunct="0">
              <a:defRPr/>
            </a:pPr>
            <a:r>
              <a:rPr lang="en-US" altLang="en-US" sz="2100" dirty="0" smtClean="0">
                <a:sym typeface="+mn-ea"/>
              </a:rPr>
              <a:t>11-24/2112</a:t>
            </a:r>
            <a:r>
              <a:rPr lang="en-US" altLang="en-US" sz="2100" dirty="0">
                <a:sym typeface="+mn-ea"/>
              </a:rPr>
              <a:t>, Secure E2E Operation for AMP, </a:t>
            </a:r>
            <a:r>
              <a:rPr lang="en-US" altLang="en-US" sz="2100" dirty="0" err="1">
                <a:sym typeface="+mn-ea"/>
              </a:rPr>
              <a:t>Sanket</a:t>
            </a:r>
            <a:r>
              <a:rPr lang="en-US" altLang="en-US" sz="2100" dirty="0">
                <a:sym typeface="+mn-ea"/>
              </a:rPr>
              <a:t> </a:t>
            </a:r>
            <a:r>
              <a:rPr lang="en-US" altLang="en-US" sz="2100" dirty="0" err="1">
                <a:sym typeface="+mn-ea"/>
              </a:rPr>
              <a:t>Kalamkar</a:t>
            </a:r>
            <a:r>
              <a:rPr lang="en-US" altLang="en-US" sz="2100" dirty="0">
                <a:sym typeface="+mn-ea"/>
              </a:rPr>
              <a:t> (Qualcomm)</a:t>
            </a:r>
          </a:p>
          <a:p>
            <a:pPr lvl="1" eaLnBrk="0" hangingPunct="0">
              <a:defRPr/>
            </a:pPr>
            <a:r>
              <a:rPr lang="en-US" altLang="zh-CN" sz="2100" dirty="0">
                <a:sym typeface="+mn-ea"/>
              </a:rPr>
              <a:t>11-24/2113, UL Access for AMP, </a:t>
            </a:r>
            <a:r>
              <a:rPr lang="en-US" altLang="zh-CN" sz="2100" dirty="0" err="1">
                <a:sym typeface="+mn-ea"/>
              </a:rPr>
              <a:t>Sanket</a:t>
            </a:r>
            <a:r>
              <a:rPr lang="en-US" altLang="zh-CN" sz="2100" dirty="0">
                <a:sym typeface="+mn-ea"/>
              </a:rPr>
              <a:t> </a:t>
            </a:r>
            <a:r>
              <a:rPr lang="en-US" altLang="zh-CN" sz="2100" dirty="0" err="1">
                <a:sym typeface="+mn-ea"/>
              </a:rPr>
              <a:t>Kalamkar</a:t>
            </a:r>
            <a:r>
              <a:rPr lang="en-US" altLang="zh-CN" sz="2100" dirty="0">
                <a:sym typeface="+mn-ea"/>
              </a:rPr>
              <a:t> (Qualcomm)</a:t>
            </a:r>
          </a:p>
          <a:p>
            <a:pPr lvl="1" eaLnBrk="0" hangingPunct="0">
              <a:defRPr/>
            </a:pPr>
            <a:r>
              <a:rPr lang="en-US" altLang="zh-CN" sz="2100" dirty="0">
                <a:sym typeface="+mn-ea"/>
              </a:rPr>
              <a:t>11-25/0015, </a:t>
            </a:r>
            <a:r>
              <a:rPr lang="en-US" altLang="zh-CN" sz="2100" dirty="0" err="1">
                <a:sym typeface="+mn-ea"/>
              </a:rPr>
              <a:t>Leveraing</a:t>
            </a:r>
            <a:r>
              <a:rPr lang="en-US" altLang="zh-CN" sz="2100" dirty="0">
                <a:sym typeface="+mn-ea"/>
              </a:rPr>
              <a:t> EBCS and WUR to design MAC for 802.11bp, Kamran </a:t>
            </a:r>
            <a:r>
              <a:rPr lang="en-US" altLang="zh-CN" sz="2100" dirty="0" err="1">
                <a:sym typeface="+mn-ea"/>
              </a:rPr>
              <a:t>Nishat</a:t>
            </a:r>
            <a:r>
              <a:rPr lang="en-US" altLang="zh-CN" sz="2100" dirty="0">
                <a:sym typeface="+mn-ea"/>
              </a:rPr>
              <a:t> (</a:t>
            </a:r>
            <a:r>
              <a:rPr lang="en-US" altLang="zh-CN" sz="2100" dirty="0" err="1">
                <a:sym typeface="+mn-ea"/>
              </a:rPr>
              <a:t>Haila</a:t>
            </a:r>
            <a:r>
              <a:rPr lang="en-US" altLang="zh-CN" sz="2100" dirty="0">
                <a:sym typeface="+mn-ea"/>
              </a:rPr>
              <a:t> Technologies)</a:t>
            </a:r>
          </a:p>
          <a:p>
            <a:pPr lvl="1" eaLnBrk="0" hangingPunct="0">
              <a:defRPr/>
            </a:pPr>
            <a:r>
              <a:rPr lang="en-US" altLang="en-GB" sz="2100" dirty="0">
                <a:sym typeface="+mn-ea"/>
              </a:rPr>
              <a:t>11-25/0021, Channel access and trigger design for active STAs, You-</a:t>
            </a:r>
            <a:r>
              <a:rPr lang="en-US" altLang="en-GB" sz="2100" dirty="0" err="1">
                <a:sym typeface="+mn-ea"/>
              </a:rPr>
              <a:t>wei</a:t>
            </a:r>
            <a:r>
              <a:rPr lang="en-US" altLang="en-GB" sz="2100" dirty="0">
                <a:sym typeface="+mn-ea"/>
              </a:rPr>
              <a:t> Chen (</a:t>
            </a:r>
            <a:r>
              <a:rPr lang="en-US" altLang="en-GB" sz="2100" dirty="0" err="1">
                <a:sym typeface="+mn-ea"/>
              </a:rPr>
              <a:t>MediaTek</a:t>
            </a:r>
            <a:r>
              <a:rPr lang="en-US" altLang="en-GB" sz="2100" dirty="0">
                <a:sym typeface="+mn-ea"/>
              </a:rPr>
              <a:t>)</a:t>
            </a:r>
          </a:p>
          <a:p>
            <a:pPr lvl="1" eaLnBrk="0" hangingPunct="0">
              <a:defRPr/>
            </a:pPr>
            <a:r>
              <a:rPr lang="en-US" altLang="en-GB" sz="2100" dirty="0">
                <a:sym typeface="+mn-ea"/>
              </a:rPr>
              <a:t>11-25/0031, Trigger based multiple access for AMP, </a:t>
            </a:r>
            <a:r>
              <a:rPr lang="en-US" altLang="en-GB" sz="2100" dirty="0" err="1">
                <a:sym typeface="+mn-ea"/>
              </a:rPr>
              <a:t>Chuanfeng</a:t>
            </a:r>
            <a:r>
              <a:rPr lang="en-US" altLang="en-GB" sz="2100" dirty="0">
                <a:sym typeface="+mn-ea"/>
              </a:rPr>
              <a:t> He (OPPO)</a:t>
            </a:r>
          </a:p>
          <a:p>
            <a:pPr lvl="1" eaLnBrk="0" hangingPunct="0">
              <a:defRPr/>
            </a:pPr>
            <a:r>
              <a:rPr lang="en-US" altLang="en-GB" sz="2100" dirty="0">
                <a:sym typeface="+mn-ea"/>
              </a:rPr>
              <a:t>11-25/0032, Duty-cycle AMP operation, </a:t>
            </a:r>
            <a:r>
              <a:rPr lang="en-US" altLang="en-GB" sz="2100" dirty="0" err="1">
                <a:sym typeface="+mn-ea"/>
              </a:rPr>
              <a:t>Chuanfeng</a:t>
            </a:r>
            <a:r>
              <a:rPr lang="en-US" altLang="en-GB" sz="2100" dirty="0">
                <a:sym typeface="+mn-ea"/>
              </a:rPr>
              <a:t> He (OPPO)</a:t>
            </a:r>
            <a:endParaRPr lang="en-US" altLang="zh-CN" sz="2100" dirty="0">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32</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15</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Nov 2024</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33</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28842"/>
            <a:ext cx="10375582" cy="4648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a:t>Contribution </a:t>
            </a:r>
            <a:r>
              <a:rPr lang="en-US" altLang="en-GB" dirty="0" smtClean="0"/>
              <a:t>discussion (MAC) </a:t>
            </a:r>
            <a:r>
              <a:rPr lang="en-GB" altLang="en-US" dirty="0">
                <a:sym typeface="+mn-ea"/>
              </a:rPr>
              <a:t>[</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GB" dirty="0" smtClean="0">
                <a:sym typeface="+mn-ea"/>
              </a:rPr>
              <a:t>11-25/0035</a:t>
            </a:r>
            <a:r>
              <a:rPr lang="en-US" altLang="en-GB" dirty="0">
                <a:sym typeface="+mn-ea"/>
              </a:rPr>
              <a:t>, CDM access for AMP,  Chuanfeng He (OPPO)</a:t>
            </a:r>
            <a:endParaRPr lang="en-US" altLang="en-GB" dirty="0">
              <a:solidFill>
                <a:schemeClr val="tx1"/>
              </a:solidFill>
              <a:sym typeface="+mn-ea"/>
            </a:endParaRPr>
          </a:p>
          <a:p>
            <a:pPr lvl="1" algn="l" eaLnBrk="0" hangingPunct="0">
              <a:buClrTx/>
              <a:buSzTx/>
              <a:buFontTx/>
              <a:buChar char="–"/>
              <a:defRPr/>
            </a:pPr>
            <a:r>
              <a:rPr lang="en-US" altLang="en-GB" dirty="0">
                <a:sym typeface="+mn-ea"/>
              </a:rPr>
              <a:t>11-25/0037r0, “Follow-up on AMP Energizer”, Ian Bajaj (Huawei)</a:t>
            </a:r>
          </a:p>
          <a:p>
            <a:pPr lvl="1" algn="l" eaLnBrk="0" hangingPunct="0">
              <a:buClrTx/>
              <a:buSzTx/>
              <a:buFontTx/>
              <a:buChar char="–"/>
              <a:defRPr/>
            </a:pPr>
            <a:r>
              <a:rPr lang="en-US" altLang="en-US" dirty="0">
                <a:sym typeface="+mn-ea"/>
              </a:rPr>
              <a:t>11-25/0038r0, “Use Case for AMP STA Reporting”, Ian Bajaj (Huawei</a:t>
            </a:r>
            <a:r>
              <a:rPr lang="en-US" altLang="en-US" dirty="0" smtClean="0">
                <a:sym typeface="+mn-ea"/>
              </a:rPr>
              <a:t>)</a:t>
            </a:r>
          </a:p>
          <a:p>
            <a:pPr lvl="1" eaLnBrk="0" hangingPunct="0">
              <a:defRPr/>
            </a:pPr>
            <a:r>
              <a:rPr lang="en-US" altLang="en-US" dirty="0">
                <a:sym typeface="+mn-ea"/>
              </a:rPr>
              <a:t>11-25/0039r0, “ AMP Open Service Period”, Ian Bajaj (Huawei)</a:t>
            </a:r>
          </a:p>
          <a:p>
            <a:pPr lvl="1" eaLnBrk="0" hangingPunct="0">
              <a:defRPr/>
            </a:pPr>
            <a:r>
              <a:rPr lang="en-US" altLang="en-US" dirty="0">
                <a:sym typeface="+mn-ea"/>
              </a:rPr>
              <a:t>11-25/0041, Follow up on AMP identification, </a:t>
            </a:r>
            <a:r>
              <a:rPr lang="en-US" altLang="en-US" dirty="0" err="1">
                <a:sym typeface="+mn-ea"/>
              </a:rPr>
              <a:t>Zhanjing</a:t>
            </a:r>
            <a:r>
              <a:rPr lang="en-US" altLang="en-US" dirty="0">
                <a:sym typeface="+mn-ea"/>
              </a:rPr>
              <a:t> </a:t>
            </a:r>
            <a:r>
              <a:rPr lang="en-US" altLang="en-US" dirty="0" err="1">
                <a:sym typeface="+mn-ea"/>
              </a:rPr>
              <a:t>Bao</a:t>
            </a:r>
            <a:r>
              <a:rPr lang="en-US" altLang="en-US" dirty="0">
                <a:sym typeface="+mn-ea"/>
              </a:rPr>
              <a:t> (TCL)</a:t>
            </a:r>
            <a:endParaRPr lang="en-US" altLang="en-GB" dirty="0">
              <a:sym typeface="+mn-ea"/>
            </a:endParaRPr>
          </a:p>
          <a:p>
            <a:pPr lvl="1" eaLnBrk="0" hangingPunct="0">
              <a:defRPr/>
            </a:pPr>
            <a:r>
              <a:rPr lang="en-US" altLang="en-US" dirty="0">
                <a:sym typeface="+mn-ea"/>
              </a:rPr>
              <a:t>11-25/0045r0, "Channel Access for Backscatter non-AP AMP STAs", </a:t>
            </a:r>
            <a:r>
              <a:rPr lang="en-US" altLang="en-US" dirty="0" err="1">
                <a:sym typeface="+mn-ea"/>
              </a:rPr>
              <a:t>Rojan</a:t>
            </a:r>
            <a:r>
              <a:rPr lang="en-US" altLang="en-US" dirty="0">
                <a:sym typeface="+mn-ea"/>
              </a:rPr>
              <a:t> </a:t>
            </a:r>
            <a:r>
              <a:rPr lang="en-US" altLang="en-US" dirty="0" err="1">
                <a:sym typeface="+mn-ea"/>
              </a:rPr>
              <a:t>Chitrakar</a:t>
            </a:r>
            <a:r>
              <a:rPr lang="en-US" altLang="en-US" dirty="0">
                <a:sym typeface="+mn-ea"/>
              </a:rPr>
              <a:t> (Huawei</a:t>
            </a:r>
            <a:r>
              <a:rPr lang="en-US" altLang="en-US" dirty="0" smtClean="0">
                <a:sym typeface="+mn-ea"/>
              </a:rPr>
              <a:t>)</a:t>
            </a:r>
            <a:endParaRPr lang="en-US" altLang="en-US" dirty="0">
              <a:solidFill>
                <a:schemeClr val="tx1"/>
              </a:solidFill>
              <a:sym typeface="+mn-ea"/>
            </a:endParaRPr>
          </a:p>
          <a:p>
            <a:pPr algn="l" eaLnBrk="0" hangingPunct="0">
              <a:buClrTx/>
              <a:buSzTx/>
              <a:buFontTx/>
              <a:defRPr/>
            </a:pPr>
            <a:r>
              <a:rPr lang="en-US" altLang="en-GB" dirty="0" smtClean="0"/>
              <a:t>Any </a:t>
            </a:r>
            <a:r>
              <a:rPr lang="en-US" altLang="en-GB" dirty="0"/>
              <a:t>other business?</a:t>
            </a:r>
          </a:p>
          <a:p>
            <a:pPr lvl="0" eaLnBrk="0" hangingPunct="0">
              <a:defRPr/>
            </a:pPr>
            <a:r>
              <a:rPr lang="en-US" altLang="en-GB" dirty="0">
                <a:sym typeface="+mn-ea"/>
              </a:rPr>
              <a:t>Recess</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AM1,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3" name="页脚占位符 2"/>
          <p:cNvSpPr>
            <a:spLocks noGrp="1"/>
          </p:cNvSpPr>
          <p:nvPr>
            <p:ph type="ftr" idx="3"/>
          </p:nvPr>
        </p:nvSpPr>
        <p:spPr/>
        <p:txBody>
          <a:bodyPr/>
          <a:lstStyle/>
          <a:p>
            <a:pPr eaLnBrk="0" hangingPunct="0">
              <a:defRPr/>
            </a:pPr>
            <a:r>
              <a:rPr lang="en-US" smtClean="0"/>
              <a:t>Bo Sun (Sanechips)</a:t>
            </a:r>
            <a:endParaRPr lang="en-US" dirty="0"/>
          </a:p>
        </p:txBody>
      </p:sp>
      <p:sp>
        <p:nvSpPr>
          <p:cNvPr id="7" name="日期占位符 3"/>
          <p:cNvSpPr>
            <a:spLocks noGrp="1"/>
          </p:cNvSpPr>
          <p:nvPr>
            <p:ph type="dt" idx="2"/>
          </p:nvPr>
        </p:nvSpPr>
        <p:spPr/>
        <p:txBody>
          <a:bodyPr/>
          <a:lstStyle/>
          <a:p>
            <a:pPr eaLnBrk="0" hangingPunct="0">
              <a:defRPr/>
            </a:pPr>
            <a:r>
              <a:rPr lang="en-US" dirty="0" smtClean="0"/>
              <a:t>Jan 2025</a:t>
            </a:r>
            <a:endParaRPr lang="en-US" dirty="0"/>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1014731" y="1878263"/>
            <a:ext cx="10375582" cy="43299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8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US" altLang="en-GB" dirty="0"/>
              <a:t>Call meeting to order and remind the group to record attendance on imat.ieee.org</a:t>
            </a:r>
          </a:p>
          <a:p>
            <a:pPr lvl="0" eaLnBrk="0" hangingPunct="0">
              <a:defRPr/>
            </a:pPr>
            <a:r>
              <a:rPr lang="en-US" altLang="en-GB" dirty="0"/>
              <a:t>IEEE-SA IPR policies and meeting rules</a:t>
            </a:r>
          </a:p>
          <a:p>
            <a:pPr lvl="0" eaLnBrk="0" hangingPunct="0">
              <a:defRPr/>
            </a:pPr>
            <a:r>
              <a:rPr lang="en-US" altLang="en-GB" dirty="0"/>
              <a:t>Approval of agenda</a:t>
            </a:r>
          </a:p>
          <a:p>
            <a:pPr eaLnBrk="0" hangingPunct="0">
              <a:defRPr/>
            </a:pPr>
            <a:r>
              <a:rPr lang="en-US" altLang="en-GB" dirty="0" smtClean="0"/>
              <a:t>Contribution discussion (MAC/WPT/Sec) </a:t>
            </a:r>
            <a:r>
              <a:rPr lang="en-GB" altLang="en-US" dirty="0" smtClean="0">
                <a:sym typeface="+mn-ea"/>
              </a:rPr>
              <a:t>[20 </a:t>
            </a:r>
            <a:r>
              <a:rPr lang="en-GB" altLang="en-US" dirty="0" err="1">
                <a:sym typeface="+mn-ea"/>
              </a:rPr>
              <a:t>mins</a:t>
            </a:r>
            <a:r>
              <a:rPr lang="en-GB" altLang="en-US" dirty="0">
                <a:sym typeface="+mn-ea"/>
              </a:rPr>
              <a:t> for </a:t>
            </a:r>
            <a:r>
              <a:rPr lang="en-GB" altLang="en-US" dirty="0" smtClean="0">
                <a:sym typeface="+mn-ea"/>
              </a:rPr>
              <a:t>each presentation including Q&amp;A]</a:t>
            </a:r>
            <a:endParaRPr lang="en-US" altLang="en-GB" dirty="0"/>
          </a:p>
          <a:p>
            <a:pPr lvl="1" algn="l" eaLnBrk="0" hangingPunct="0">
              <a:buClrTx/>
              <a:buSzTx/>
              <a:buFontTx/>
              <a:buChar char="–"/>
              <a:defRPr/>
            </a:pPr>
            <a:r>
              <a:rPr lang="en-US" altLang="en-US" sz="2400" dirty="0" smtClean="0">
                <a:sym typeface="+mn-ea"/>
              </a:rPr>
              <a:t>11-25/0046r0</a:t>
            </a:r>
            <a:r>
              <a:rPr lang="en-US" altLang="en-US" sz="2400" dirty="0">
                <a:sym typeface="+mn-ea"/>
              </a:rPr>
              <a:t>, "Channel Access for Active Tx non-AP AMP STAs", Rojan Chitrakar (Huawei)</a:t>
            </a:r>
          </a:p>
          <a:p>
            <a:pPr lvl="1" algn="l" eaLnBrk="0" hangingPunct="0">
              <a:buClrTx/>
              <a:buSzTx/>
              <a:buFontTx/>
              <a:buChar char="–"/>
              <a:defRPr/>
            </a:pPr>
            <a:r>
              <a:rPr lang="en-US" altLang="en-US" sz="2400" dirty="0">
                <a:sym typeface="+mn-ea"/>
              </a:rPr>
              <a:t>11-25/0091, frame format discussion follow up, Liwen Chu (NXP</a:t>
            </a:r>
            <a:r>
              <a:rPr lang="en-US" altLang="en-US" sz="2400" dirty="0" smtClean="0">
                <a:sym typeface="+mn-ea"/>
              </a:rPr>
              <a:t>)</a:t>
            </a:r>
          </a:p>
          <a:p>
            <a:pPr lvl="1" eaLnBrk="0" hangingPunct="0">
              <a:defRPr/>
            </a:pPr>
            <a:r>
              <a:rPr lang="en-US" altLang="en-GB" sz="2400" dirty="0">
                <a:sym typeface="+mn-ea"/>
              </a:rPr>
              <a:t>11-25/0094, AMP device management, </a:t>
            </a:r>
            <a:r>
              <a:rPr lang="en-US" altLang="en-GB" sz="2400" dirty="0" err="1">
                <a:sym typeface="+mn-ea"/>
              </a:rPr>
              <a:t>Liwen</a:t>
            </a:r>
            <a:r>
              <a:rPr lang="en-US" altLang="en-GB" sz="2400" dirty="0">
                <a:sym typeface="+mn-ea"/>
              </a:rPr>
              <a:t> Chu (NXP</a:t>
            </a:r>
            <a:r>
              <a:rPr lang="en-US" altLang="en-GB" sz="2400" dirty="0" smtClean="0">
                <a:sym typeface="+mn-ea"/>
              </a:rPr>
              <a:t>)</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11-25/0029, WPT Protocol, Wave and PPDU, Yinan Qi (OPPO)</a:t>
            </a:r>
            <a:endParaRPr lang="en-US" altLang="en-US" sz="2400" dirty="0">
              <a:solidFill>
                <a:schemeClr val="tx1"/>
              </a:solidFill>
              <a:sym typeface="+mn-ea"/>
            </a:endParaRPr>
          </a:p>
          <a:p>
            <a:pPr lvl="1" algn="l" eaLnBrk="0" hangingPunct="0">
              <a:buClrTx/>
              <a:buSzTx/>
              <a:buFontTx/>
              <a:buChar char="–"/>
              <a:defRPr/>
            </a:pPr>
            <a:r>
              <a:rPr lang="en-US" altLang="en-US" sz="2400" dirty="0">
                <a:sym typeface="+mn-ea"/>
              </a:rPr>
              <a:t>11-25/0012, WPT Waveform Comparison, Amichai Sanderovich (Wiliot)</a:t>
            </a:r>
          </a:p>
          <a:p>
            <a:pPr lvl="1" algn="l" eaLnBrk="0" hangingPunct="0">
              <a:buClrTx/>
              <a:buSzTx/>
              <a:buFontTx/>
              <a:buChar char="–"/>
              <a:defRPr/>
            </a:pPr>
            <a:r>
              <a:rPr lang="en-US" altLang="en-US" sz="2400" dirty="0">
                <a:sym typeface="+mn-ea"/>
              </a:rPr>
              <a:t>11-24/1916, Recap of Compact Secure Transaction Methods for AMP, Hui Luo (Infineon)</a:t>
            </a:r>
            <a:r>
              <a:rPr lang="en-US" altLang="en-US" sz="2400" dirty="0"/>
              <a:t>	</a:t>
            </a:r>
          </a:p>
          <a:p>
            <a:pPr algn="l" eaLnBrk="0" hangingPunct="0">
              <a:buClrTx/>
              <a:buSzTx/>
              <a:buFontTx/>
              <a:defRPr/>
            </a:pPr>
            <a:r>
              <a:rPr lang="en-US" altLang="en-GB" dirty="0"/>
              <a:t>Any other business?</a:t>
            </a:r>
          </a:p>
          <a:p>
            <a:pPr lvl="0" eaLnBrk="0" hangingPunct="0">
              <a:defRPr/>
            </a:pPr>
            <a:r>
              <a:rPr lang="en-US" altLang="en-GB" dirty="0">
                <a:sym typeface="+mn-ea"/>
              </a:rPr>
              <a:t>Recess</a:t>
            </a:r>
            <a:endParaRPr lang="en-US" altLang="en-GB"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日期占位符 3"/>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Title 1"/>
          <p:cNvSpPr txBox="1"/>
          <p:nvPr/>
        </p:nvSpPr>
        <p:spPr>
          <a:xfrm>
            <a:off x="1757045" y="685800"/>
            <a:ext cx="8573135" cy="1827530"/>
          </a:xfrm>
          <a:prstGeom prst="rect">
            <a:avLst/>
          </a:prstGeom>
        </p:spPr>
        <p:txBody>
          <a:bodyPr vert="horz" wrap="square" lIns="92160" tIns="46080" rIns="92160" bIns="46080" anchor="ctr" anchorCtr="0"/>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pPr eaLnBrk="1" hangingPunct="1"/>
            <a:r>
              <a:rPr lang="en-US" altLang="en-US" sz="3200" kern="0" dirty="0" smtClean="0">
                <a:solidFill>
                  <a:srgbClr val="0000FF"/>
                </a:solidFill>
                <a:latin typeface="Arial Black" panose="020B0A04020102020204" pitchFamily="34" charset="0"/>
              </a:rPr>
              <a:t>IEEE 802.11 TGbp </a:t>
            </a:r>
            <a:r>
              <a:rPr lang="en-US" sz="3200" kern="0" dirty="0" smtClean="0">
                <a:solidFill>
                  <a:srgbClr val="0000FF"/>
                </a:solidFill>
                <a:latin typeface="Arial Black" panose="020B0A04020102020204" pitchFamily="34" charset="0"/>
              </a:rPr>
              <a:t>Meeting</a:t>
            </a:r>
            <a:br>
              <a:rPr lang="en-US" sz="3200" kern="0" dirty="0" smtClean="0">
                <a:solidFill>
                  <a:srgbClr val="0000FF"/>
                </a:solidFill>
                <a:latin typeface="Arial Black" panose="020B0A04020102020204" pitchFamily="34" charset="0"/>
              </a:rPr>
            </a:br>
            <a:r>
              <a:rPr lang="en-US" sz="3200" kern="0" dirty="0" smtClean="0">
                <a:solidFill>
                  <a:srgbClr val="0000FF"/>
                </a:solidFill>
                <a:latin typeface="Arial Black" panose="020B0A04020102020204" pitchFamily="34" charset="0"/>
              </a:rPr>
              <a:t>During IEEE 802.11 Interim Jan 2025</a:t>
            </a:r>
            <a:endParaRPr lang="en-US" sz="3200" kern="0" dirty="0">
              <a:solidFill>
                <a:srgbClr val="0000FF"/>
              </a:solidFill>
              <a:latin typeface="Arial Black" panose="020B0A04020102020204" pitchFamily="34" charset="0"/>
            </a:endParaRPr>
          </a:p>
        </p:txBody>
      </p:sp>
      <p:sp>
        <p:nvSpPr>
          <p:cNvPr id="6"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Jan 16</a:t>
            </a:r>
            <a:r>
              <a:rPr lang="en-US" altLang="en-US" sz="3600" kern="0" baseline="30000" dirty="0" smtClean="0">
                <a:latin typeface="Arial" panose="020B0604020202020204" pitchFamily="34" charset="0"/>
              </a:rPr>
              <a:t>th </a:t>
            </a:r>
            <a:r>
              <a:rPr lang="en-US" altLang="en-US" sz="3600" kern="0" dirty="0" smtClean="0">
                <a:latin typeface="Arial" panose="020B0604020202020204" pitchFamily="34" charset="0"/>
              </a:rPr>
              <a:t>AM2,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2025</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r>
              <a:rPr kumimoji="0" lang="en-US" altLang="en-US" sz="2000" b="1" i="0" u="none" strike="noStrike" kern="0" cap="none" spc="0" normalizeH="0" baseline="0" noProof="0" dirty="0" err="1"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a:t>
            </a:r>
          </a:p>
          <a:p>
            <a:pPr marL="342900" marR="0" lvl="0" indent="-342900" algn="l" defTabSz="914400" rtl="0" eaLnBrk="0" fontAlgn="base" latinLnBrk="0" hangingPunct="0">
              <a:lnSpc>
                <a:spcPct val="90000"/>
              </a:lnSpc>
              <a:spcBef>
                <a:spcPct val="20000"/>
              </a:spcBef>
              <a:spcAft>
                <a:spcPct val="0"/>
              </a:spcAft>
              <a:buClrTx/>
              <a:buSzTx/>
              <a:buFontTx/>
              <a:buNone/>
              <a:defRPr/>
            </a:pPr>
            <a:r>
              <a:rPr lang="en-US" altLang="en-US" sz="2000" kern="0" dirty="0" smtClean="0">
                <a:latin typeface="Arial" panose="020B0604020202020204" pitchFamily="34" charset="0"/>
              </a:rPr>
              <a:t>			Vice Chair:	Steve Shellhammer (Qualcomm)</a:t>
            </a:r>
          </a:p>
          <a:p>
            <a:pPr marL="3086100" marR="0" lvl="6" indent="457200" algn="l" defTabSz="914400" rtl="0" eaLnBrk="0" fontAlgn="base" latinLnBrk="0" hangingPunct="0">
              <a:lnSpc>
                <a:spcPct val="90000"/>
              </a:lnSpc>
              <a:spcBef>
                <a:spcPct val="20000"/>
              </a:spcBef>
              <a:spcAft>
                <a:spcPct val="0"/>
              </a:spcAft>
              <a:buClrTx/>
              <a:buSzTx/>
              <a:buFontTx/>
              <a:buNone/>
              <a:defRPr/>
            </a:pPr>
            <a:r>
              <a:rPr lang="en-US" altLang="en-US" sz="2000" b="1" kern="0" dirty="0" smtClean="0">
                <a:latin typeface="Arial" panose="020B0604020202020204" pitchFamily="34" charset="0"/>
                <a:cs typeface="MS PGothic" panose="020B0600070205080204" pitchFamily="34" charset="-128"/>
              </a:rPr>
              <a:t>  Rakesh Taori (Infineon) </a:t>
            </a:r>
            <a:endParaRPr kumimoji="0" lang="en-US" altLang="en-US" sz="2000" b="1" i="0" u="none" strike="noStrike" kern="0" cap="none" spc="0" normalizeH="0" baseline="0" dirty="0" smtClean="0">
              <a:solidFill>
                <a:schemeClr val="tx1"/>
              </a:solidFill>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lang="en-US" altLang="en-US" sz="2000" kern="0" dirty="0">
                <a:latin typeface="Arial" panose="020B0604020202020204" pitchFamily="34" charset="0"/>
              </a:rPr>
              <a:t> </a:t>
            </a:r>
            <a:r>
              <a:rPr lang="en-US" altLang="en-US" sz="2000" kern="0" dirty="0" smtClean="0">
                <a:latin typeface="Arial" panose="020B0604020202020204" pitchFamily="34" charset="0"/>
              </a:rPr>
              <a:t>   		Secretary</a:t>
            </a:r>
            <a:r>
              <a:rPr lang="en-US" altLang="en-US" sz="2000" kern="0" dirty="0">
                <a:latin typeface="Arial" panose="020B0604020202020204" pitchFamily="34" charset="0"/>
              </a:rPr>
              <a:t>: 	</a:t>
            </a:r>
            <a:r>
              <a:rPr lang="en-US" altLang="en-US" sz="2000" kern="0" dirty="0" smtClean="0">
                <a:latin typeface="Arial" panose="020B0604020202020204" pitchFamily="34" charset="0"/>
              </a:rPr>
              <a:t>Sebastian Max</a:t>
            </a:r>
            <a:r>
              <a:rPr lang="en-US" altLang="en-US" sz="2000" kern="0" dirty="0">
                <a:latin typeface="Arial" panose="020B0604020202020204" pitchFamily="34" charset="0"/>
              </a:rPr>
              <a:t> (Ericsson)</a:t>
            </a:r>
          </a:p>
          <a:p>
            <a:pPr marL="1371600" lvl="5" indent="457200">
              <a:lnSpc>
                <a:spcPct val="90000"/>
              </a:lnSpc>
              <a:buNone/>
              <a:defRPr/>
            </a:pPr>
            <a:r>
              <a:rPr lang="en-US" altLang="en-US" sz="2000" b="1" kern="0" dirty="0">
                <a:latin typeface="Arial" panose="020B0604020202020204" pitchFamily="34" charset="0"/>
                <a:sym typeface="+mn-ea"/>
              </a:rPr>
              <a:t>Tech Editor:	Yinan Qi (OPPO)</a:t>
            </a:r>
            <a:endParaRPr lang="en-US" altLang="en-US" sz="2000" b="1" kern="0" dirty="0">
              <a:latin typeface="Arial" panose="020B0604020202020204" pitchFamily="34"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Meeting Agenda</a:t>
            </a:r>
          </a:p>
        </p:txBody>
      </p:sp>
      <p:sp>
        <p:nvSpPr>
          <p:cNvPr id="6" name="Rectangle 3"/>
          <p:cNvSpPr txBox="1">
            <a:spLocks noChangeArrowheads="1"/>
          </p:cNvSpPr>
          <p:nvPr/>
        </p:nvSpPr>
        <p:spPr bwMode="auto">
          <a:xfrm>
            <a:off x="929005" y="1651635"/>
            <a:ext cx="10375265" cy="48475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a:t>Approval of </a:t>
            </a:r>
            <a:r>
              <a:rPr lang="en-GB" altLang="en-US" dirty="0" smtClean="0"/>
              <a:t>agenda</a:t>
            </a:r>
          </a:p>
          <a:p>
            <a:pPr eaLnBrk="0" hangingPunct="0">
              <a:defRPr/>
            </a:pPr>
            <a:r>
              <a:rPr lang="en-US" altLang="en-GB" dirty="0">
                <a:sym typeface="+mn-ea"/>
              </a:rPr>
              <a:t>SPs and Motions (TG motions refer to 11-24/1322)</a:t>
            </a:r>
          </a:p>
          <a:p>
            <a:pPr eaLnBrk="0" hangingPunct="0">
              <a:defRPr/>
            </a:pPr>
            <a:r>
              <a:rPr lang="en-US" altLang="en-GB" sz="2400" dirty="0" smtClean="0">
                <a:sym typeface="+mn-ea"/>
              </a:rPr>
              <a:t>Contribution discussion [20 </a:t>
            </a:r>
            <a:r>
              <a:rPr lang="en-US" altLang="en-GB" sz="2400" dirty="0" err="1" smtClean="0">
                <a:sym typeface="+mn-ea"/>
              </a:rPr>
              <a:t>mins</a:t>
            </a:r>
            <a:r>
              <a:rPr lang="en-US" altLang="en-GB" sz="2400" dirty="0" smtClean="0">
                <a:sym typeface="+mn-ea"/>
              </a:rPr>
              <a:t> for each presentation including Q&amp;A]</a:t>
            </a:r>
            <a:endParaRPr lang="en-US" altLang="en-GB" sz="2400" dirty="0" smtClean="0"/>
          </a:p>
          <a:p>
            <a:pPr lvl="1" algn="l" eaLnBrk="0" hangingPunct="0">
              <a:buClrTx/>
              <a:buSzTx/>
              <a:buFontTx/>
              <a:buChar char="–"/>
              <a:defRPr/>
            </a:pPr>
            <a:r>
              <a:rPr lang="en-US" altLang="en-GB" sz="2400" dirty="0" smtClean="0">
                <a:sym typeface="+mn-ea"/>
              </a:rPr>
              <a:t>11-25/0096, Active AMP STA polling procedure, Liwen Chu (NXP)</a:t>
            </a:r>
            <a:endParaRPr lang="en-US" altLang="en-GB" sz="2400" i="1" dirty="0" smtClean="0">
              <a:solidFill>
                <a:schemeClr val="tx1"/>
              </a:solidFill>
              <a:highlight>
                <a:srgbClr val="FFFF00"/>
              </a:highlight>
              <a:sym typeface="+mn-ea"/>
            </a:endParaRPr>
          </a:p>
          <a:p>
            <a:pPr eaLnBrk="0" hangingPunct="0">
              <a:defRPr/>
            </a:pPr>
            <a:r>
              <a:rPr lang="en-US" altLang="en-GB" dirty="0" smtClean="0">
                <a:sym typeface="+mn-ea"/>
              </a:rPr>
              <a:t>Timeline Review</a:t>
            </a:r>
            <a:endParaRPr lang="en-US" altLang="en-GB" dirty="0" smtClean="0"/>
          </a:p>
          <a:p>
            <a:pPr eaLnBrk="0" hangingPunct="0">
              <a:defRPr/>
            </a:pPr>
            <a:r>
              <a:rPr lang="en-US" altLang="en-GB" dirty="0"/>
              <a:t>Teleconference Plan</a:t>
            </a:r>
          </a:p>
          <a:p>
            <a:pPr eaLnBrk="0" hangingPunct="0">
              <a:defRPr/>
            </a:pPr>
            <a:r>
              <a:rPr lang="en-US" altLang="en-GB" dirty="0" smtClean="0"/>
              <a:t>Any other business?</a:t>
            </a:r>
          </a:p>
          <a:p>
            <a:pPr lvl="0" eaLnBrk="0" hangingPunct="0">
              <a:defRPr/>
            </a:pPr>
            <a:r>
              <a:rPr lang="en-GB" altLang="en-US" dirty="0" smtClean="0">
                <a:sym typeface="+mn-ea"/>
              </a:rPr>
              <a:t>Adjourn</a:t>
            </a:r>
            <a:endParaRPr lang="en-GB" altLang="en-US" dirty="0"/>
          </a:p>
        </p:txBody>
      </p:sp>
      <p:sp>
        <p:nvSpPr>
          <p:cNvPr id="7" name="日期占位符 3"/>
          <p:cNvSpPr>
            <a:spLocks noGrp="1"/>
          </p:cNvSpPr>
          <p:nvPr>
            <p:ph type="dt" idx="10"/>
          </p:nvPr>
        </p:nvSpPr>
        <p:spPr>
          <a:xfrm>
            <a:off x="928688" y="333375"/>
            <a:ext cx="2500313" cy="273050"/>
          </a:xfrm>
        </p:spPr>
        <p:txBody>
          <a:bodyPr/>
          <a:lstStyle/>
          <a:p>
            <a:pPr eaLnBrk="0" hangingPunct="0">
              <a:defRPr/>
            </a:pPr>
            <a:r>
              <a:rPr lang="en-US" dirty="0" smtClean="0"/>
              <a:t>Jan 2025</a:t>
            </a:r>
            <a:endParaRPr lang="en-US" dirty="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630769" y="1903650"/>
            <a:ext cx="7656121" cy="4573270"/>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PAR approved							Mar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rgbClr val="00B050"/>
                </a:solidFill>
                <a:sym typeface="+mn-ea"/>
              </a:rPr>
              <a:t>First TG meeting							May </a:t>
            </a:r>
            <a:r>
              <a:rPr lang="en-US" altLang="en-US" sz="2000" kern="0" dirty="0" smtClean="0">
                <a:solidFill>
                  <a:srgbClr val="00B050"/>
                </a:solidFill>
                <a:sym typeface="+mn-ea"/>
              </a:rPr>
              <a:t>2024</a:t>
            </a:r>
            <a:endParaRPr lang="en-US" altLang="en-US" sz="2000" kern="0" dirty="0">
              <a:solidFill>
                <a:srgbClr val="00B050"/>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D0.1 (ready for CC)</a:t>
            </a:r>
            <a:r>
              <a:rPr lang="en-US" altLang="en-US" sz="2000" kern="0" dirty="0">
                <a:solidFill>
                  <a:schemeClr val="tx1"/>
                </a:solidFill>
                <a:sym typeface="+mn-ea"/>
              </a:rPr>
              <a:t>						Mar, </a:t>
            </a:r>
            <a:r>
              <a:rPr lang="en-US" altLang="en-US" sz="2000" kern="0" dirty="0" smtClean="0">
                <a:solidFill>
                  <a:schemeClr val="tx1"/>
                </a:solidFill>
                <a:sym typeface="+mn-ea"/>
              </a:rPr>
              <a:t>2025</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D1.0 Letter Ballot						Feb, </a:t>
            </a:r>
            <a:r>
              <a:rPr lang="en-US" altLang="en-US" sz="2000" kern="0" dirty="0" smtClean="0">
                <a:solidFill>
                  <a:schemeClr val="tx1"/>
                </a:solidFill>
                <a:sym typeface="+mn-ea"/>
              </a:rPr>
              <a:t>2026</a:t>
            </a:r>
            <a:r>
              <a:rPr lang="en-US" altLang="en-US" sz="2000" kern="0" dirty="0" smtClean="0">
                <a:solidFill>
                  <a:schemeClr val="tx1"/>
                </a:solidFill>
                <a:cs typeface="+mn-ea"/>
                <a:sym typeface="Wingdings" panose="05000000000000000000" pitchFamily="2" charset="2"/>
              </a:rPr>
              <a:t> </a:t>
            </a:r>
            <a:endParaRPr lang="en-US" altLang="en-US" sz="2000" kern="0" dirty="0">
              <a:solidFill>
                <a:schemeClr val="tx1"/>
              </a:solidFill>
              <a:cs typeface="+mn-ea"/>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D2.0 LB recirculation					Nov, </a:t>
            </a:r>
            <a:r>
              <a:rPr lang="en-US" altLang="en-US" sz="2000" kern="0" dirty="0" smtClean="0">
                <a:solidFill>
                  <a:schemeClr val="tx1"/>
                </a:solidFill>
                <a:sym typeface="+mn-ea"/>
              </a:rPr>
              <a:t>2026</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Form SA Ballot Pool					Mar</a:t>
            </a:r>
            <a:r>
              <a:rPr lang="en-US" altLang="en-US" sz="2000" kern="0" dirty="0">
                <a:solidFill>
                  <a:schemeClr val="tx1"/>
                </a:solidFill>
                <a:cs typeface="+mn-ea"/>
                <a:sym typeface="Wingdings" panose="05000000000000000000" pitchFamily="2" charset="2"/>
              </a:rPr>
              <a:t> 1 to Mar 31, </a:t>
            </a:r>
            <a:r>
              <a:rPr lang="en-US" altLang="en-US" sz="2000" kern="0" dirty="0" smtClean="0">
                <a:solidFill>
                  <a:schemeClr val="tx1"/>
                </a:solidFill>
                <a:cs typeface="+mn-ea"/>
                <a:sym typeface="Wingdings" panose="05000000000000000000" pitchFamily="2" charset="2"/>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smtClean="0">
                <a:solidFill>
                  <a:schemeClr val="tx1"/>
                </a:solidFill>
                <a:sym typeface="+mn-ea"/>
              </a:rPr>
              <a:t>Initial </a:t>
            </a:r>
            <a:r>
              <a:rPr lang="en-US" altLang="en-US" sz="2000" kern="0" dirty="0">
                <a:solidFill>
                  <a:schemeClr val="tx1"/>
                </a:solidFill>
                <a:sym typeface="+mn-ea"/>
              </a:rPr>
              <a:t>SA Ballot (D4.0)					Aug, </a:t>
            </a:r>
            <a:r>
              <a:rPr lang="en-US" altLang="en-US" sz="2000" kern="0" dirty="0" smtClean="0">
                <a:solidFill>
                  <a:schemeClr val="tx1"/>
                </a:solidFill>
                <a:sym typeface="+mn-ea"/>
              </a:rPr>
              <a:t>2027</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Final 802.11 WG approval				Jan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a:solidFill>
                  <a:schemeClr val="tx1"/>
                </a:solidFill>
                <a:sym typeface="+mn-ea"/>
              </a:rPr>
              <a:t>802 EC approval							Mar </a:t>
            </a:r>
            <a:r>
              <a:rPr lang="en-US" altLang="en-US" sz="2000" kern="0" dirty="0" smtClean="0">
                <a:solidFill>
                  <a:schemeClr val="tx1"/>
                </a:solidFill>
                <a:sym typeface="+mn-ea"/>
              </a:rPr>
              <a:t>2028</a:t>
            </a:r>
            <a:endParaRPr lang="en-US" altLang="en-US" sz="20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000" kern="0" dirty="0" err="1">
                <a:solidFill>
                  <a:schemeClr val="tx1"/>
                </a:solidFill>
                <a:sym typeface="+mn-ea"/>
              </a:rPr>
              <a:t>RevCom</a:t>
            </a:r>
            <a:r>
              <a:rPr lang="en-US" altLang="en-US" sz="2000" kern="0" dirty="0">
                <a:solidFill>
                  <a:schemeClr val="tx1"/>
                </a:solidFill>
                <a:sym typeface="+mn-ea"/>
              </a:rPr>
              <a:t> and SASB approval			May </a:t>
            </a:r>
            <a:r>
              <a:rPr lang="en-US" altLang="en-US" sz="2000" kern="0" dirty="0" smtClean="0">
                <a:solidFill>
                  <a:schemeClr val="tx1"/>
                </a:solidFill>
                <a:sym typeface="+mn-ea"/>
              </a:rPr>
              <a:t>2028</a:t>
            </a:r>
            <a:endParaRPr lang="en-US" altLang="en-US" sz="20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smtClean="0"/>
              <a:t>TGbp Timeline Plan</a:t>
            </a:r>
          </a:p>
          <a:p>
            <a:r>
              <a:rPr lang="en-US" altLang="zh-CN" sz="2800" kern="0" dirty="0" smtClean="0"/>
              <a:t>(Subject to change based on development progress) </a:t>
            </a:r>
            <a:endParaRPr lang="zh-CN" altLang="en-US" sz="2800" kern="0"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idx="10"/>
          </p:nvPr>
        </p:nvSpPr>
        <p:spPr/>
        <p:txBody>
          <a:bodyPr/>
          <a:lstStyle/>
          <a:p>
            <a:pPr eaLnBrk="0" hangingPunct="0">
              <a:defRPr/>
            </a:pPr>
            <a:r>
              <a:rPr lang="en-US" dirty="0" smtClean="0"/>
              <a:t>Jan 2025</a:t>
            </a:r>
            <a:endParaRPr lang="en-US" dirty="0"/>
          </a:p>
        </p:txBody>
      </p:sp>
      <p:sp>
        <p:nvSpPr>
          <p:cNvPr id="3" name="页脚占位符 2"/>
          <p:cNvSpPr>
            <a:spLocks noGrp="1"/>
          </p:cNvSpPr>
          <p:nvPr>
            <p:ph type="ftr" idx="11"/>
          </p:nvPr>
        </p:nvSpPr>
        <p:spPr/>
        <p:txBody>
          <a:bodyPr/>
          <a:lstStyle/>
          <a:p>
            <a:pPr eaLnBrk="0" hangingPunct="0">
              <a:defRPr/>
            </a:pPr>
            <a:r>
              <a:rPr lang="en-US" dirty="0" smtClean="0"/>
              <a:t>Bo Sun (</a:t>
            </a:r>
            <a:r>
              <a:rPr lang="en-US" dirty="0" err="1" smtClean="0"/>
              <a:t>Sanechips</a:t>
            </a:r>
            <a:r>
              <a:rPr lang="en-US" dirty="0" smtClean="0"/>
              <a:t>)</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39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6" name="文本占位符 2"/>
          <p:cNvSpPr txBox="1"/>
          <p:nvPr/>
        </p:nvSpPr>
        <p:spPr>
          <a:xfrm>
            <a:off x="2286100" y="2437036"/>
            <a:ext cx="7656121" cy="3354102"/>
          </a:xfrm>
          <a:prstGeom prst="rect">
            <a:avLst/>
          </a:prstGeom>
          <a:noFill/>
          <a:ln w="9525">
            <a:noFill/>
          </a:ln>
        </p:spPr>
        <p:txBody>
          <a:bodyPr lIns="92160" tIns="46080" rIns="92160" bIns="46080" anchor="t" anchorCtr="0">
            <a:normAutofit/>
          </a:bodyPr>
          <a:lst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a:lstStyle>
          <a:p>
            <a:pPr lvl="1" defTabSz="337185">
              <a:lnSpc>
                <a:spcPct val="120000"/>
              </a:lnSpc>
              <a:spcBef>
                <a:spcPts val="0"/>
              </a:spcBef>
              <a:spcAft>
                <a:spcPts val="600"/>
              </a:spcAft>
              <a:buFont typeface="Arial" panose="020B0604020202020204" pitchFamily="34" charset="0"/>
              <a:buChar char="•"/>
              <a:defRPr/>
            </a:pPr>
            <a:r>
              <a:rPr lang="en-US" altLang="zh-CN" sz="2400" kern="0" dirty="0" smtClean="0">
                <a:solidFill>
                  <a:schemeClr val="tx1"/>
                </a:solidFill>
                <a:sym typeface="+mn-ea"/>
              </a:rPr>
              <a:t>Feb 11</a:t>
            </a:r>
            <a:r>
              <a:rPr lang="en-US" altLang="zh-CN" sz="2400" kern="0" baseline="30000" dirty="0" smtClean="0">
                <a:solidFill>
                  <a:schemeClr val="tx1"/>
                </a:solidFill>
                <a:sym typeface="+mn-ea"/>
              </a:rPr>
              <a:t>th</a:t>
            </a:r>
            <a:r>
              <a:rPr lang="en-US" altLang="zh-CN" sz="2400" kern="0" dirty="0" smtClean="0">
                <a:solidFill>
                  <a:schemeClr val="tx1"/>
                </a:solidFill>
                <a:sym typeface="+mn-ea"/>
              </a:rPr>
              <a:t> </a:t>
            </a:r>
            <a:r>
              <a:rPr lang="en-US" altLang="en-US" sz="2400" kern="0" dirty="0" smtClean="0">
                <a:solidFill>
                  <a:schemeClr val="tx1"/>
                </a:solidFill>
                <a:sym typeface="+mn-ea"/>
              </a:rPr>
              <a:t>(Tuesday), 9:00am, ET, 2 hours; </a:t>
            </a:r>
            <a:r>
              <a:rPr lang="en-US" altLang="en-US" sz="2400" kern="0" dirty="0" err="1" smtClean="0">
                <a:solidFill>
                  <a:schemeClr val="tx1"/>
                </a:solidFill>
                <a:sym typeface="+mn-ea"/>
              </a:rPr>
              <a:t>Webex</a:t>
            </a:r>
            <a:endParaRPr lang="en-US" altLang="en-US" sz="2400" kern="0" dirty="0" smtClean="0">
              <a:solidFill>
                <a:schemeClr val="tx1"/>
              </a:solidFill>
              <a:sym typeface="+mn-ea"/>
            </a:endParaRPr>
          </a:p>
          <a:p>
            <a:pPr lvl="1" defTabSz="337185">
              <a:lnSpc>
                <a:spcPct val="120000"/>
              </a:lnSpc>
              <a:spcBef>
                <a:spcPts val="0"/>
              </a:spcBef>
              <a:spcAft>
                <a:spcPts val="600"/>
              </a:spcAft>
              <a:buFont typeface="Arial" panose="020B0604020202020204" pitchFamily="34" charset="0"/>
              <a:buChar char="•"/>
              <a:defRPr/>
            </a:pPr>
            <a:endParaRPr lang="en-US" altLang="en-US" sz="2400" kern="0" dirty="0">
              <a:solidFill>
                <a:schemeClr val="tx1"/>
              </a:solidFill>
            </a:endParaRPr>
          </a:p>
          <a:p>
            <a:pPr lvl="1" defTabSz="337185">
              <a:lnSpc>
                <a:spcPct val="120000"/>
              </a:lnSpc>
              <a:spcBef>
                <a:spcPts val="0"/>
              </a:spcBef>
              <a:spcAft>
                <a:spcPts val="600"/>
              </a:spcAft>
              <a:buFont typeface="Arial" panose="020B0604020202020204" pitchFamily="34" charset="0"/>
              <a:buChar char="•"/>
              <a:defRPr/>
            </a:pPr>
            <a:r>
              <a:rPr lang="en-US" altLang="en-US" sz="2400" kern="0" dirty="0" smtClean="0">
                <a:solidFill>
                  <a:schemeClr val="tx1"/>
                </a:solidFill>
                <a:sym typeface="+mn-ea"/>
              </a:rPr>
              <a:t>Mar 4</a:t>
            </a:r>
            <a:r>
              <a:rPr lang="en-US" altLang="en-US" sz="2400" kern="0" baseline="30000" dirty="0" smtClean="0">
                <a:solidFill>
                  <a:schemeClr val="tx1"/>
                </a:solidFill>
                <a:sym typeface="+mn-ea"/>
              </a:rPr>
              <a:t>th</a:t>
            </a:r>
            <a:r>
              <a:rPr lang="en-US" altLang="en-US" sz="2400" kern="0" dirty="0" smtClean="0">
                <a:solidFill>
                  <a:schemeClr val="tx1"/>
                </a:solidFill>
                <a:sym typeface="+mn-ea"/>
              </a:rPr>
              <a:t> (Tuesday), 9:00am, ET, 2 hours; </a:t>
            </a:r>
            <a:r>
              <a:rPr lang="en-US" altLang="en-US" sz="2400" kern="0" dirty="0" err="1" smtClean="0">
                <a:solidFill>
                  <a:schemeClr val="tx1"/>
                </a:solidFill>
                <a:sym typeface="+mn-ea"/>
              </a:rPr>
              <a:t>Webex</a:t>
            </a:r>
            <a:endParaRPr lang="en-US" altLang="en-US" sz="2400" kern="0" dirty="0">
              <a:solidFill>
                <a:schemeClr val="tx1"/>
              </a:solidFill>
              <a:cs typeface="+mn-ea"/>
              <a:sym typeface="Wingdings" panose="05000000000000000000" pitchFamily="2" charset="2"/>
            </a:endParaRPr>
          </a:p>
        </p:txBody>
      </p:sp>
      <p:sp>
        <p:nvSpPr>
          <p:cNvPr id="7" name="标题 1"/>
          <p:cNvSpPr txBox="1"/>
          <p:nvPr/>
        </p:nvSpPr>
        <p:spPr>
          <a:xfrm>
            <a:off x="914400" y="685800"/>
            <a:ext cx="10361613" cy="1065213"/>
          </a:xfrm>
          <a:prstGeom prst="rect">
            <a:avLst/>
          </a:prstGeom>
        </p:spPr>
        <p:txBody>
          <a:bodyPr anchor="ctr"/>
          <a:lst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a:lstStyle>
          <a:p>
            <a:r>
              <a:rPr lang="en-US" altLang="zh-CN" sz="2800" kern="0" dirty="0" err="1" smtClean="0"/>
              <a:t>TGbp</a:t>
            </a:r>
            <a:r>
              <a:rPr lang="en-US" altLang="zh-CN" sz="2800" kern="0" dirty="0" smtClean="0"/>
              <a:t> Teleconference Plan (Tentative) </a:t>
            </a:r>
            <a:endParaRPr lang="zh-CN" altLang="en-US" sz="2800" kern="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5</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8"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p>
        </p:txBody>
      </p:sp>
      <p:sp>
        <p:nvSpPr>
          <p:cNvPr id="9"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0"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11"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6</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7</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7"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8</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7"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页脚占位符 2"/>
          <p:cNvSpPr>
            <a:spLocks noGrp="1"/>
          </p:cNvSpPr>
          <p:nvPr>
            <p:ph type="ftr" idx="11"/>
          </p:nvPr>
        </p:nvSpPr>
        <p:spPr/>
        <p:txBody>
          <a:bodyPr/>
          <a:lstStyle/>
          <a:p>
            <a:pPr eaLnBrk="0" hangingPunct="0">
              <a:defRPr/>
            </a:pPr>
            <a:r>
              <a:rPr lang="en-US" smtClean="0"/>
              <a:t>Bo Sun (Sanechips)</a:t>
            </a:r>
            <a:endParaRPr lang="en-US" dirty="0"/>
          </a:p>
        </p:txBody>
      </p:sp>
      <p:sp>
        <p:nvSpPr>
          <p:cNvPr id="4" name="灯片编号占位符 3"/>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7"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8" name="日期占位符 3"/>
          <p:cNvSpPr>
            <a:spLocks noGrp="1"/>
          </p:cNvSpPr>
          <p:nvPr>
            <p:ph type="dt" idx="10"/>
          </p:nvPr>
        </p:nvSpPr>
        <p:spPr>
          <a:xfrm>
            <a:off x="928688" y="333375"/>
            <a:ext cx="2500313" cy="273050"/>
          </a:xfrm>
        </p:spPr>
        <p:txBody>
          <a:bodyPr/>
          <a:lstStyle/>
          <a:p>
            <a:pPr eaLnBrk="0" hangingPunct="0">
              <a:defRPr/>
            </a:pPr>
            <a:r>
              <a:rPr lang="en-US" dirty="0" smtClean="0">
                <a:sym typeface="+mn-ea"/>
              </a:rPr>
              <a:t>Jan 2025</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ABLE_ENDDRAG_ORIGIN_RECT" val="822*273"/>
  <p:tag name="TABLE_ENDDRAG_RECT" val="65*156*822*273"/>
</p:tagLst>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495</TotalTime>
  <Words>3473</Words>
  <Application>Microsoft Office PowerPoint</Application>
  <PresentationFormat>宽屏</PresentationFormat>
  <Paragraphs>575</Paragraphs>
  <Slides>39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39</vt:i4>
      </vt:variant>
    </vt:vector>
  </HeadingPairs>
  <TitlesOfParts>
    <vt:vector size="50" baseType="lpstr">
      <vt:lpstr>Arial Unicode MS</vt:lpstr>
      <vt:lpstr>Monotype Sorts</vt:lpstr>
      <vt:lpstr>MS Gothic</vt:lpstr>
      <vt:lpstr>MS PGothic</vt:lpstr>
      <vt:lpstr>Arial</vt:lpstr>
      <vt:lpstr>Arial Black</vt:lpstr>
      <vt:lpstr>Calibri</vt:lpstr>
      <vt:lpstr>Times New Roman</vt:lpstr>
      <vt:lpstr>Wingdings</vt:lpstr>
      <vt:lpstr>802-11-Submission-16-9</vt:lpstr>
      <vt:lpstr>Document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Meeting agenda for the week</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Mr. Bo Sun</Manager>
  <Company>Sanechips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TGbp Meeting Agenda</dc:title>
  <dc:subject>IEEE 802.11TGbp Meeting Agenda</dc:subject>
  <dc:creator>Mr. Bo Sun</dc:creator>
  <cp:keywords>Sep 2023</cp:keywords>
  <cp:lastModifiedBy>0318003590</cp:lastModifiedBy>
  <cp:revision>450</cp:revision>
  <cp:lastPrinted>2014-11-04T15:04:00Z</cp:lastPrinted>
  <dcterms:created xsi:type="dcterms:W3CDTF">2007-04-17T18:10:00Z</dcterms:created>
  <dcterms:modified xsi:type="dcterms:W3CDTF">2025-01-13T00:13:29Z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2052-11.8.2.12085</vt:lpwstr>
  </property>
  <property fmtid="{D5CDD505-2E9C-101B-9397-08002B2CF9AE}" pid="28" name="ICV">
    <vt:lpwstr>74412E5E3A414694A6E1E2AFBA2FB34A</vt:lpwstr>
  </property>
</Properties>
</file>