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handoutMasterIdLst>
    <p:handoutMasterId r:id="rId42"/>
  </p:handoutMasterIdLst>
  <p:sldIdLst>
    <p:sldId id="1263" r:id="rId2"/>
    <p:sldId id="1266" r:id="rId3"/>
    <p:sldId id="1267" r:id="rId4"/>
    <p:sldId id="1269" r:id="rId5"/>
    <p:sldId id="1270" r:id="rId6"/>
    <p:sldId id="1271" r:id="rId7"/>
    <p:sldId id="1273" r:id="rId8"/>
    <p:sldId id="1274" r:id="rId9"/>
    <p:sldId id="1275" r:id="rId10"/>
    <p:sldId id="1276" r:id="rId11"/>
    <p:sldId id="1278" r:id="rId12"/>
    <p:sldId id="1279" r:id="rId13"/>
    <p:sldId id="1385" r:id="rId14"/>
    <p:sldId id="1388" r:id="rId15"/>
    <p:sldId id="1387" r:id="rId16"/>
    <p:sldId id="1386" r:id="rId17"/>
    <p:sldId id="1296" r:id="rId18"/>
    <p:sldId id="1389" r:id="rId19"/>
    <p:sldId id="1283" r:id="rId20"/>
    <p:sldId id="1284" r:id="rId21"/>
    <p:sldId id="1366" r:id="rId22"/>
    <p:sldId id="1428" r:id="rId23"/>
    <p:sldId id="1429" r:id="rId24"/>
    <p:sldId id="1361" r:id="rId25"/>
    <p:sldId id="1287" r:id="rId26"/>
    <p:sldId id="1462" r:id="rId27"/>
    <p:sldId id="1336" r:id="rId28"/>
    <p:sldId id="1463" r:id="rId29"/>
    <p:sldId id="1427" r:id="rId30"/>
    <p:sldId id="1464" r:id="rId31"/>
    <p:sldId id="1313" r:id="rId32"/>
    <p:sldId id="1465" r:id="rId33"/>
    <p:sldId id="1367" r:id="rId34"/>
    <p:sldId id="1466" r:id="rId35"/>
    <p:sldId id="1379" r:id="rId36"/>
    <p:sldId id="1467" r:id="rId37"/>
    <p:sldId id="1291" r:id="rId38"/>
    <p:sldId id="1346" r:id="rId39"/>
    <p:sldId id="1347" r:id="rId4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2" autoAdjust="0"/>
    <p:restoredTop sz="95405"/>
  </p:normalViewPr>
  <p:slideViewPr>
    <p:cSldViewPr showGuides="1">
      <p:cViewPr varScale="1">
        <p:scale>
          <a:sx n="99" d="100"/>
          <a:sy n="99" d="100"/>
        </p:scale>
        <p:origin x="158" y="9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1997r1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390-03-00bp-teleconference-minutes-august-september-2024.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Interim 2025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2025-01-08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601"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a:t>
            </a:r>
            <a:r>
              <a:rPr lang="en-US" altLang="en-US" sz="3200" dirty="0">
                <a:sym typeface="+mn-ea"/>
              </a:rPr>
              <a:t>the January IEEE 802 interim 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sym typeface="+mn-ea"/>
              </a:rPr>
              <a:t>This meeting is part of the January IEEE 802 interim session</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You must pay the registration fee whether attending in-person or remotely</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If you have not already done so, you can register here: </a:t>
            </a:r>
            <a:endParaRPr lang="en-US" altLang="en-US" sz="2400" b="0" dirty="0"/>
          </a:p>
          <a:p>
            <a:pPr marL="400050" lvl="1" indent="0"/>
            <a:r>
              <a:rPr lang="en-US" sz="2400" dirty="0">
                <a:sym typeface="+mn-ea"/>
                <a:hlinkClick r:id="rId2"/>
              </a:rPr>
              <a:t>https://cvent.me/d5xo5D</a:t>
            </a:r>
            <a:endParaRPr lang="en-US" sz="2400" dirty="0"/>
          </a:p>
          <a:p>
            <a:pPr marL="0" indent="0"/>
            <a:endParaRPr lang="en-US" altLang="en-US" sz="2400" b="0" dirty="0"/>
          </a:p>
          <a:p>
            <a:pPr>
              <a:buFont typeface="Arial" panose="020B0604020202020204" pitchFamily="34" charset="0"/>
              <a:buChar char="•"/>
            </a:pPr>
            <a:r>
              <a:rPr lang="en-US" altLang="en-US" sz="2400" b="0" dirty="0">
                <a:sym typeface="+mn-ea"/>
              </a:rPr>
              <a:t>If you do not intend to register for this session you must leave this meeting and, if you have logged attendance on IMAT, email the 802.11 chair or vice chairs to have your attendance cancelled</a:t>
            </a:r>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11-24/1537r1, Wireless connectivity challenges for AMP only IoT devices under 802.11 specification, Solomon Trainin (Wiliot) [30 mins]</a:t>
            </a: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11-25/0010r0, Discussion on amp energizer: function and operation frequency, Yinan Qi (OPPO)</a:t>
            </a: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11-24/2115, Long Range Backscatter Use Case, Nelson Costa (Haila Technologies)</a:t>
            </a:r>
          </a:p>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11-24/1846r2, "AMP Client STA Types", Rojan Chitrakar (Huawei) - 10 mins [earlier slot preferred]</a:t>
            </a:r>
          </a:p>
          <a:p>
            <a:pPr marL="800100" lvl="1" indent="-342900" algn="just">
              <a:buSzTx/>
              <a:buFontTx/>
              <a:buChar char="•"/>
              <a:defRPr/>
            </a:pPr>
            <a:r>
              <a:rPr lang="en-US" altLang="en-US" sz="1600" b="0" kern="0" dirty="0">
                <a:solidFill>
                  <a:schemeClr val="tx1"/>
                </a:solidFill>
                <a:latin typeface="Calibri" panose="020F0502020204030204" pitchFamily="34" charset="0"/>
                <a:cs typeface="Calibri" panose="020F0502020204030204" pitchFamily="34" charset="0"/>
              </a:rPr>
              <a:t>11-24/2132, AMP relay topology and operation, Zhanjing Bao (TCL)</a:t>
            </a:r>
          </a:p>
          <a:p>
            <a:pPr marL="800100" lvl="1" indent="-342900" algn="just">
              <a:buSzTx/>
              <a:buFontTx/>
              <a:buChar char="•"/>
              <a:defRPr/>
            </a:pPr>
            <a:r>
              <a:rPr lang="en-US" altLang="en-US" sz="1600" b="0" kern="0" dirty="0">
                <a:solidFill>
                  <a:schemeClr val="tx1"/>
                </a:solidFill>
                <a:latin typeface="Calibri" panose="020F0502020204030204" pitchFamily="34" charset="0"/>
                <a:cs typeface="Calibri" panose="020F0502020204030204" pitchFamily="34" charset="0"/>
              </a:rPr>
              <a:t>11-25/0052, Active AMP STA Polling Requirements, Sebastian Max (Ericsson)</a:t>
            </a:r>
          </a:p>
          <a:p>
            <a:pPr marL="800100" lvl="1" indent="-342900" algn="just">
              <a:buSzTx/>
              <a:buFontTx/>
              <a:buChar char="•"/>
              <a:defRPr/>
            </a:pPr>
            <a:r>
              <a:rPr lang="en-US" altLang="en-US" sz="1600" b="0" kern="0" dirty="0">
                <a:solidFill>
                  <a:schemeClr val="tx1"/>
                </a:solidFill>
                <a:latin typeface="Calibri" panose="020F0502020204030204" pitchFamily="34" charset="0"/>
                <a:cs typeface="Calibri" panose="020F0502020204030204" pitchFamily="34" charset="0"/>
              </a:rPr>
              <a:t>11-25/0055, Wireless connectivity challenges for backscattering AMP STA, Solomon Trainin (Wiliot)</a:t>
            </a:r>
          </a:p>
          <a:p>
            <a:pPr marL="800100" lvl="1" indent="-342900" algn="just">
              <a:buSzTx/>
              <a:buFontTx/>
              <a:buChar char="•"/>
              <a:defRPr/>
            </a:pPr>
            <a:r>
              <a:rPr lang="en-US" altLang="en-US" sz="1600" b="0" kern="0" dirty="0">
                <a:solidFill>
                  <a:schemeClr val="tx1"/>
                </a:solidFill>
                <a:latin typeface="Calibri" panose="020F0502020204030204" pitchFamily="34" charset="0"/>
                <a:cs typeface="Calibri" panose="020F0502020204030204" pitchFamily="34" charset="0"/>
              </a:rPr>
              <a:t> </a:t>
            </a: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11-24/1982, Considerations For Sync Sequence Selection, Amichai Sanderovich (Wiliot)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11-24/2002, Low Complexity Backscatter AMP STS, Vytas Kezys (Haila)</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11-24/2114, Channel Correction in Long Range Backscatter, Nelson Costa (Haila Technologies)</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11-24/2128, Follow-up on Channel Shifting in Backscatter Operations, Nelson Costa (Haila Technologies)</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11-24/2143, Advantages of 802.11b DSS in Long-Range Backscatter, Nelson Costa (Haila Technologies)</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11-25/0027, AMP PPDU Design, Yinan Qi (OPPO) </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11-25/0028, AMP PPDU Configuration, Yinan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11-25/0033, UL Data Rates for AMP and PPDU, Chuanfeng He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11-25/0034, Sync field for AMP PPDU, Chuanfeng He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11-25/0042r0, AMP Downlink Sync Field Study, Steve Shellhammer (Qualcomm) [AM1 or AM2]</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11-25-0030r0, “AMP UL Bi-Static Leakage and Dynamic-Range Implications”, Dror Regev (Huawei) [ same slot as 0043]</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11-25-0043r0, “Passive AMP STA RF Power Harvesting Sensitivity Threshold”, Dror Regev (Huawei) [ same slot as 0030]</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11-25-0047r0, “Follow up on downlink sync field design”, Bin Qian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11-25-0048r0, “Discussion on uplink transmissions for backscatter STAs”, Bin Qian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11-25-0050r0, “AMP DL Wideband OOK Generation”, Panpan Li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11-25-0051r0, “Signal Design for OOK”, Leif Wilhelmsson (Ericsson)</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11-25/0058, AMP-monostatic-backscattering PHY followup, Rui Cao (NXP)</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11-25/0061, AMP-monostatic-backscattering-operation, Rui Cao (NXP)</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11-25/0075, Further Thoughts on AMP DL PPDU for Mono-static Backscattering, Rui Cao (NXP)</a:t>
            </a: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783455"/>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sym typeface="+mn-ea"/>
              </a:rPr>
              <a:t>11-24/2112</a:t>
            </a:r>
            <a:r>
              <a:rPr lang="en-US" altLang="en-US" sz="1800" kern="0" dirty="0" smtClean="0">
                <a:solidFill>
                  <a:schemeClr val="tx1"/>
                </a:solidFill>
                <a:latin typeface="Calibri" panose="020F0502020204030204" pitchFamily="34" charset="0"/>
                <a:cs typeface="Calibri" panose="020F0502020204030204" pitchFamily="34" charset="0"/>
                <a:sym typeface="+mn-ea"/>
              </a:rPr>
              <a:t>, Secure E2E Operation for AMP, </a:t>
            </a:r>
            <a:r>
              <a:rPr lang="en-US" altLang="en-US" sz="1800" kern="0" dirty="0" err="1" smtClean="0">
                <a:solidFill>
                  <a:schemeClr val="tx1"/>
                </a:solidFill>
                <a:latin typeface="Calibri" panose="020F0502020204030204" pitchFamily="34" charset="0"/>
                <a:cs typeface="Calibri" panose="020F0502020204030204" pitchFamily="34" charset="0"/>
                <a:sym typeface="+mn-ea"/>
              </a:rPr>
              <a:t>Sanket</a:t>
            </a:r>
            <a:r>
              <a:rPr lang="en-US" altLang="en-US" sz="1800" kern="0" dirty="0" smtClean="0">
                <a:solidFill>
                  <a:schemeClr val="tx1"/>
                </a:solidFill>
                <a:latin typeface="Calibri" panose="020F0502020204030204" pitchFamily="34" charset="0"/>
                <a:cs typeface="Calibri" panose="020F0502020204030204" pitchFamily="34" charset="0"/>
                <a:sym typeface="+mn-ea"/>
              </a:rPr>
              <a:t> </a:t>
            </a:r>
            <a:r>
              <a:rPr lang="en-US" altLang="en-US" sz="1800" kern="0" dirty="0" err="1" smtClean="0">
                <a:solidFill>
                  <a:schemeClr val="tx1"/>
                </a:solidFill>
                <a:latin typeface="Calibri" panose="020F0502020204030204" pitchFamily="34" charset="0"/>
                <a:cs typeface="Calibri" panose="020F0502020204030204" pitchFamily="34" charset="0"/>
                <a:sym typeface="+mn-ea"/>
              </a:rPr>
              <a:t>Kalamkar</a:t>
            </a:r>
            <a:r>
              <a:rPr lang="en-US" altLang="en-US" sz="1800" kern="0" dirty="0" smtClean="0">
                <a:solidFill>
                  <a:schemeClr val="tx1"/>
                </a:solidFill>
                <a:latin typeface="Calibri" panose="020F0502020204030204" pitchFamily="34" charset="0"/>
                <a:cs typeface="Calibri" panose="020F0502020204030204" pitchFamily="34" charset="0"/>
                <a:sym typeface="+mn-ea"/>
              </a:rPr>
              <a:t> (Qualcomm)</a:t>
            </a:r>
          </a:p>
          <a:p>
            <a:pPr marL="800100" lvl="1"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11-24/2113, UL Access for AMP, </a:t>
            </a:r>
            <a:r>
              <a:rPr lang="en-US" altLang="zh-CN" sz="1800" kern="0" dirty="0" err="1" smtClean="0">
                <a:solidFill>
                  <a:schemeClr val="tx1"/>
                </a:solidFill>
                <a:latin typeface="Calibri" panose="020F0502020204030204" pitchFamily="34" charset="0"/>
                <a:cs typeface="Calibri" panose="020F0502020204030204" pitchFamily="34" charset="0"/>
                <a:sym typeface="+mn-ea"/>
              </a:rPr>
              <a:t>Sanket</a:t>
            </a:r>
            <a:r>
              <a:rPr lang="en-US" altLang="zh-CN" sz="1800" kern="0" dirty="0" smtClean="0">
                <a:solidFill>
                  <a:schemeClr val="tx1"/>
                </a:solidFill>
                <a:latin typeface="Calibri" panose="020F0502020204030204" pitchFamily="34" charset="0"/>
                <a:cs typeface="Calibri" panose="020F0502020204030204" pitchFamily="34" charset="0"/>
                <a:sym typeface="+mn-ea"/>
              </a:rPr>
              <a:t> </a:t>
            </a:r>
            <a:r>
              <a:rPr lang="en-US" altLang="zh-CN" sz="1800" kern="0" dirty="0" err="1" smtClean="0">
                <a:solidFill>
                  <a:schemeClr val="tx1"/>
                </a:solidFill>
                <a:latin typeface="Calibri" panose="020F0502020204030204" pitchFamily="34" charset="0"/>
                <a:cs typeface="Calibri" panose="020F0502020204030204" pitchFamily="34" charset="0"/>
                <a:sym typeface="+mn-ea"/>
              </a:rPr>
              <a:t>Kalamkar</a:t>
            </a:r>
            <a:r>
              <a:rPr lang="en-US" altLang="zh-CN" sz="1800" kern="0" dirty="0" smtClean="0">
                <a:solidFill>
                  <a:schemeClr val="tx1"/>
                </a:solidFill>
                <a:latin typeface="Calibri" panose="020F0502020204030204" pitchFamily="34" charset="0"/>
                <a:cs typeface="Calibri" panose="020F0502020204030204" pitchFamily="34" charset="0"/>
                <a:sym typeface="+mn-ea"/>
              </a:rPr>
              <a:t> (Qualcomm)</a:t>
            </a:r>
          </a:p>
          <a:p>
            <a:pPr marL="800100" lvl="1"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11-25/0015, </a:t>
            </a:r>
            <a:r>
              <a:rPr lang="en-US" altLang="zh-CN" sz="1800" kern="0" dirty="0" err="1" smtClean="0">
                <a:solidFill>
                  <a:schemeClr val="tx1"/>
                </a:solidFill>
                <a:latin typeface="Calibri" panose="020F0502020204030204" pitchFamily="34" charset="0"/>
                <a:cs typeface="Calibri" panose="020F0502020204030204" pitchFamily="34" charset="0"/>
                <a:sym typeface="+mn-ea"/>
              </a:rPr>
              <a:t>Leveraing</a:t>
            </a:r>
            <a:r>
              <a:rPr lang="en-US" altLang="zh-CN" sz="1800" kern="0" dirty="0" smtClean="0">
                <a:solidFill>
                  <a:schemeClr val="tx1"/>
                </a:solidFill>
                <a:latin typeface="Calibri" panose="020F0502020204030204" pitchFamily="34" charset="0"/>
                <a:cs typeface="Calibri" panose="020F0502020204030204" pitchFamily="34" charset="0"/>
                <a:sym typeface="+mn-ea"/>
              </a:rPr>
              <a:t> EBCS and WUR to design MAC for 802.11bp, Kamran </a:t>
            </a:r>
            <a:r>
              <a:rPr lang="en-US" altLang="zh-CN" sz="1800" kern="0" dirty="0" err="1" smtClean="0">
                <a:solidFill>
                  <a:schemeClr val="tx1"/>
                </a:solidFill>
                <a:latin typeface="Calibri" panose="020F0502020204030204" pitchFamily="34" charset="0"/>
                <a:cs typeface="Calibri" panose="020F0502020204030204" pitchFamily="34" charset="0"/>
                <a:sym typeface="+mn-ea"/>
              </a:rPr>
              <a:t>Nishat</a:t>
            </a:r>
            <a:r>
              <a:rPr lang="en-US" altLang="zh-CN" sz="1800" kern="0" dirty="0" smtClean="0">
                <a:solidFill>
                  <a:schemeClr val="tx1"/>
                </a:solidFill>
                <a:latin typeface="Calibri" panose="020F0502020204030204" pitchFamily="34" charset="0"/>
                <a:cs typeface="Calibri" panose="020F0502020204030204" pitchFamily="34" charset="0"/>
                <a:sym typeface="+mn-ea"/>
              </a:rPr>
              <a:t> (</a:t>
            </a:r>
            <a:r>
              <a:rPr lang="en-US" altLang="zh-CN" sz="1800" kern="0" dirty="0" err="1" smtClean="0">
                <a:solidFill>
                  <a:schemeClr val="tx1"/>
                </a:solidFill>
                <a:latin typeface="Calibri" panose="020F0502020204030204" pitchFamily="34" charset="0"/>
                <a:cs typeface="Calibri" panose="020F0502020204030204" pitchFamily="34" charset="0"/>
                <a:sym typeface="+mn-ea"/>
              </a:rPr>
              <a:t>Haila</a:t>
            </a:r>
            <a:r>
              <a:rPr lang="en-US" altLang="zh-CN" sz="1800" kern="0" dirty="0" smtClean="0">
                <a:solidFill>
                  <a:schemeClr val="tx1"/>
                </a:solidFill>
                <a:latin typeface="Calibri" panose="020F0502020204030204" pitchFamily="34" charset="0"/>
                <a:cs typeface="Calibri" panose="020F0502020204030204" pitchFamily="34" charset="0"/>
                <a:sym typeface="+mn-ea"/>
              </a:rPr>
              <a:t> Technologies)</a:t>
            </a:r>
            <a:endParaRPr lang="en-US" altLang="zh-CN" sz="18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sym typeface="+mn-ea"/>
              </a:rPr>
              <a:t>11-25/0021</a:t>
            </a:r>
            <a:r>
              <a:rPr lang="en-US" altLang="en-US" sz="1800" kern="0" dirty="0">
                <a:solidFill>
                  <a:schemeClr val="tx1"/>
                </a:solidFill>
                <a:latin typeface="Calibri" panose="020F0502020204030204" pitchFamily="34" charset="0"/>
                <a:cs typeface="Calibri" panose="020F0502020204030204" pitchFamily="34" charset="0"/>
                <a:sym typeface="+mn-ea"/>
              </a:rPr>
              <a:t>, Channel access and trigger design for active STAs, You-wei Chen (MediaTek)</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11-25/0031, Trigger based multiple access for AMP, Chuanfeng He (OPPO)</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11-25/0032, Duty-cycle AMP operation, Chuanfeng He (OPPO)</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11-25/0035, CDM access for AMP,  Chuanfeng He (OPPO)</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11-25/0037r0, “Follow-up on AMP Energizer”, Ian Bajaj (Huawei)</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11-25/0038r0, “Use Case for AMP STA Reporting”, Ian Bajaj (Huawei)</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11-25/0039r0, “ AMP Open Service Period”, Ian Bajaj (Huawei)</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11-25/0041, Follow up on AMP identification, Zhanjing Bao (TCL)</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11-25/0045r0, "Channel Access for Backscatter non-AP AMP STAs", Rojan Chitrakar (Huawei)</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11-25/0046r0, "Channel Access for Active Tx non-AP AMP STAs", Rojan Chitrakar (Huawei)</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11-25/0091, frame format discussion follow up, Liwen Chu (NXP)</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11-25/0094, AMP device management, Liwen Chu (NXP)</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11-25/0096, Active AMP STA polling procedure, Liwen Chu (NXP)</a:t>
            </a:r>
          </a:p>
          <a:p>
            <a:pPr marL="800100" lvl="1" indent="-342900" algn="just">
              <a:buFontTx/>
              <a:buChar char="•"/>
              <a:defRPr/>
            </a:pPr>
            <a:r>
              <a:rPr lang="en-US" altLang="en-US" sz="18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800" b="0" i="1" kern="0" dirty="0" smtClean="0">
              <a:solidFill>
                <a:schemeClr val="tx1"/>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11-25/0029, WPT Protocol, Wave and PPDU, Yinan Qi (OPPO)</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11-25/0012, WPT Waveform Comparison, Amichai Sanderovich (Wiliot)</a:t>
            </a: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11-24/1998, Secure Transaction Methods with Low Computation Complexity for AMP Devices, Hui Luo (Infineon)</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11-24/1916, Recap of Compact Secure Transaction Methods for AMP, Hui Luo (Infineon)</a:t>
            </a: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2, 401</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smtClean="0">
                <a:sym typeface="+mn-ea"/>
              </a:rPr>
              <a:t>401</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AM1, 401</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a:sym typeface="+mn-ea"/>
              </a:rPr>
              <a:t>SPs and Motions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AM2, 401</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FRD/SFD motion</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algn="ctr">
                        <a:buNone/>
                      </a:pPr>
                      <a:r>
                        <a:rPr lang="en-US" altLang="zh-CN" sz="1800" dirty="0" smtClean="0">
                          <a:solidFill>
                            <a:schemeClr val="bg1">
                              <a:lumMod val="50000"/>
                            </a:schemeClr>
                          </a:solidFill>
                        </a:rPr>
                        <a:t>802.11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(PHY)</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(MAC/WPT/Sec)</a:t>
                      </a:r>
                      <a:endParaRPr lang="zh-CN" altLang="en-US" sz="1800" dirty="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(MAC)</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a:t>
            </a:r>
            <a:r>
              <a:rPr lang="en-US" sz="3200" kern="0" dirty="0" smtClean="0">
                <a:solidFill>
                  <a:srgbClr val="0000FF"/>
                </a:solidFill>
                <a:latin typeface="Arial Black" panose="020B0A04020102020204" pitchFamily="34" charset="0"/>
                <a:sym typeface="+mn-ea"/>
              </a:rPr>
              <a:t>Interim </a:t>
            </a:r>
            <a:r>
              <a:rPr lang="en-US" sz="3200" kern="0" dirty="0" smtClean="0">
                <a:solidFill>
                  <a:srgbClr val="0000FF"/>
                </a:solidFill>
                <a:latin typeface="Arial Black" panose="020B0A04020102020204" pitchFamily="34" charset="0"/>
              </a:rPr>
              <a:t>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US" altLang="en-GB" dirty="0" smtClean="0"/>
              <a:t>FRD/</a:t>
            </a:r>
            <a:r>
              <a:rPr lang="en-GB" altLang="en-US" dirty="0" smtClean="0"/>
              <a:t>SFD </a:t>
            </a:r>
            <a:r>
              <a:rPr lang="en-US" altLang="en-GB" dirty="0" smtClean="0"/>
              <a:t>motions</a:t>
            </a:r>
            <a:endParaRPr lang="en-GB" altLang="en-US" dirty="0" smtClean="0"/>
          </a:p>
          <a:p>
            <a:pPr eaLnBrk="0" hangingPunct="0">
              <a:defRPr/>
            </a:pPr>
            <a:r>
              <a:rPr lang="en-GB" altLang="en-US" dirty="0" smtClean="0"/>
              <a:t>Contribution discussion (F</a:t>
            </a:r>
            <a:r>
              <a:rPr lang="en-US" altLang="en-GB" dirty="0" smtClean="0"/>
              <a:t>R</a:t>
            </a:r>
            <a:r>
              <a:rPr lang="en-GB" altLang="en-US" dirty="0" smtClean="0"/>
              <a:t>) [2</a:t>
            </a:r>
            <a:r>
              <a:rPr lang="en-US" altLang="en-GB" dirty="0" smtClean="0"/>
              <a:t>0</a:t>
            </a:r>
            <a:r>
              <a:rPr lang="en-GB" altLang="en-US" dirty="0" smtClean="0"/>
              <a:t> </a:t>
            </a:r>
            <a:r>
              <a:rPr lang="en-GB" altLang="en-US" dirty="0" err="1" smtClean="0"/>
              <a:t>mins</a:t>
            </a:r>
            <a:r>
              <a:rPr lang="en-GB" altLang="en-US" dirty="0" smtClean="0"/>
              <a:t> for each w/o prior request]</a:t>
            </a:r>
          </a:p>
          <a:p>
            <a:pPr lvl="1" algn="l" eaLnBrk="0" hangingPunct="0">
              <a:buClrTx/>
              <a:buSzTx/>
              <a:buFontTx/>
              <a:buChar char="–"/>
              <a:defRPr/>
            </a:pPr>
            <a:r>
              <a:rPr lang="en-US" altLang="en-GB" dirty="0" smtClean="0">
                <a:solidFill>
                  <a:schemeClr val="tx1"/>
                </a:solidFill>
                <a:sym typeface="+mn-ea"/>
              </a:rPr>
              <a:t>11-24/1846r2, "AMP Client STA Types", Rojan Chitrakar (Huawei) - 10 mins [earlier slot preferred]</a:t>
            </a:r>
          </a:p>
          <a:p>
            <a:pPr lvl="1" algn="l" eaLnBrk="0" hangingPunct="0">
              <a:buClrTx/>
              <a:buSzTx/>
              <a:buFontTx/>
              <a:buChar char="–"/>
              <a:defRPr/>
            </a:pPr>
            <a:r>
              <a:rPr lang="en-US" altLang="en-GB" b="0" dirty="0" smtClean="0">
                <a:solidFill>
                  <a:schemeClr val="tx1"/>
                </a:solidFill>
                <a:sym typeface="+mn-ea"/>
              </a:rPr>
              <a:t>11-24/2132, AMP relay topology and operation, Zhanjing Bao (TCL)</a:t>
            </a:r>
            <a:endParaRPr lang="en-US" altLang="en-GB" b="0" dirty="0" smtClean="0">
              <a:solidFill>
                <a:schemeClr val="tx1"/>
              </a:solidFill>
            </a:endParaRPr>
          </a:p>
          <a:p>
            <a:pPr lvl="1" algn="l" eaLnBrk="0" hangingPunct="0">
              <a:buClrTx/>
              <a:buSzTx/>
              <a:buFontTx/>
              <a:buChar char="–"/>
              <a:defRPr/>
            </a:pPr>
            <a:r>
              <a:rPr lang="en-US" altLang="en-GB" b="0" dirty="0" smtClean="0">
                <a:solidFill>
                  <a:schemeClr val="tx1"/>
                </a:solidFill>
                <a:sym typeface="+mn-ea"/>
              </a:rPr>
              <a:t>11-25/0052, Active AMP STA Polling Requirements, Sebastian Max (Ericsson)</a:t>
            </a:r>
            <a:endParaRPr lang="en-US" altLang="en-GB" b="0" dirty="0" smtClean="0">
              <a:solidFill>
                <a:schemeClr val="tx1"/>
              </a:solidFill>
            </a:endParaRPr>
          </a:p>
          <a:p>
            <a:pPr lvl="1" algn="l" eaLnBrk="0" hangingPunct="0">
              <a:buClrTx/>
              <a:buSzTx/>
              <a:buFontTx/>
              <a:buChar char="–"/>
              <a:defRPr/>
            </a:pPr>
            <a:r>
              <a:rPr lang="en-US" altLang="en-GB" b="0" dirty="0" smtClean="0">
                <a:solidFill>
                  <a:schemeClr val="tx1"/>
                </a:solidFill>
                <a:sym typeface="+mn-ea"/>
              </a:rPr>
              <a:t>11-25/0055, Wireless connectivity challenges for backscattering AMP STA, Solomon Trainin (Wiliot)</a:t>
            </a:r>
            <a:endParaRPr lang="en-US" altLang="en-GB" b="0" dirty="0" smtClean="0">
              <a:solidFill>
                <a:schemeClr val="tx1"/>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Nov plenary</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Jan 2025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https://mentor.ieee.org/802.11/dcn/24/11-24-1965-00-00bp-2024-11-plenary-meeting-minutes.docx</a:t>
            </a:r>
            <a:endParaRPr lang="en-GB" altLang="en-US" sz="2400" dirty="0">
              <a:sym typeface="+mn-ea"/>
            </a:endParaRPr>
          </a:p>
          <a:p>
            <a:pPr lvl="1" indent="-342900" eaLnBrk="0" hangingPunct="0">
              <a:buFontTx/>
              <a:buChar char="-"/>
              <a:defRPr/>
            </a:pPr>
            <a:r>
              <a:rPr lang="en-GB" altLang="en-US" sz="2400" dirty="0">
                <a:sym typeface="+mn-ea"/>
                <a:hlinkClick r:id="rId3" action="ppaction://hlinkfile"/>
              </a:rPr>
              <a:t>https://mentor.ieee.org/802.11/dcn/25/11-25-0054-00-00bp-teleconference-minutes-january-2025.docx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FRD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sz="2400" dirty="0" smtClean="0">
                <a:sym typeface="+mn-ea"/>
              </a:rPr>
              <a:t>updated 11bp FRD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https://mentor.ieee.org/802.11/dcn/24/11-24-1307-03-00bp-proposed-tgbp-functional-requirements.doc</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Bin Qian</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https://mentor.ieee.org/802.11/dcn/24/11-24-1613-03-00bp-specification-framework-for-tgbp.docx</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(PHY) [2</a:t>
            </a:r>
            <a:r>
              <a:rPr lang="en-US" altLang="en-GB" sz="2400" dirty="0" smtClean="0">
                <a:sym typeface="+mn-ea"/>
              </a:rPr>
              <a:t>0</a:t>
            </a:r>
            <a:r>
              <a:rPr lang="en-GB" altLang="en-US" sz="2400" dirty="0" smtClean="0">
                <a:sym typeface="+mn-ea"/>
              </a:rPr>
              <a:t> </a:t>
            </a:r>
            <a:r>
              <a:rPr lang="en-GB" altLang="en-US" sz="2400" dirty="0" err="1" smtClean="0">
                <a:sym typeface="+mn-ea"/>
              </a:rPr>
              <a:t>mins</a:t>
            </a:r>
            <a:r>
              <a:rPr lang="en-GB" altLang="en-US" sz="2400" dirty="0" smtClean="0">
                <a:sym typeface="+mn-ea"/>
              </a:rPr>
              <a:t> for each]</a:t>
            </a:r>
            <a:endParaRPr lang="en-GB" altLang="en-US" sz="2400" dirty="0" smtClean="0"/>
          </a:p>
          <a:p>
            <a:pPr lvl="1" algn="l" eaLnBrk="0" hangingPunct="0">
              <a:buClrTx/>
              <a:buSzTx/>
              <a:buFontTx/>
              <a:buChar char="–"/>
              <a:defRPr/>
            </a:pPr>
            <a:r>
              <a:rPr lang="en-US" altLang="zh-CN" sz="2200" dirty="0" smtClean="0">
                <a:solidFill>
                  <a:schemeClr val="tx1"/>
                </a:solidFill>
                <a:sym typeface="+mn-ea"/>
              </a:rPr>
              <a:t>11-24/2114, Channel Correction in Long Range Backscatter, Nelson Costa (Haila Technologies)</a:t>
            </a:r>
          </a:p>
          <a:p>
            <a:pPr lvl="1" algn="l" eaLnBrk="0" hangingPunct="0">
              <a:buClrTx/>
              <a:buSzTx/>
              <a:buFontTx/>
              <a:buChar char="–"/>
              <a:defRPr/>
            </a:pPr>
            <a:r>
              <a:rPr lang="en-US" altLang="zh-CN" sz="2200" dirty="0" smtClean="0">
                <a:solidFill>
                  <a:schemeClr val="tx1"/>
                </a:solidFill>
                <a:sym typeface="+mn-ea"/>
              </a:rPr>
              <a:t>11-24/2128, Follow-up on Channel Shifting in Backscatter Operations, Nelson Costa (Haila Technologies)</a:t>
            </a:r>
          </a:p>
          <a:p>
            <a:pPr lvl="1" algn="l" eaLnBrk="0" hangingPunct="0">
              <a:buClrTx/>
              <a:buSzTx/>
              <a:buFontTx/>
              <a:buChar char="–"/>
              <a:defRPr/>
            </a:pPr>
            <a:r>
              <a:rPr lang="en-US" altLang="zh-CN" sz="2200" dirty="0" smtClean="0">
                <a:solidFill>
                  <a:schemeClr val="tx1"/>
                </a:solidFill>
                <a:sym typeface="+mn-ea"/>
              </a:rPr>
              <a:t>11-24/2143, Advantages of 802.11b DSS in Long-Range Backscatter, Nelson Costa (Haila Technologies)</a:t>
            </a:r>
          </a:p>
          <a:p>
            <a:pPr lvl="1" algn="l" eaLnBrk="0" hangingPunct="0">
              <a:buClrTx/>
              <a:buSzTx/>
              <a:buFontTx/>
              <a:buChar char="–"/>
              <a:defRPr/>
            </a:pPr>
            <a:r>
              <a:rPr lang="en-US" altLang="zh-CN" sz="2200" dirty="0" smtClean="0">
                <a:solidFill>
                  <a:schemeClr val="tx1"/>
                </a:solidFill>
                <a:sym typeface="+mn-ea"/>
              </a:rPr>
              <a:t>11-25/0027, AMP PPDU Design, Yinan Qi (OPPO) </a:t>
            </a:r>
          </a:p>
          <a:p>
            <a:pPr lvl="1" algn="l" eaLnBrk="0" hangingPunct="0">
              <a:buClrTx/>
              <a:buSzTx/>
              <a:buFontTx/>
              <a:buChar char="–"/>
              <a:defRPr/>
            </a:pPr>
            <a:r>
              <a:rPr lang="en-US" altLang="zh-CN" sz="2200" dirty="0" smtClean="0">
                <a:solidFill>
                  <a:schemeClr val="tx1"/>
                </a:solidFill>
                <a:sym typeface="+mn-ea"/>
              </a:rPr>
              <a:t>11-25/0028, AMP PPDU Configuration, Yinan Qi (OPPO</a:t>
            </a:r>
            <a:r>
              <a:rPr lang="en-US" altLang="zh-CN" sz="2200" dirty="0" smtClean="0">
                <a:solidFill>
                  <a:schemeClr val="tx1"/>
                </a:solidFill>
                <a:sym typeface="+mn-ea"/>
              </a:rPr>
              <a:t>)</a:t>
            </a:r>
          </a:p>
          <a:p>
            <a:pPr lvl="1" eaLnBrk="0" hangingPunct="0">
              <a:defRPr/>
            </a:pPr>
            <a:r>
              <a:rPr lang="en-US" altLang="en-GB" dirty="0">
                <a:sym typeface="+mn-ea"/>
              </a:rPr>
              <a:t>11-25/0033, UL Data Rates for AMP and PPDU, </a:t>
            </a:r>
            <a:r>
              <a:rPr lang="en-US" altLang="en-GB" dirty="0" err="1">
                <a:sym typeface="+mn-ea"/>
              </a:rPr>
              <a:t>Chuanfeng</a:t>
            </a:r>
            <a:r>
              <a:rPr lang="en-US" altLang="en-GB" dirty="0">
                <a:sym typeface="+mn-ea"/>
              </a:rPr>
              <a:t> He (OPPO</a:t>
            </a:r>
            <a:r>
              <a:rPr lang="en-US" altLang="en-GB" dirty="0" smtClean="0">
                <a:sym typeface="+mn-ea"/>
              </a:rPr>
              <a:t>)</a:t>
            </a:r>
            <a:endParaRPr lang="en-US" altLang="zh-CN" sz="2200" dirty="0" smtClean="0">
              <a:solidFill>
                <a:schemeClr val="tx1"/>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effectLst>
                  <a:outerShdw blurRad="38100" dist="38100" dir="2700000" algn="tl">
                    <a:srgbClr val="000000">
                      <a:alpha val="43137"/>
                    </a:srgbClr>
                  </a:outerShdw>
                </a:effectLst>
                <a:sym typeface="+mn-ea"/>
              </a:rPr>
              <a:t>[</a:t>
            </a:r>
            <a:r>
              <a:rPr lang="en-GB" altLang="en-US" dirty="0" smtClean="0">
                <a:effectLst>
                  <a:outerShdw blurRad="38100" dist="38100" dir="2700000" algn="tl">
                    <a:srgbClr val="000000">
                      <a:alpha val="43137"/>
                    </a:srgbClr>
                  </a:outerShdw>
                </a:effectLst>
                <a:sym typeface="+mn-ea"/>
              </a:rPr>
              <a:t>20 </a:t>
            </a:r>
            <a:r>
              <a:rPr lang="en-GB" altLang="en-US" dirty="0" err="1">
                <a:effectLst>
                  <a:outerShdw blurRad="38100" dist="38100" dir="2700000" algn="tl">
                    <a:srgbClr val="000000">
                      <a:alpha val="43137"/>
                    </a:srgbClr>
                  </a:outerShdw>
                </a:effectLst>
                <a:sym typeface="+mn-ea"/>
              </a:rPr>
              <a:t>mins</a:t>
            </a:r>
            <a:r>
              <a:rPr lang="en-GB" altLang="en-US" dirty="0">
                <a:effectLst>
                  <a:outerShdw blurRad="38100" dist="38100" dir="2700000" algn="tl">
                    <a:srgbClr val="000000">
                      <a:alpha val="43137"/>
                    </a:srgbClr>
                  </a:outerShdw>
                </a:effectLst>
                <a:sym typeface="+mn-ea"/>
              </a:rPr>
              <a:t> </a:t>
            </a:r>
            <a:r>
              <a:rPr lang="en-GB" altLang="en-US" dirty="0">
                <a:sym typeface="+mn-ea"/>
              </a:rPr>
              <a:t>for each]</a:t>
            </a:r>
            <a:endParaRPr lang="en-GB" altLang="en-US" sz="2400" dirty="0" smtClean="0"/>
          </a:p>
          <a:p>
            <a:pPr lvl="1" algn="l" eaLnBrk="0" hangingPunct="0">
              <a:buClrTx/>
              <a:buSzTx/>
              <a:buFontTx/>
              <a:buChar char="–"/>
              <a:defRPr/>
            </a:pPr>
            <a:r>
              <a:rPr lang="en-US" altLang="en-GB" sz="2300" dirty="0" smtClean="0">
                <a:solidFill>
                  <a:schemeClr val="tx1"/>
                </a:solidFill>
                <a:sym typeface="+mn-ea"/>
              </a:rPr>
              <a:t>11-25/0034</a:t>
            </a:r>
            <a:r>
              <a:rPr lang="en-US" altLang="en-GB" sz="2300" dirty="0">
                <a:solidFill>
                  <a:schemeClr val="tx1"/>
                </a:solidFill>
                <a:sym typeface="+mn-ea"/>
              </a:rPr>
              <a:t>, Sync field for AMP PPDU, Chuanfeng He (OPPO)</a:t>
            </a:r>
          </a:p>
          <a:p>
            <a:pPr lvl="1" algn="l" eaLnBrk="0" hangingPunct="0">
              <a:buClrTx/>
              <a:buSzTx/>
              <a:buFontTx/>
              <a:buChar char="–"/>
              <a:defRPr/>
            </a:pPr>
            <a:r>
              <a:rPr lang="en-US" altLang="en-GB" sz="2300" dirty="0">
                <a:solidFill>
                  <a:schemeClr val="tx1"/>
                </a:solidFill>
                <a:sym typeface="+mn-ea"/>
              </a:rPr>
              <a:t>11-25/0042r0, AMP Downlink Sync Field Study, Steve Shellhammer (Qualcomm) [AM1 or AM2]</a:t>
            </a:r>
          </a:p>
          <a:p>
            <a:pPr lvl="1" algn="l" eaLnBrk="0" hangingPunct="0">
              <a:buClrTx/>
              <a:buSzTx/>
              <a:buFontTx/>
              <a:buChar char="–"/>
              <a:defRPr/>
            </a:pPr>
            <a:r>
              <a:rPr lang="en-US" altLang="en-GB" sz="2300" dirty="0">
                <a:solidFill>
                  <a:schemeClr val="tx1"/>
                </a:solidFill>
                <a:sym typeface="+mn-ea"/>
              </a:rPr>
              <a:t>11-25-0030r0, “AMP UL Bi-Static Leakage and Dynamic-Range Implications”, Dror Regev (Huawei) [ same slot as 0043]</a:t>
            </a:r>
          </a:p>
          <a:p>
            <a:pPr lvl="1" algn="l" eaLnBrk="0" hangingPunct="0">
              <a:buClrTx/>
              <a:buSzTx/>
              <a:buFontTx/>
              <a:buChar char="–"/>
              <a:defRPr/>
            </a:pPr>
            <a:r>
              <a:rPr lang="en-US" altLang="en-GB" sz="2300" dirty="0">
                <a:solidFill>
                  <a:schemeClr val="tx1"/>
                </a:solidFill>
                <a:sym typeface="+mn-ea"/>
              </a:rPr>
              <a:t>11-25-0043r0, “Passive AMP STA RF Power Harvesting Sensitivity Threshold”, Dror Regev (Huawei) [ same slot as 0030</a:t>
            </a:r>
            <a:r>
              <a:rPr lang="en-US" altLang="en-GB" sz="2300" dirty="0" smtClean="0">
                <a:solidFill>
                  <a:schemeClr val="tx1"/>
                </a:solidFill>
                <a:sym typeface="+mn-ea"/>
              </a:rPr>
              <a:t>]</a:t>
            </a:r>
          </a:p>
          <a:p>
            <a:pPr lvl="1" eaLnBrk="0" hangingPunct="0">
              <a:defRPr/>
            </a:pPr>
            <a:r>
              <a:rPr lang="en-US" altLang="zh-CN" sz="2400" dirty="0">
                <a:sym typeface="+mn-ea"/>
              </a:rPr>
              <a:t>11-25-0047r0, “Follow up on downlink sync field design”, Bin Qian (Huawei)</a:t>
            </a:r>
          </a:p>
          <a:p>
            <a:pPr lvl="1" eaLnBrk="0" hangingPunct="0">
              <a:defRPr/>
            </a:pPr>
            <a:r>
              <a:rPr lang="en-US" altLang="zh-CN" sz="2400" dirty="0">
                <a:sym typeface="+mn-ea"/>
              </a:rPr>
              <a:t>11-25-0048r0, “Discussion on uplink transmissions for backscatter STAs”, Bin Qian (Huawei</a:t>
            </a:r>
            <a:r>
              <a:rPr lang="en-US" altLang="zh-CN" sz="2400" dirty="0" smtClean="0">
                <a:sym typeface="+mn-ea"/>
              </a:rPr>
              <a:t>)</a:t>
            </a:r>
            <a:endParaRPr lang="en-US" altLang="en-GB" sz="2300" dirty="0" smtClean="0">
              <a:solidFill>
                <a:schemeClr val="tx1"/>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each]</a:t>
            </a:r>
            <a:endParaRPr lang="en-GB" altLang="en-US" sz="2400" dirty="0" smtClean="0"/>
          </a:p>
          <a:p>
            <a:pPr lvl="1" algn="l" eaLnBrk="0" hangingPunct="0">
              <a:buClrTx/>
              <a:buSzTx/>
              <a:buFontTx/>
              <a:buChar char="–"/>
              <a:defRPr/>
            </a:pPr>
            <a:r>
              <a:rPr lang="en-US" altLang="zh-CN" sz="2200" dirty="0" smtClean="0">
                <a:solidFill>
                  <a:schemeClr val="tx1"/>
                </a:solidFill>
                <a:sym typeface="+mn-ea"/>
              </a:rPr>
              <a:t>11-25/0050r0</a:t>
            </a:r>
            <a:r>
              <a:rPr lang="en-US" altLang="zh-CN" sz="2200" dirty="0">
                <a:solidFill>
                  <a:schemeClr val="tx1"/>
                </a:solidFill>
                <a:sym typeface="+mn-ea"/>
              </a:rPr>
              <a:t>, “AMP DL Wideband OOK Generation”, Panpan Li (Huawei)</a:t>
            </a:r>
          </a:p>
          <a:p>
            <a:pPr lvl="1" algn="l" eaLnBrk="0" hangingPunct="0">
              <a:buClrTx/>
              <a:buSzTx/>
              <a:buFontTx/>
              <a:buChar char="–"/>
              <a:defRPr/>
            </a:pPr>
            <a:r>
              <a:rPr lang="en-US" altLang="zh-CN" sz="2200" dirty="0" smtClean="0">
                <a:solidFill>
                  <a:schemeClr val="tx1"/>
                </a:solidFill>
                <a:sym typeface="+mn-ea"/>
              </a:rPr>
              <a:t>11-25/0051r0</a:t>
            </a:r>
            <a:r>
              <a:rPr lang="en-US" altLang="zh-CN" sz="2200" dirty="0">
                <a:solidFill>
                  <a:schemeClr val="tx1"/>
                </a:solidFill>
                <a:sym typeface="+mn-ea"/>
              </a:rPr>
              <a:t>, “Signal Design for OOK”, Leif Wilhelmsson (Ericsson)</a:t>
            </a:r>
          </a:p>
          <a:p>
            <a:pPr lvl="1" eaLnBrk="0" hangingPunct="0">
              <a:defRPr/>
            </a:pPr>
            <a:r>
              <a:rPr lang="en-US" altLang="zh-CN" sz="2200" dirty="0">
                <a:sym typeface="+mn-ea"/>
              </a:rPr>
              <a:t>11-25/0058, AMP-monostatic-backscattering PHY followup, Rui Cao (NXP</a:t>
            </a:r>
            <a:r>
              <a:rPr lang="en-US" altLang="zh-CN" sz="2200" dirty="0">
                <a:sym typeface="+mn-ea"/>
              </a:rPr>
              <a:t>)</a:t>
            </a:r>
          </a:p>
          <a:p>
            <a:pPr lvl="1" eaLnBrk="0" hangingPunct="0">
              <a:defRPr/>
            </a:pPr>
            <a:r>
              <a:rPr lang="en-US" altLang="en-GB" sz="2200" dirty="0">
                <a:sym typeface="+mn-ea"/>
              </a:rPr>
              <a:t>11-25/0061, AMP-monostatic-backscattering-operation, </a:t>
            </a:r>
            <a:r>
              <a:rPr lang="en-US" altLang="en-GB" sz="2200" dirty="0" err="1">
                <a:sym typeface="+mn-ea"/>
              </a:rPr>
              <a:t>Rui</a:t>
            </a:r>
            <a:r>
              <a:rPr lang="en-US" altLang="en-GB" sz="2200" dirty="0">
                <a:sym typeface="+mn-ea"/>
              </a:rPr>
              <a:t> Cao (NXP)</a:t>
            </a:r>
          </a:p>
          <a:p>
            <a:pPr lvl="1" eaLnBrk="0" hangingPunct="0">
              <a:defRPr/>
            </a:pPr>
            <a:r>
              <a:rPr lang="en-US" altLang="en-GB" sz="2200" dirty="0">
                <a:sym typeface="+mn-ea"/>
              </a:rPr>
              <a:t>11-25/0075, Further Thoughts on AMP DL PPDU for Mono-static Backscattering, </a:t>
            </a:r>
            <a:r>
              <a:rPr lang="en-US" altLang="en-GB" sz="2200" dirty="0" err="1">
                <a:sym typeface="+mn-ea"/>
              </a:rPr>
              <a:t>Rui</a:t>
            </a:r>
            <a:r>
              <a:rPr lang="en-US" altLang="en-GB" sz="2200" dirty="0">
                <a:sym typeface="+mn-ea"/>
              </a:rPr>
              <a:t> Cao (NXP</a:t>
            </a:r>
            <a:r>
              <a:rPr lang="en-US" altLang="en-GB" sz="2200" dirty="0">
                <a:sym typeface="+mn-ea"/>
              </a:rPr>
              <a:t>)</a:t>
            </a:r>
            <a:endParaRPr lang="en-US" altLang="zh-CN" sz="2200" dirty="0">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a:t>
            </a:r>
            <a:r>
              <a:rPr lang="en-US" altLang="en-GB" dirty="0" smtClean="0"/>
              <a:t>(MAC</a:t>
            </a:r>
            <a:r>
              <a:rPr lang="en-US" altLang="en-GB" dirty="0" smtClean="0"/>
              <a: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eaLnBrk="0" hangingPunct="0">
              <a:defRPr/>
            </a:pPr>
            <a:r>
              <a:rPr lang="en-US" altLang="en-US" sz="2100" dirty="0" smtClean="0">
                <a:sym typeface="+mn-ea"/>
              </a:rPr>
              <a:t>11-24/2112</a:t>
            </a:r>
            <a:r>
              <a:rPr lang="en-US" altLang="en-US" sz="2100" dirty="0">
                <a:sym typeface="+mn-ea"/>
              </a:rPr>
              <a:t>, Secure E2E Operation for AMP, </a:t>
            </a:r>
            <a:r>
              <a:rPr lang="en-US" altLang="en-US" sz="2100" dirty="0" err="1">
                <a:sym typeface="+mn-ea"/>
              </a:rPr>
              <a:t>Sanket</a:t>
            </a:r>
            <a:r>
              <a:rPr lang="en-US" altLang="en-US" sz="2100" dirty="0">
                <a:sym typeface="+mn-ea"/>
              </a:rPr>
              <a:t> </a:t>
            </a:r>
            <a:r>
              <a:rPr lang="en-US" altLang="en-US" sz="2100" dirty="0" err="1">
                <a:sym typeface="+mn-ea"/>
              </a:rPr>
              <a:t>Kalamkar</a:t>
            </a:r>
            <a:r>
              <a:rPr lang="en-US" altLang="en-US" sz="2100" dirty="0">
                <a:sym typeface="+mn-ea"/>
              </a:rPr>
              <a:t> (Qualcomm)</a:t>
            </a:r>
          </a:p>
          <a:p>
            <a:pPr lvl="1" eaLnBrk="0" hangingPunct="0">
              <a:defRPr/>
            </a:pPr>
            <a:r>
              <a:rPr lang="en-US" altLang="zh-CN" sz="2100" dirty="0">
                <a:sym typeface="+mn-ea"/>
              </a:rPr>
              <a:t>11-24/2113, UL Access for AMP, </a:t>
            </a:r>
            <a:r>
              <a:rPr lang="en-US" altLang="zh-CN" sz="2100" dirty="0" err="1">
                <a:sym typeface="+mn-ea"/>
              </a:rPr>
              <a:t>Sanket</a:t>
            </a:r>
            <a:r>
              <a:rPr lang="en-US" altLang="zh-CN" sz="2100" dirty="0">
                <a:sym typeface="+mn-ea"/>
              </a:rPr>
              <a:t> </a:t>
            </a:r>
            <a:r>
              <a:rPr lang="en-US" altLang="zh-CN" sz="2100" dirty="0" err="1">
                <a:sym typeface="+mn-ea"/>
              </a:rPr>
              <a:t>Kalamkar</a:t>
            </a:r>
            <a:r>
              <a:rPr lang="en-US" altLang="zh-CN" sz="2100" dirty="0">
                <a:sym typeface="+mn-ea"/>
              </a:rPr>
              <a:t> (Qualcomm)</a:t>
            </a:r>
          </a:p>
          <a:p>
            <a:pPr lvl="1" eaLnBrk="0" hangingPunct="0">
              <a:defRPr/>
            </a:pPr>
            <a:r>
              <a:rPr lang="en-US" altLang="zh-CN" sz="2100" dirty="0">
                <a:sym typeface="+mn-ea"/>
              </a:rPr>
              <a:t>11-25/0015, </a:t>
            </a:r>
            <a:r>
              <a:rPr lang="en-US" altLang="zh-CN" sz="2100" dirty="0" err="1">
                <a:sym typeface="+mn-ea"/>
              </a:rPr>
              <a:t>Leveraing</a:t>
            </a:r>
            <a:r>
              <a:rPr lang="en-US" altLang="zh-CN" sz="2100" dirty="0">
                <a:sym typeface="+mn-ea"/>
              </a:rPr>
              <a:t> EBCS and WUR to design MAC for 802.11bp, Kamran </a:t>
            </a:r>
            <a:r>
              <a:rPr lang="en-US" altLang="zh-CN" sz="2100" dirty="0" err="1">
                <a:sym typeface="+mn-ea"/>
              </a:rPr>
              <a:t>Nishat</a:t>
            </a:r>
            <a:r>
              <a:rPr lang="en-US" altLang="zh-CN" sz="2100" dirty="0">
                <a:sym typeface="+mn-ea"/>
              </a:rPr>
              <a:t> (</a:t>
            </a:r>
            <a:r>
              <a:rPr lang="en-US" altLang="zh-CN" sz="2100" dirty="0" err="1">
                <a:sym typeface="+mn-ea"/>
              </a:rPr>
              <a:t>Haila</a:t>
            </a:r>
            <a:r>
              <a:rPr lang="en-US" altLang="zh-CN" sz="2100" dirty="0">
                <a:sym typeface="+mn-ea"/>
              </a:rPr>
              <a:t> Technologies</a:t>
            </a:r>
            <a:r>
              <a:rPr lang="en-US" altLang="zh-CN" sz="2100" dirty="0">
                <a:sym typeface="+mn-ea"/>
              </a:rPr>
              <a:t>)</a:t>
            </a:r>
          </a:p>
          <a:p>
            <a:pPr lvl="1" eaLnBrk="0" hangingPunct="0">
              <a:defRPr/>
            </a:pPr>
            <a:r>
              <a:rPr lang="en-US" altLang="en-GB" sz="2100" dirty="0">
                <a:sym typeface="+mn-ea"/>
              </a:rPr>
              <a:t>11-25/0021, Channel access and trigger design for active STAs, You-</a:t>
            </a:r>
            <a:r>
              <a:rPr lang="en-US" altLang="en-GB" sz="2100" dirty="0" err="1">
                <a:sym typeface="+mn-ea"/>
              </a:rPr>
              <a:t>wei</a:t>
            </a:r>
            <a:r>
              <a:rPr lang="en-US" altLang="en-GB" sz="2100" dirty="0">
                <a:sym typeface="+mn-ea"/>
              </a:rPr>
              <a:t> Chen (</a:t>
            </a:r>
            <a:r>
              <a:rPr lang="en-US" altLang="en-GB" sz="2100" dirty="0" err="1">
                <a:sym typeface="+mn-ea"/>
              </a:rPr>
              <a:t>MediaTek</a:t>
            </a:r>
            <a:r>
              <a:rPr lang="en-US" altLang="en-GB" sz="2100" dirty="0">
                <a:sym typeface="+mn-ea"/>
              </a:rPr>
              <a:t>)</a:t>
            </a:r>
          </a:p>
          <a:p>
            <a:pPr lvl="1" eaLnBrk="0" hangingPunct="0">
              <a:defRPr/>
            </a:pPr>
            <a:r>
              <a:rPr lang="en-US" altLang="en-GB" sz="2100" dirty="0">
                <a:sym typeface="+mn-ea"/>
              </a:rPr>
              <a:t>11-25/0031, Trigger based multiple access for AMP, </a:t>
            </a:r>
            <a:r>
              <a:rPr lang="en-US" altLang="en-GB" sz="2100" dirty="0" err="1">
                <a:sym typeface="+mn-ea"/>
              </a:rPr>
              <a:t>Chuanfeng</a:t>
            </a:r>
            <a:r>
              <a:rPr lang="en-US" altLang="en-GB" sz="2100" dirty="0">
                <a:sym typeface="+mn-ea"/>
              </a:rPr>
              <a:t> He (OPPO)</a:t>
            </a:r>
          </a:p>
          <a:p>
            <a:pPr lvl="1" eaLnBrk="0" hangingPunct="0">
              <a:defRPr/>
            </a:pPr>
            <a:r>
              <a:rPr lang="en-US" altLang="en-GB" sz="2100" dirty="0">
                <a:sym typeface="+mn-ea"/>
              </a:rPr>
              <a:t>11-25/0032, Duty-cycle AMP operation, </a:t>
            </a:r>
            <a:r>
              <a:rPr lang="en-US" altLang="en-GB" sz="2100" dirty="0" err="1">
                <a:sym typeface="+mn-ea"/>
              </a:rPr>
              <a:t>Chuanfeng</a:t>
            </a:r>
            <a:r>
              <a:rPr lang="en-US" altLang="en-GB" sz="2100" dirty="0">
                <a:sym typeface="+mn-ea"/>
              </a:rPr>
              <a:t> He (OPPO</a:t>
            </a:r>
            <a:r>
              <a:rPr lang="en-US" altLang="en-GB" sz="2100" dirty="0">
                <a:sym typeface="+mn-ea"/>
              </a:rPr>
              <a:t>)</a:t>
            </a:r>
            <a:endParaRPr lang="en-US" altLang="zh-CN" sz="2100" dirty="0">
              <a:sym typeface="+mn-ea"/>
            </a:endParaRP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GB" dirty="0" smtClean="0">
                <a:sym typeface="+mn-ea"/>
              </a:rPr>
              <a:t>11-25/0035</a:t>
            </a:r>
            <a:r>
              <a:rPr lang="en-US" altLang="en-GB" dirty="0">
                <a:sym typeface="+mn-ea"/>
              </a:rPr>
              <a:t>, CDM access for AMP,  Chuanfeng He (OPPO)</a:t>
            </a:r>
            <a:endParaRPr lang="en-US" altLang="en-GB" dirty="0">
              <a:solidFill>
                <a:schemeClr val="tx1"/>
              </a:solidFill>
              <a:sym typeface="+mn-ea"/>
            </a:endParaRPr>
          </a:p>
          <a:p>
            <a:pPr lvl="1" algn="l" eaLnBrk="0" hangingPunct="0">
              <a:buClrTx/>
              <a:buSzTx/>
              <a:buFontTx/>
              <a:buChar char="–"/>
              <a:defRPr/>
            </a:pPr>
            <a:r>
              <a:rPr lang="en-US" altLang="en-GB" dirty="0">
                <a:sym typeface="+mn-ea"/>
              </a:rPr>
              <a:t>11-25/0037r0, “Follow-up on AMP Energizer”, Ian Bajaj (Huawei)</a:t>
            </a:r>
          </a:p>
          <a:p>
            <a:pPr lvl="1" algn="l" eaLnBrk="0" hangingPunct="0">
              <a:buClrTx/>
              <a:buSzTx/>
              <a:buFontTx/>
              <a:buChar char="–"/>
              <a:defRPr/>
            </a:pPr>
            <a:r>
              <a:rPr lang="en-US" altLang="en-US" dirty="0">
                <a:sym typeface="+mn-ea"/>
              </a:rPr>
              <a:t>11-25/0038r0, “Use Case for AMP STA Reporting”, Ian Bajaj (Huawei</a:t>
            </a:r>
            <a:r>
              <a:rPr lang="en-US" altLang="en-US" dirty="0" smtClean="0">
                <a:sym typeface="+mn-ea"/>
              </a:rPr>
              <a:t>)</a:t>
            </a:r>
          </a:p>
          <a:p>
            <a:pPr lvl="1" eaLnBrk="0" hangingPunct="0">
              <a:defRPr/>
            </a:pPr>
            <a:r>
              <a:rPr lang="en-US" altLang="en-US" dirty="0">
                <a:sym typeface="+mn-ea"/>
              </a:rPr>
              <a:t>11-25/0039r0, “ AMP Open Service Period”, Ian Bajaj (Huawei)</a:t>
            </a:r>
          </a:p>
          <a:p>
            <a:pPr lvl="1" eaLnBrk="0" hangingPunct="0">
              <a:defRPr/>
            </a:pPr>
            <a:r>
              <a:rPr lang="en-US" altLang="en-US" dirty="0">
                <a:sym typeface="+mn-ea"/>
              </a:rPr>
              <a:t>11-25/0041, Follow up on AMP identification, </a:t>
            </a:r>
            <a:r>
              <a:rPr lang="en-US" altLang="en-US" dirty="0" err="1">
                <a:sym typeface="+mn-ea"/>
              </a:rPr>
              <a:t>Zhanjing</a:t>
            </a:r>
            <a:r>
              <a:rPr lang="en-US" altLang="en-US" dirty="0">
                <a:sym typeface="+mn-ea"/>
              </a:rPr>
              <a:t> </a:t>
            </a:r>
            <a:r>
              <a:rPr lang="en-US" altLang="en-US" dirty="0" err="1">
                <a:sym typeface="+mn-ea"/>
              </a:rPr>
              <a:t>Bao</a:t>
            </a:r>
            <a:r>
              <a:rPr lang="en-US" altLang="en-US" dirty="0">
                <a:sym typeface="+mn-ea"/>
              </a:rPr>
              <a:t> (TCL)</a:t>
            </a:r>
            <a:endParaRPr lang="en-US" altLang="en-GB" dirty="0">
              <a:sym typeface="+mn-ea"/>
            </a:endParaRPr>
          </a:p>
          <a:p>
            <a:pPr lvl="1" eaLnBrk="0" hangingPunct="0">
              <a:defRPr/>
            </a:pPr>
            <a:r>
              <a:rPr lang="en-US" altLang="en-US" dirty="0">
                <a:sym typeface="+mn-ea"/>
              </a:rPr>
              <a:t>11-25/0045r0, "Channel Access for Backscatter non-AP AMP STAs", </a:t>
            </a:r>
            <a:r>
              <a:rPr lang="en-US" altLang="en-US" dirty="0" err="1">
                <a:sym typeface="+mn-ea"/>
              </a:rPr>
              <a:t>Rojan</a:t>
            </a:r>
            <a:r>
              <a:rPr lang="en-US" altLang="en-US" dirty="0">
                <a:sym typeface="+mn-ea"/>
              </a:rPr>
              <a:t> </a:t>
            </a:r>
            <a:r>
              <a:rPr lang="en-US" altLang="en-US" dirty="0" err="1">
                <a:sym typeface="+mn-ea"/>
              </a:rPr>
              <a:t>Chitrakar</a:t>
            </a:r>
            <a:r>
              <a:rPr lang="en-US" altLang="en-US" dirty="0">
                <a:sym typeface="+mn-ea"/>
              </a:rPr>
              <a:t> (Huawei</a:t>
            </a:r>
            <a:r>
              <a:rPr lang="en-US" altLang="en-US" dirty="0" smtClean="0">
                <a:sym typeface="+mn-ea"/>
              </a:rPr>
              <a:t>)</a:t>
            </a:r>
            <a:endParaRPr lang="en-US" altLang="en-US" dirty="0">
              <a:solidFill>
                <a:schemeClr val="tx1"/>
              </a:solidFill>
              <a:sym typeface="+mn-ea"/>
            </a:endParaRP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Jan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smtClean="0"/>
              <a:t>Contribution discussion (MAC/WPT/Sec) </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US" sz="2400" dirty="0" smtClean="0">
                <a:sym typeface="+mn-ea"/>
              </a:rPr>
              <a:t>11-25/0046r0</a:t>
            </a:r>
            <a:r>
              <a:rPr lang="en-US" altLang="en-US" sz="2400" dirty="0">
                <a:sym typeface="+mn-ea"/>
              </a:rPr>
              <a:t>, "Channel Access for Active Tx non-AP AMP STAs", Rojan Chitrakar (Huawei)</a:t>
            </a:r>
          </a:p>
          <a:p>
            <a:pPr lvl="1" algn="l" eaLnBrk="0" hangingPunct="0">
              <a:buClrTx/>
              <a:buSzTx/>
              <a:buFontTx/>
              <a:buChar char="–"/>
              <a:defRPr/>
            </a:pPr>
            <a:r>
              <a:rPr lang="en-US" altLang="en-US" sz="2400" dirty="0">
                <a:sym typeface="+mn-ea"/>
              </a:rPr>
              <a:t>11-25/0091, frame format discussion follow up, Liwen Chu (NXP</a:t>
            </a:r>
            <a:r>
              <a:rPr lang="en-US" altLang="en-US" sz="2400" dirty="0" smtClean="0">
                <a:sym typeface="+mn-ea"/>
              </a:rPr>
              <a:t>)</a:t>
            </a:r>
          </a:p>
          <a:p>
            <a:pPr lvl="1" eaLnBrk="0" hangingPunct="0">
              <a:defRPr/>
            </a:pPr>
            <a:r>
              <a:rPr lang="en-US" altLang="en-GB" sz="2400" dirty="0">
                <a:sym typeface="+mn-ea"/>
              </a:rPr>
              <a:t>11-25/0094, AMP device management, </a:t>
            </a:r>
            <a:r>
              <a:rPr lang="en-US" altLang="en-GB" sz="2400" dirty="0" err="1">
                <a:sym typeface="+mn-ea"/>
              </a:rPr>
              <a:t>Liwen</a:t>
            </a:r>
            <a:r>
              <a:rPr lang="en-US" altLang="en-GB" sz="2400" dirty="0">
                <a:sym typeface="+mn-ea"/>
              </a:rPr>
              <a:t> Chu (NXP</a:t>
            </a:r>
            <a:r>
              <a:rPr lang="en-US" altLang="en-GB" sz="2400" dirty="0" smtClean="0">
                <a:sym typeface="+mn-ea"/>
              </a:rPr>
              <a:t>)</a:t>
            </a:r>
            <a:endParaRPr lang="en-US" altLang="en-US" sz="2400" dirty="0">
              <a:solidFill>
                <a:schemeClr val="tx1"/>
              </a:solidFill>
              <a:sym typeface="+mn-ea"/>
            </a:endParaRPr>
          </a:p>
          <a:p>
            <a:pPr lvl="1" algn="l" eaLnBrk="0" hangingPunct="0">
              <a:buClrTx/>
              <a:buSzTx/>
              <a:buFontTx/>
              <a:buChar char="–"/>
              <a:defRPr/>
            </a:pPr>
            <a:r>
              <a:rPr lang="en-US" altLang="en-US" sz="2400" dirty="0">
                <a:sym typeface="+mn-ea"/>
              </a:rPr>
              <a:t>11-25/0029, WPT Protocol, Wave and PPDU, Yinan Qi (OPPO)</a:t>
            </a:r>
            <a:endParaRPr lang="en-US" altLang="en-US" sz="2400" dirty="0">
              <a:solidFill>
                <a:schemeClr val="tx1"/>
              </a:solidFill>
              <a:sym typeface="+mn-ea"/>
            </a:endParaRPr>
          </a:p>
          <a:p>
            <a:pPr lvl="1" algn="l" eaLnBrk="0" hangingPunct="0">
              <a:buClrTx/>
              <a:buSzTx/>
              <a:buFontTx/>
              <a:buChar char="–"/>
              <a:defRPr/>
            </a:pPr>
            <a:r>
              <a:rPr lang="en-US" altLang="en-US" sz="2400" dirty="0">
                <a:sym typeface="+mn-ea"/>
              </a:rPr>
              <a:t>11-25/0012, WPT Waveform Comparison, Amichai Sanderovich (Wiliot)</a:t>
            </a:r>
          </a:p>
          <a:p>
            <a:pPr lvl="1" algn="l" eaLnBrk="0" hangingPunct="0">
              <a:buClrTx/>
              <a:buSzTx/>
              <a:buFontTx/>
              <a:buChar char="–"/>
              <a:defRPr/>
            </a:pPr>
            <a:r>
              <a:rPr lang="en-US" altLang="en-US" sz="2400" dirty="0">
                <a:sym typeface="+mn-ea"/>
              </a:rPr>
              <a:t>11-24/1916, Recap of Compact Secure Transaction Methods for AMP, Hui Luo (Infineon)</a:t>
            </a:r>
            <a:r>
              <a:rPr lang="en-US" altLang="en-US" sz="2400"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Motions (TG motions refer to 11-24/1322)</a:t>
            </a:r>
          </a:p>
          <a:p>
            <a:pPr eaLnBrk="0" hangingPunct="0">
              <a:defRPr/>
            </a:pPr>
            <a:r>
              <a:rPr lang="en-US" altLang="en-GB" sz="2400" dirty="0" smtClean="0">
                <a:sym typeface="+mn-ea"/>
              </a:rPr>
              <a:t>Contribution discussion [</a:t>
            </a:r>
            <a:r>
              <a:rPr lang="en-US" altLang="en-GB" sz="2400" dirty="0" smtClean="0">
                <a:sym typeface="+mn-ea"/>
              </a:rPr>
              <a:t>20 </a:t>
            </a:r>
            <a:r>
              <a:rPr lang="en-US" altLang="en-GB" sz="2400" dirty="0" err="1" smtClean="0">
                <a:sym typeface="+mn-ea"/>
              </a:rPr>
              <a:t>mins</a:t>
            </a:r>
            <a:r>
              <a:rPr lang="en-US" altLang="en-GB" sz="2400" dirty="0" smtClean="0">
                <a:sym typeface="+mn-ea"/>
              </a:rPr>
              <a:t> for each presentation including Q&amp;A]</a:t>
            </a:r>
            <a:endParaRPr lang="en-US" altLang="en-GB" sz="2400" dirty="0" smtClean="0"/>
          </a:p>
          <a:p>
            <a:pPr lvl="1" algn="l" eaLnBrk="0" hangingPunct="0">
              <a:buClrTx/>
              <a:buSzTx/>
              <a:buFontTx/>
              <a:buChar char="–"/>
              <a:defRPr/>
            </a:pPr>
            <a:r>
              <a:rPr lang="en-US" altLang="en-GB" sz="2400" dirty="0" smtClean="0">
                <a:sym typeface="+mn-ea"/>
              </a:rPr>
              <a:t>11-25/0096</a:t>
            </a:r>
            <a:r>
              <a:rPr lang="en-US" altLang="en-GB" sz="2400" dirty="0" smtClean="0">
                <a:sym typeface="+mn-ea"/>
              </a:rPr>
              <a:t>, Active AMP STA polling procedure, Liwen Chu (NXP)</a:t>
            </a:r>
            <a:endParaRPr lang="en-US" altLang="en-GB" sz="2400" i="1" dirty="0" smtClean="0">
              <a:solidFill>
                <a:schemeClr val="tx1"/>
              </a:solidFill>
              <a:highlight>
                <a:srgbClr val="FFFF00"/>
              </a:highlight>
              <a:sym typeface="+mn-ea"/>
            </a:endParaRPr>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Feb 11</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9:00am,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Mar 4</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491</TotalTime>
  <Words>3470</Words>
  <Application>Microsoft Office PowerPoint</Application>
  <PresentationFormat>宽屏</PresentationFormat>
  <Paragraphs>574</Paragraphs>
  <Slides>39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39</vt:i4>
      </vt:variant>
    </vt:vector>
  </HeadingPairs>
  <TitlesOfParts>
    <vt:vector size="50"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448</cp:revision>
  <cp:lastPrinted>2014-11-04T15:04:00Z</cp:lastPrinted>
  <dcterms:created xsi:type="dcterms:W3CDTF">2007-04-17T18:10:00Z</dcterms:created>
  <dcterms:modified xsi:type="dcterms:W3CDTF">2025-01-12T08:12:59Z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