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handoutMasterIdLst>
    <p:handoutMasterId r:id="rId43"/>
  </p:handoutMasterIdLst>
  <p:sldIdLst>
    <p:sldId id="1263" r:id="rId3"/>
    <p:sldId id="1266" r:id="rId4"/>
    <p:sldId id="1267" r:id="rId5"/>
    <p:sldId id="1269" r:id="rId6"/>
    <p:sldId id="1270" r:id="rId7"/>
    <p:sldId id="1271" r:id="rId8"/>
    <p:sldId id="1273" r:id="rId9"/>
    <p:sldId id="1274" r:id="rId10"/>
    <p:sldId id="1275" r:id="rId11"/>
    <p:sldId id="1276" r:id="rId12"/>
    <p:sldId id="1278" r:id="rId13"/>
    <p:sldId id="1279" r:id="rId14"/>
    <p:sldId id="1385" r:id="rId15"/>
    <p:sldId id="1388" r:id="rId16"/>
    <p:sldId id="1387" r:id="rId17"/>
    <p:sldId id="1386" r:id="rId18"/>
    <p:sldId id="1296" r:id="rId19"/>
    <p:sldId id="1389" r:id="rId20"/>
    <p:sldId id="1283" r:id="rId21"/>
    <p:sldId id="1284" r:id="rId22"/>
    <p:sldId id="1366" r:id="rId23"/>
    <p:sldId id="1428" r:id="rId24"/>
    <p:sldId id="1429" r:id="rId25"/>
    <p:sldId id="1361" r:id="rId26"/>
    <p:sldId id="1287" r:id="rId27"/>
    <p:sldId id="1462" r:id="rId28"/>
    <p:sldId id="1336" r:id="rId29"/>
    <p:sldId id="1463" r:id="rId30"/>
    <p:sldId id="1427" r:id="rId31"/>
    <p:sldId id="1464" r:id="rId32"/>
    <p:sldId id="1313" r:id="rId33"/>
    <p:sldId id="1465" r:id="rId34"/>
    <p:sldId id="1367" r:id="rId35"/>
    <p:sldId id="1466" r:id="rId36"/>
    <p:sldId id="1379" r:id="rId37"/>
    <p:sldId id="1467" r:id="rId38"/>
    <p:sldId id="1291" r:id="rId39"/>
    <p:sldId id="1346" r:id="rId40"/>
    <p:sldId id="1347" r:id="rId4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handoutMaster" Target="handoutMasters/handoutMaster1.xml"/><Relationship Id="rId42" Type="http://schemas.openxmlformats.org/officeDocument/2006/relationships/notesMaster" Target="notesMasters/notesMaster1.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1997r0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d5xo5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mentor.ieee.org/802.11/dcn/24/11-24-1390-03-00bp-teleconference-minutes-august-september-2024.docx" TargetMode="External"/><Relationship Id="rId1" Type="http://schemas.openxmlformats.org/officeDocument/2006/relationships/hyperlink" Target="https://mentor.ieee.org/802.11/dcn/23/11-23-2158-00-0amp-802-11-amp-sg-meeting-minutes-for-november-2023-plenary.docx" TargetMode="Externa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11/dcn/23/11-23-2158-00-0amp-802-11-amp-sg-meeting-minutes-for-november-2023-plenary.docx" TargetMode="Externa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11/dcn/23/11-23-2158-00-0amp-802-11-amp-sg-meeting-minutes-for-november-2023-plenary.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2025</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2025-01-08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92"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a:t>
            </a:r>
            <a:r>
              <a:rPr lang="en-US" altLang="en-US" sz="3200" dirty="0">
                <a:sym typeface="+mn-ea"/>
              </a:rPr>
              <a:t>the January IEEE 802 interim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January IEEE 802 interim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US" sz="2400" dirty="0">
                <a:sym typeface="+mn-ea"/>
                <a:hlinkClick r:id="rId1"/>
              </a:rPr>
              <a:t>https://cvent.me/d5xo5D</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11-25/0010r0, Discussion on amp energizer: function and operation frequency, Yinan Qi (OPPO)</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11-24/2115, Long Range Backscatter Use Case, Nelson Costa (Haila Technologies)</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11-24/1846r2, "AMP Client STA Types", Rojan Chitrakar (Huawei) - 10 mins [earlier slot preferred]</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11-24/2132, AMP relay topology and operation, Zhanjing Bao (TCL)</a:t>
            </a: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11-25/0052, Active AMP STA Polling Requirements, Sebastian Max (Ericsson)</a:t>
            </a: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11-25/0055, Wireless connectivity challenges for backscattering AMP STA, Solomon Trainin (Wiliot)</a:t>
            </a: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fontScale="900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11-24/2114, Channel Correction in Long Range Backscatter, Nelson Costa (Haila Technologies)</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11-24/2128, Follow-up on Channel Shifting in Backscatter Operations, Nelson Costa (Haila Technologies)</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11-24/2143, Advantages of 802.11b DSS in Long-Range Backscatter, Nelson Costa (Haila Technologies)</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11-25/0027, AMP PPDU Design, Yinan Qi (OPPO) </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11-25/0028, AMP PPDU Configuration,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11-25/0033, UL Data Rates for AMP and PPDU, Chuanfeng He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11-25/0034, Sync field for AMP PPDU, Chuanfeng He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11-25/0042r0, AMP Downlink Sync Field Study, Steve Shellhammer (Qualcomm)</a:t>
            </a:r>
            <a:r>
              <a:rPr lang="en-US" altLang="en-US" sz="1600" kern="0" dirty="0">
                <a:solidFill>
                  <a:schemeClr val="tx1"/>
                </a:solidFill>
                <a:latin typeface="Calibri" panose="020F0502020204030204" pitchFamily="34" charset="0"/>
                <a:cs typeface="Calibri" panose="020F0502020204030204" pitchFamily="34" charset="0"/>
                <a:sym typeface="+mn-ea"/>
              </a:rPr>
              <a:t> [AM1 or AM2]</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11-25-0030r0, “AMP UL Bi-Static Leakage and Dynamic-Range Implications”, Dror Regev (Huawei) [ same slot as 0043]</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11-25-0043r0, “Passive AMP STA RF Power Harvesting Sensitivity Threshold”, Dror Regev (Huawei) [ same slot as 0030]</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11-25-0047r0, “Follow up on downlink sync field design”, Bin Qian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11-25-0048r0, “Discussion on uplink transmissions for backscatter STAs”, Bin Qian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11-25-0050r0, “AMP DL Wideband OOK Generation”, Panpan Li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11-25-0051r0, “Signal Design for OOK”, Leif Wilhelmsson (Ericsson)</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11-25/0058, AMP-monostatic-backscattering PHY followup, Rui Cao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11-25/0061, AMP-monostatic-backscattering-operation, Rui Cao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11-25/0075, Further Thoughts on AMP DL PPDU for Mono-static Backscattering, Rui Cao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11-25/0021, Channel access and trigger design for active STAs, You-wei Chen (MediaTek)</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11-25/0031, Trigger based multiple access for AMP, Chuanfeng He (OPPO)</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11-25/0032, Duty-cycle AMP operation, Chuanfeng He (OPPO)</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11-25/0035, CDM access for AMP,  Chuanfeng He (OPPO)</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11-25/0037r0, “Follow-up on AMP Energizer”, Ian Bajaj (Huawei)</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11-25/0038r0, “Use Case for AMP STA Reporting”, Ian Bajaj (Huawei)</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11-25/0039r0, “ AMP Open Service Period”, Ian Bajaj (Huawei)</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11-25/0041, Follow up on AMP identification, Zhanjing Bao (TCL)</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11-25/0045r0, "Channel Access for Backscatter non-AP AMP STAs", Rojan Chitrakar (Huawei)</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11-25/0046r0, "Channel Access for Active Tx non-AP AMP STAs", Rojan Chitrakar (Huawei)</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11-25/0091, frame format discussion follow up, Liwen Chu (NXP)</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11-25/0094, AMP device management</a:t>
            </a:r>
            <a:r>
              <a:rPr lang="en-US" altLang="en-US" sz="1800" kern="0" dirty="0">
                <a:solidFill>
                  <a:schemeClr val="tx1"/>
                </a:solidFill>
                <a:latin typeface="Calibri" panose="020F0502020204030204" pitchFamily="34" charset="0"/>
                <a:cs typeface="Calibri" panose="020F0502020204030204" pitchFamily="34" charset="0"/>
                <a:sym typeface="+mn-ea"/>
              </a:rPr>
              <a:t>, Liwen Chu (NXP)</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11-25/0096, Active AMP STA polling procedure</a:t>
            </a:r>
            <a:r>
              <a:rPr lang="en-US" altLang="en-US" sz="1800" kern="0" dirty="0">
                <a:solidFill>
                  <a:schemeClr val="tx1"/>
                </a:solidFill>
                <a:latin typeface="Calibri" panose="020F0502020204030204" pitchFamily="34" charset="0"/>
                <a:cs typeface="Calibri" panose="020F0502020204030204" pitchFamily="34" charset="0"/>
                <a:sym typeface="+mn-ea"/>
              </a:rPr>
              <a:t>, Liwen Chu (NXP)</a:t>
            </a:r>
            <a:endParaRPr lang="en-US" altLang="en-US" sz="18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800" i="1" kern="0" dirty="0">
                <a:solidFill>
                  <a:schemeClr val="tx1"/>
                </a:solidFill>
                <a:latin typeface="Calibri" panose="020F0502020204030204" pitchFamily="34" charset="0"/>
                <a:cs typeface="Calibri" panose="020F0502020204030204" pitchFamily="34" charset="0"/>
                <a:sym typeface="+mn-ea"/>
              </a:rPr>
              <a:t>t.b.d.</a:t>
            </a:r>
            <a:r>
              <a:rPr lang="en-US" altLang="en-US" sz="18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8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endParaRPr lang="en-US" altLang="zh-CN" sz="18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11-25/0029, WPT Protocol, Wave and PPDU,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11-25/0012, WPT Waveform Comparison, Amichai Sanderovich (Wiliot)</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11-24/1916, Recap of Compact Secure Transaction Methods for AMP, Hui Luo (Infineon)</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endParaRPr lang="en-GB" altLang="en-US" sz="1800" dirty="0">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401</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eaLnBrk="0" hangingPunct="0">
              <a:spcBef>
                <a:spcPts val="0"/>
              </a:spcBef>
              <a:defRPr/>
            </a:pPr>
            <a:r>
              <a:rPr lang="en-US" altLang="en-GB" sz="1800" dirty="0">
                <a:sym typeface="+mn-ea"/>
              </a:rPr>
              <a:t>SPs and Motions</a:t>
            </a:r>
            <a:endParaRPr lang="en-US" altLang="en-GB" sz="1800" dirty="0">
              <a:sym typeface="+mn-ea"/>
            </a:endParaRPr>
          </a:p>
          <a:p>
            <a:pPr eaLnBrk="0" hangingPunct="0">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Timeline Review</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endParaRPr lang="en-US" altLang="en-GB"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endParaRPr lang="en-GB" altLang="en-US"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endParaRPr lang="en-US" altLang="en-GB" sz="1400" b="1" i="1" dirty="0" smtClean="0">
              <a:sym typeface="+mn-ea"/>
            </a:endParaRP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AM2, 401</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lvl="0" eaLnBrk="0" hangingPunct="0">
              <a:lnSpc>
                <a:spcPct val="100000"/>
              </a:lnSpc>
              <a:spcBef>
                <a:spcPts val="0"/>
              </a:spcBef>
              <a:defRPr/>
            </a:pPr>
            <a:r>
              <a:rPr lang="en-US" sz="1800" dirty="0" smtClean="0">
                <a:solidFill>
                  <a:schemeClr val="tx1"/>
                </a:solidFill>
              </a:rPr>
              <a:t>Approve TG minutes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FRD/SFD motion</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gridCol w="1943100"/>
                <a:gridCol w="1363980"/>
                <a:gridCol w="1798955"/>
                <a:gridCol w="2193925"/>
                <a:gridCol w="1149985"/>
              </a:tblGrid>
              <a:tr h="424180">
                <a:tc>
                  <a:txBody>
                    <a:bodyPr/>
                    <a:lstStyle/>
                    <a:p>
                      <a:pPr>
                        <a:buNone/>
                      </a:pPr>
                      <a:endParaRPr lang="zh-CN" altLang="en-US" sz="1800"/>
                    </a:p>
                  </a:txBody>
                  <a:tcPr/>
                </a:tc>
                <a:tc>
                  <a:txBody>
                    <a:bodyPr/>
                    <a:lstStyle/>
                    <a:p>
                      <a:pPr algn="ctr">
                        <a:buNone/>
                      </a:pPr>
                      <a:r>
                        <a:rPr lang="en-US" altLang="zh-CN" sz="1800" dirty="0"/>
                        <a:t>Mon</a:t>
                      </a:r>
                      <a:endParaRPr lang="en-US" altLang="zh-CN" sz="1800" dirty="0"/>
                    </a:p>
                  </a:txBody>
                  <a:tcPr anchor="ctr"/>
                </a:tc>
                <a:tc>
                  <a:txBody>
                    <a:bodyPr/>
                    <a:lstStyle/>
                    <a:p>
                      <a:pPr algn="ctr">
                        <a:buNone/>
                      </a:pPr>
                      <a:r>
                        <a:rPr lang="en-US" altLang="zh-CN" sz="1800"/>
                        <a:t>Tue</a:t>
                      </a:r>
                      <a:endParaRPr lang="en-US" altLang="zh-CN" sz="1800"/>
                    </a:p>
                  </a:txBody>
                  <a:tcPr anchor="ctr"/>
                </a:tc>
                <a:tc>
                  <a:txBody>
                    <a:bodyPr/>
                    <a:lstStyle/>
                    <a:p>
                      <a:pPr algn="ctr">
                        <a:buNone/>
                      </a:pPr>
                      <a:r>
                        <a:rPr lang="en-US" altLang="zh-CN" sz="1800"/>
                        <a:t>Wed</a:t>
                      </a:r>
                      <a:endParaRPr lang="en-US" altLang="zh-CN" sz="1800"/>
                    </a:p>
                  </a:txBody>
                  <a:tcPr anchor="ctr"/>
                </a:tc>
                <a:tc>
                  <a:txBody>
                    <a:bodyPr/>
                    <a:lstStyle/>
                    <a:p>
                      <a:pPr algn="ctr">
                        <a:buNone/>
                      </a:pPr>
                      <a:r>
                        <a:rPr lang="en-US" altLang="zh-CN" sz="1800"/>
                        <a:t>Thu</a:t>
                      </a:r>
                      <a:endParaRPr lang="en-US" altLang="zh-CN" sz="1800"/>
                    </a:p>
                  </a:txBody>
                  <a:tcPr anchor="ctr"/>
                </a:tc>
                <a:tc>
                  <a:txBody>
                    <a:bodyPr/>
                    <a:lstStyle/>
                    <a:p>
                      <a:pPr algn="ctr">
                        <a:buNone/>
                      </a:pPr>
                      <a:r>
                        <a:rPr lang="en-US" altLang="zh-CN" sz="1800" dirty="0"/>
                        <a:t>Fri</a:t>
                      </a:r>
                      <a:endParaRPr lang="en-US" altLang="zh-CN" sz="1800" dirty="0"/>
                    </a:p>
                  </a:txBody>
                  <a:tcPr anchor="ctr"/>
                </a:tc>
              </a:tr>
              <a:tr h="657225">
                <a:tc>
                  <a:txBody>
                    <a:bodyPr/>
                    <a:lstStyle/>
                    <a:p>
                      <a:pPr>
                        <a:buNone/>
                      </a:pPr>
                      <a:r>
                        <a:rPr lang="en-US" altLang="zh-CN" sz="1800"/>
                        <a:t>AM1 (8:00~10:00)</a:t>
                      </a:r>
                      <a:endParaRPr lang="en-US" altLang="zh-CN" sz="1800"/>
                    </a:p>
                  </a:txBody>
                  <a:tcPr/>
                </a:tc>
                <a:tc>
                  <a:txBody>
                    <a:bodyPr/>
                    <a:lstStyle/>
                    <a:p>
                      <a:pPr algn="ctr">
                        <a:buNone/>
                      </a:pPr>
                      <a:r>
                        <a:rPr lang="en-US" altLang="zh-CN" sz="1800" dirty="0" smtClean="0">
                          <a:solidFill>
                            <a:schemeClr val="bg1">
                              <a:lumMod val="50000"/>
                            </a:schemeClr>
                          </a:solidFill>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(PHY)</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(MAC/WPT/Sec)</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tr>
              <a:tr h="656590">
                <a:tc>
                  <a:txBody>
                    <a:bodyPr/>
                    <a:lstStyle/>
                    <a:p>
                      <a:pPr>
                        <a:buNone/>
                      </a:pPr>
                      <a:r>
                        <a:rPr lang="en-US" altLang="zh-CN" sz="1800" dirty="0"/>
                        <a:t>AM2 (10:30~12:30)</a:t>
                      </a:r>
                      <a:endParaRPr lang="en-US" altLang="zh-CN" sz="1800" dirty="0"/>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tr>
              <a:tr h="657225">
                <a:tc>
                  <a:txBody>
                    <a:bodyPr/>
                    <a:lstStyle/>
                    <a:p>
                      <a:pPr>
                        <a:buNone/>
                      </a:pPr>
                      <a:r>
                        <a:rPr lang="en-US" altLang="zh-CN" sz="1800" dirty="0"/>
                        <a:t>PM1 (13:30~15:30)</a:t>
                      </a:r>
                      <a:endParaRPr lang="en-US" altLang="zh-CN" sz="1800" dirty="0"/>
                    </a:p>
                  </a:txBody>
                  <a:tcPr/>
                </a:tc>
                <a:tc>
                  <a:txBody>
                    <a:bodyPr/>
                    <a:lstStyle/>
                    <a:p>
                      <a:pPr algn="ctr">
                        <a:buNone/>
                      </a:pP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tr>
              <a:tr h="657225">
                <a:tc>
                  <a:txBody>
                    <a:bodyPr/>
                    <a:lstStyle/>
                    <a:p>
                      <a:pPr>
                        <a:buNone/>
                      </a:pPr>
                      <a:r>
                        <a:rPr lang="en-US" altLang="zh-CN" sz="1800"/>
                        <a:t>PM2 (16:00~18:00)</a:t>
                      </a:r>
                      <a:endParaRPr lang="en-US" altLang="zh-CN" sz="1800"/>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tr>
              <a:tr h="424815">
                <a:tc>
                  <a:txBody>
                    <a:bodyPr/>
                    <a:lstStyle/>
                    <a:p>
                      <a:pPr>
                        <a:buNone/>
                      </a:pPr>
                      <a:r>
                        <a:rPr lang="en-US" altLang="zh-CN" sz="1800"/>
                        <a:t>EVE (19:30~21:30)</a:t>
                      </a:r>
                      <a:endParaRPr lang="en-US" altLang="zh-CN" sz="1800"/>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Interim </a:t>
            </a:r>
            <a:r>
              <a:rPr lang="en-US" sz="3200" kern="0" dirty="0" smtClean="0">
                <a:solidFill>
                  <a:srgbClr val="0000FF"/>
                </a:solidFill>
                <a:latin typeface="Arial Black" panose="020B0A04020102020204" pitchFamily="34" charset="0"/>
              </a:rPr>
              <a:t>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marL="1257300" lvl="2" indent="457200">
              <a:lnSpc>
                <a:spcPct val="90000"/>
              </a:lnSpc>
              <a:buNone/>
              <a:defRPr/>
            </a:pPr>
            <a:r>
              <a:rPr lang="en-US" altLang="en-US" sz="2000" b="1" kern="0" dirty="0">
                <a:latin typeface="Arial" panose="020B0604020202020204" pitchFamily="34" charset="0"/>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endParaRPr lang="en-GB" altLang="en-US" dirty="0" smtClean="0"/>
          </a:p>
          <a:p>
            <a:pPr lvl="1" algn="l" eaLnBrk="0" hangingPunct="0">
              <a:buClrTx/>
              <a:buSzTx/>
              <a:buFontTx/>
              <a:buChar char="–"/>
              <a:defRPr/>
            </a:pPr>
            <a:r>
              <a:rPr lang="en-US" altLang="en-GB" dirty="0" smtClean="0">
                <a:solidFill>
                  <a:schemeClr val="tx1"/>
                </a:solidFill>
                <a:sym typeface="+mn-ea"/>
              </a:rPr>
              <a:t>11-24/1846r2, "AMP Client STA Types", Rojan Chitrakar (Huawei) - 10 mins [earlier slot preferred]</a:t>
            </a:r>
            <a:endParaRPr lang="en-US" altLang="en-GB" dirty="0" smtClean="0">
              <a:solidFill>
                <a:schemeClr val="tx1"/>
              </a:solidFill>
              <a:sym typeface="+mn-ea"/>
            </a:endParaRPr>
          </a:p>
          <a:p>
            <a:pPr lvl="1" algn="l" eaLnBrk="0" hangingPunct="0">
              <a:buClrTx/>
              <a:buSzTx/>
              <a:buFontTx/>
              <a:buChar char="–"/>
              <a:defRPr/>
            </a:pPr>
            <a:r>
              <a:rPr lang="en-US" altLang="en-GB" b="0" dirty="0" smtClean="0">
                <a:solidFill>
                  <a:schemeClr val="tx1"/>
                </a:solidFill>
                <a:sym typeface="+mn-ea"/>
              </a:rPr>
              <a:t>11-24/2132, AMP relay topology and operation, Zhanjing Bao (TCL)</a:t>
            </a:r>
            <a:endParaRPr lang="en-US" altLang="en-GB" b="0" dirty="0" smtClean="0">
              <a:solidFill>
                <a:schemeClr val="tx1"/>
              </a:solidFill>
            </a:endParaRPr>
          </a:p>
          <a:p>
            <a:pPr lvl="1" algn="l" eaLnBrk="0" hangingPunct="0">
              <a:buClrTx/>
              <a:buSzTx/>
              <a:buFontTx/>
              <a:buChar char="–"/>
              <a:defRPr/>
            </a:pPr>
            <a:r>
              <a:rPr lang="en-US" altLang="en-GB" b="0" dirty="0" smtClean="0">
                <a:solidFill>
                  <a:schemeClr val="tx1"/>
                </a:solidFill>
                <a:sym typeface="+mn-ea"/>
              </a:rPr>
              <a:t>11-25/0052, Active AMP STA Polling Requirements, Sebastian Max (Ericsson)</a:t>
            </a:r>
            <a:endParaRPr lang="en-US" altLang="en-GB" b="0" dirty="0" smtClean="0">
              <a:solidFill>
                <a:schemeClr val="tx1"/>
              </a:solidFill>
            </a:endParaRPr>
          </a:p>
          <a:p>
            <a:pPr lvl="1" algn="l" eaLnBrk="0" hangingPunct="0">
              <a:buClrTx/>
              <a:buSzTx/>
              <a:buFontTx/>
              <a:buChar char="–"/>
              <a:defRPr/>
            </a:pPr>
            <a:r>
              <a:rPr lang="en-US" altLang="en-GB" b="0" dirty="0" smtClean="0">
                <a:solidFill>
                  <a:schemeClr val="tx1"/>
                </a:solidFill>
                <a:sym typeface="+mn-ea"/>
              </a:rPr>
              <a:t>11-25/0055, Wireless connectivity challenges for backscattering AMP STA, Solomon Trainin (Wiliot)</a:t>
            </a:r>
            <a:endParaRPr lang="en-US" altLang="en-GB" b="0"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Nov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Jan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1"/>
              </a:rPr>
              <a:t>https://mentor.ieee.org/802.11/dcn/24/11-24-1965-00-00bp-2024-11-plenary-meeting-minutes.docx</a:t>
            </a:r>
            <a:endParaRPr lang="en-GB" altLang="en-US" sz="2400" dirty="0">
              <a:sym typeface="+mn-ea"/>
            </a:endParaRPr>
          </a:p>
          <a:p>
            <a:pPr lvl="1" indent="-342900" eaLnBrk="0" hangingPunct="0">
              <a:buFontTx/>
              <a:buChar char="-"/>
              <a:defRPr/>
            </a:pPr>
            <a:r>
              <a:rPr lang="en-GB" altLang="en-US" sz="2400" dirty="0">
                <a:sym typeface="+mn-ea"/>
                <a:hlinkClick r:id="rId2" action="ppaction://hlinkfile"/>
              </a:rPr>
              <a:t>https://mentor.ieee.org/802.11/dcn/25/11-25-0054-00-00bp-teleconference-minutes-january-2025.docx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https://mentor.ieee.org/802.11/dcn/24/11-24-1307-03-00bp-proposed-tgbp-functional-requirements.doc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a:rPr>
              <a:t>https://mentor.ieee.org/802.11/dcn/24/11-24-1613-03-00bp-specification-framework-for-tgbp.docx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GB" altLang="en-US" sz="2400" dirty="0" smtClean="0">
                <a:sym typeface="+mn-ea"/>
              </a:rPr>
              <a:t>Contribution discussion (PHY) [2</a:t>
            </a:r>
            <a:r>
              <a:rPr lang="en-US" altLang="en-GB" sz="2400" dirty="0" smtClean="0">
                <a:sym typeface="+mn-ea"/>
              </a:rPr>
              <a:t>0</a:t>
            </a:r>
            <a:r>
              <a:rPr lang="en-GB" altLang="en-US" sz="2400" dirty="0" smtClean="0">
                <a:sym typeface="+mn-ea"/>
              </a:rPr>
              <a:t> </a:t>
            </a:r>
            <a:r>
              <a:rPr lang="en-GB" altLang="en-US" sz="2400" dirty="0" err="1" smtClean="0">
                <a:sym typeface="+mn-ea"/>
              </a:rPr>
              <a:t>mins</a:t>
            </a:r>
            <a:r>
              <a:rPr lang="en-GB" altLang="en-US" sz="2400" dirty="0" smtClean="0">
                <a:sym typeface="+mn-ea"/>
              </a:rPr>
              <a:t> for each]</a:t>
            </a:r>
            <a:endParaRPr lang="en-GB" altLang="en-US" sz="2400" dirty="0" smtClean="0"/>
          </a:p>
          <a:p>
            <a:pPr lvl="1" algn="l" eaLnBrk="0" hangingPunct="0">
              <a:buClrTx/>
              <a:buSzTx/>
              <a:buFontTx/>
              <a:buChar char="–"/>
              <a:defRPr/>
            </a:pPr>
            <a:r>
              <a:rPr lang="en-US" altLang="zh-CN" sz="2200" dirty="0" smtClean="0">
                <a:solidFill>
                  <a:schemeClr val="tx1"/>
                </a:solidFill>
                <a:sym typeface="+mn-ea"/>
              </a:rPr>
              <a:t>11-24/2114, Channel Correction in Long Range Backscatter, Nelson Costa (Haila Technologies)</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olidFill>
                  <a:schemeClr val="tx1"/>
                </a:solidFill>
                <a:sym typeface="+mn-ea"/>
              </a:rPr>
              <a:t>11-24/2128, Follow-up on Channel Shifting in Backscatter Operations, Nelson Costa (Haila Technologies)</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olidFill>
                  <a:schemeClr val="tx1"/>
                </a:solidFill>
                <a:sym typeface="+mn-ea"/>
              </a:rPr>
              <a:t>11-24/2143, Advantages of 802.11b DSS in Long-Range Backscatter, Nelson Costa (Haila Technologies)</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olidFill>
                  <a:schemeClr val="tx1"/>
                </a:solidFill>
                <a:sym typeface="+mn-ea"/>
              </a:rPr>
              <a:t>11-25/0027, AMP PPDU Design, Yinan Qi (OPPO) </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olidFill>
                  <a:schemeClr val="tx1"/>
                </a:solidFill>
                <a:sym typeface="+mn-ea"/>
              </a:rPr>
              <a:t>11-25/0028, AMP PPDU Configuration, Yinan Qi (OPPO)</a:t>
            </a:r>
            <a:endParaRPr lang="en-US" altLang="zh-CN" sz="2200" dirty="0" smtClean="0">
              <a:solidFill>
                <a:schemeClr val="tx1"/>
              </a:solidFill>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a:solidFill>
                  <a:schemeClr val="tx1"/>
                </a:solidFill>
                <a:sym typeface="+mn-ea"/>
              </a:rPr>
              <a:t>11-25/0033, UL Data Rates for AMP and PPDU, Chuanfeng He (OPPO)</a:t>
            </a:r>
            <a:endParaRPr lang="en-US" altLang="en-GB" sz="2300" dirty="0">
              <a:solidFill>
                <a:schemeClr val="tx1"/>
              </a:solidFill>
              <a:sym typeface="+mn-ea"/>
            </a:endParaRPr>
          </a:p>
          <a:p>
            <a:pPr lvl="1" algn="l" eaLnBrk="0" hangingPunct="0">
              <a:buClrTx/>
              <a:buSzTx/>
              <a:buFontTx/>
              <a:buChar char="–"/>
              <a:defRPr/>
            </a:pPr>
            <a:r>
              <a:rPr lang="en-US" altLang="en-GB" sz="2300" dirty="0">
                <a:solidFill>
                  <a:schemeClr val="tx1"/>
                </a:solidFill>
                <a:sym typeface="+mn-ea"/>
              </a:rPr>
              <a:t>11-25/0034, Sync field for AMP PPDU, Chuanfeng He (OPPO)</a:t>
            </a:r>
            <a:endParaRPr lang="en-US" altLang="en-GB" sz="2300" dirty="0">
              <a:solidFill>
                <a:schemeClr val="tx1"/>
              </a:solidFill>
              <a:sym typeface="+mn-ea"/>
            </a:endParaRPr>
          </a:p>
          <a:p>
            <a:pPr lvl="1" algn="l" eaLnBrk="0" hangingPunct="0">
              <a:buClrTx/>
              <a:buSzTx/>
              <a:buFontTx/>
              <a:buChar char="–"/>
              <a:defRPr/>
            </a:pPr>
            <a:r>
              <a:rPr lang="en-US" altLang="en-GB" sz="2300" dirty="0">
                <a:solidFill>
                  <a:schemeClr val="tx1"/>
                </a:solidFill>
                <a:sym typeface="+mn-ea"/>
              </a:rPr>
              <a:t>11-25/0042r0, AMP Downlink Sync Field Study, Steve Shellhammer (Qualcomm) [AM1 or AM2]</a:t>
            </a:r>
            <a:endParaRPr lang="en-US" altLang="en-GB" sz="2300" dirty="0">
              <a:solidFill>
                <a:schemeClr val="tx1"/>
              </a:solidFill>
              <a:sym typeface="+mn-ea"/>
            </a:endParaRPr>
          </a:p>
          <a:p>
            <a:pPr lvl="1" algn="l" eaLnBrk="0" hangingPunct="0">
              <a:buClrTx/>
              <a:buSzTx/>
              <a:buFontTx/>
              <a:buChar char="–"/>
              <a:defRPr/>
            </a:pPr>
            <a:r>
              <a:rPr lang="en-US" altLang="en-GB" sz="2300" dirty="0">
                <a:solidFill>
                  <a:schemeClr val="tx1"/>
                </a:solidFill>
                <a:sym typeface="+mn-ea"/>
              </a:rPr>
              <a:t>11-25-0030r0, “AMP UL Bi-Static Leakage and Dynamic-Range Implications”, Dror Regev (Huawei) [ same slot as 0043]</a:t>
            </a:r>
            <a:endParaRPr lang="en-US" altLang="en-GB" sz="2300" dirty="0">
              <a:solidFill>
                <a:schemeClr val="tx1"/>
              </a:solidFill>
              <a:sym typeface="+mn-ea"/>
            </a:endParaRPr>
          </a:p>
          <a:p>
            <a:pPr lvl="1" algn="l" eaLnBrk="0" hangingPunct="0">
              <a:buClrTx/>
              <a:buSzTx/>
              <a:buFontTx/>
              <a:buChar char="–"/>
              <a:defRPr/>
            </a:pPr>
            <a:r>
              <a:rPr lang="en-US" altLang="en-GB" sz="2300" dirty="0">
                <a:solidFill>
                  <a:schemeClr val="tx1"/>
                </a:solidFill>
                <a:sym typeface="+mn-ea"/>
              </a:rPr>
              <a:t>11-25-0043r0, “Passive AMP STA RF Power Harvesting Sensitivity Threshold”, Dror Regev (Huawei) [ same slot as 0030]</a:t>
            </a:r>
            <a:endParaRPr lang="en-US" altLang="en-GB" sz="2300" dirty="0">
              <a:solidFill>
                <a:schemeClr val="tx1"/>
              </a:solidFill>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a:solidFill>
                  <a:schemeClr val="tx1"/>
                </a:solidFill>
                <a:sym typeface="+mn-ea"/>
              </a:rPr>
              <a:t>11-25-0047r0, “Follow up on downlink sync field design”, Bin Qian (Huawei)</a:t>
            </a:r>
            <a:endParaRPr lang="en-US" altLang="zh-CN" sz="2200" dirty="0">
              <a:solidFill>
                <a:schemeClr val="tx1"/>
              </a:solidFill>
              <a:sym typeface="+mn-ea"/>
            </a:endParaRPr>
          </a:p>
          <a:p>
            <a:pPr lvl="1" algn="l" eaLnBrk="0" hangingPunct="0">
              <a:buClrTx/>
              <a:buSzTx/>
              <a:buFontTx/>
              <a:buChar char="–"/>
              <a:defRPr/>
            </a:pPr>
            <a:r>
              <a:rPr lang="en-US" altLang="zh-CN" sz="2200" dirty="0">
                <a:solidFill>
                  <a:schemeClr val="tx1"/>
                </a:solidFill>
                <a:sym typeface="+mn-ea"/>
              </a:rPr>
              <a:t>11-25-0048r0, “Discussion on uplink transmissions for backscatter STAs”, Bin Qian (Huawei)</a:t>
            </a:r>
            <a:endParaRPr lang="en-US" altLang="zh-CN" sz="2200" dirty="0">
              <a:solidFill>
                <a:schemeClr val="tx1"/>
              </a:solidFill>
              <a:sym typeface="+mn-ea"/>
            </a:endParaRPr>
          </a:p>
          <a:p>
            <a:pPr lvl="1" algn="l" eaLnBrk="0" hangingPunct="0">
              <a:buClrTx/>
              <a:buSzTx/>
              <a:buFontTx/>
              <a:buChar char="–"/>
              <a:defRPr/>
            </a:pPr>
            <a:r>
              <a:rPr lang="en-US" altLang="zh-CN" sz="2200" dirty="0">
                <a:solidFill>
                  <a:schemeClr val="tx1"/>
                </a:solidFill>
                <a:sym typeface="+mn-ea"/>
              </a:rPr>
              <a:t>11-25-0050r0, “AMP DL Wideband OOK Generation”, Panpan Li (Huawei)</a:t>
            </a:r>
            <a:endParaRPr lang="en-US" altLang="zh-CN" sz="2200" dirty="0">
              <a:solidFill>
                <a:schemeClr val="tx1"/>
              </a:solidFill>
              <a:sym typeface="+mn-ea"/>
            </a:endParaRPr>
          </a:p>
          <a:p>
            <a:pPr lvl="1" algn="l" eaLnBrk="0" hangingPunct="0">
              <a:buClrTx/>
              <a:buSzTx/>
              <a:buFontTx/>
              <a:buChar char="–"/>
              <a:defRPr/>
            </a:pPr>
            <a:r>
              <a:rPr lang="en-US" altLang="zh-CN" sz="2200" dirty="0">
                <a:solidFill>
                  <a:schemeClr val="tx1"/>
                </a:solidFill>
                <a:sym typeface="+mn-ea"/>
              </a:rPr>
              <a:t>11-25-0051r0, “Signal Design for OOK”, Leif Wilhelmsson (Ericsson)</a:t>
            </a:r>
            <a:endParaRPr lang="en-US" altLang="zh-CN" sz="2200" dirty="0">
              <a:solidFill>
                <a:schemeClr val="tx1"/>
              </a:solidFill>
              <a:sym typeface="+mn-ea"/>
            </a:endParaRPr>
          </a:p>
          <a:p>
            <a:pPr lvl="1" algn="l" eaLnBrk="0" hangingPunct="0">
              <a:buClrTx/>
              <a:buSzTx/>
              <a:buFontTx/>
              <a:buChar char="–"/>
              <a:defRPr/>
            </a:pPr>
            <a:r>
              <a:rPr lang="en-US" altLang="zh-CN" sz="2200" dirty="0">
                <a:solidFill>
                  <a:schemeClr val="tx1"/>
                </a:solidFill>
                <a:sym typeface="+mn-ea"/>
              </a:rPr>
              <a:t>11-25/0058, AMP-monostatic-backscattering PHY followup, Rui Cao (NXP)</a:t>
            </a:r>
            <a:endParaRPr lang="en-US" altLang="zh-CN" sz="2200" dirty="0">
              <a:solidFill>
                <a:schemeClr val="tx1"/>
              </a:solidFill>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(PHY/MAC)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sz="2100" dirty="0">
                <a:sym typeface="+mn-ea"/>
              </a:rPr>
              <a:t>11-25/0061, AMP-monostatic-backscattering-operation, Rui Cao (NXP)</a:t>
            </a:r>
            <a:endParaRPr lang="en-US" altLang="en-GB" sz="2100" dirty="0">
              <a:solidFill>
                <a:schemeClr val="tx1"/>
              </a:solidFill>
              <a:sym typeface="+mn-ea"/>
            </a:endParaRPr>
          </a:p>
          <a:p>
            <a:pPr lvl="1" algn="l" eaLnBrk="0" hangingPunct="0">
              <a:buClrTx/>
              <a:buSzTx/>
              <a:buFontTx/>
              <a:buChar char="–"/>
              <a:defRPr/>
            </a:pPr>
            <a:r>
              <a:rPr lang="en-US" altLang="en-GB" sz="2100" dirty="0">
                <a:sym typeface="+mn-ea"/>
              </a:rPr>
              <a:t>11-25/0075, Further Thoughts on AMP DL PPDU for Mono-static Backscattering, Rui Cao (NXP)</a:t>
            </a:r>
            <a:endParaRPr lang="en-US" altLang="en-GB" sz="2100" dirty="0">
              <a:solidFill>
                <a:schemeClr val="tx1"/>
              </a:solidFill>
              <a:sym typeface="+mn-ea"/>
            </a:endParaRPr>
          </a:p>
          <a:p>
            <a:pPr lvl="1" algn="l" eaLnBrk="0" hangingPunct="0">
              <a:buClrTx/>
              <a:buSzTx/>
              <a:buFontTx/>
              <a:buChar char="–"/>
              <a:defRPr/>
            </a:pPr>
            <a:r>
              <a:rPr lang="en-US" altLang="en-GB" sz="2100" dirty="0">
                <a:solidFill>
                  <a:schemeClr val="tx1"/>
                </a:solidFill>
                <a:sym typeface="+mn-ea"/>
              </a:rPr>
              <a:t>11-25/0021, Channel access and trigger design for active STAs, You-wei Chen (MediaTek)</a:t>
            </a:r>
            <a:endParaRPr lang="en-US" altLang="en-GB" sz="2100" dirty="0">
              <a:solidFill>
                <a:schemeClr val="tx1"/>
              </a:solidFill>
              <a:sym typeface="+mn-ea"/>
            </a:endParaRPr>
          </a:p>
          <a:p>
            <a:pPr lvl="1" algn="l" eaLnBrk="0" hangingPunct="0">
              <a:buClrTx/>
              <a:buSzTx/>
              <a:buFontTx/>
              <a:buChar char="–"/>
              <a:defRPr/>
            </a:pPr>
            <a:r>
              <a:rPr lang="en-US" altLang="en-GB" sz="2100" dirty="0">
                <a:solidFill>
                  <a:schemeClr val="tx1"/>
                </a:solidFill>
                <a:sym typeface="+mn-ea"/>
              </a:rPr>
              <a:t>11-25/0031, Trigger based multiple access for AMP, Chuanfeng He (OPPO)</a:t>
            </a:r>
            <a:endParaRPr lang="en-US" altLang="en-GB" sz="2100" dirty="0">
              <a:solidFill>
                <a:schemeClr val="tx1"/>
              </a:solidFill>
              <a:sym typeface="+mn-ea"/>
            </a:endParaRPr>
          </a:p>
          <a:p>
            <a:pPr lvl="1" algn="l" eaLnBrk="0" hangingPunct="0">
              <a:buClrTx/>
              <a:buSzTx/>
              <a:buFontTx/>
              <a:buChar char="–"/>
              <a:defRPr/>
            </a:pPr>
            <a:r>
              <a:rPr lang="en-US" altLang="en-GB" sz="2100" dirty="0">
                <a:solidFill>
                  <a:schemeClr val="tx1"/>
                </a:solidFill>
                <a:sym typeface="+mn-ea"/>
              </a:rPr>
              <a:t>11-25/0032, Duty-cycle AMP operation, Chuanfeng He (OPPO)</a:t>
            </a:r>
            <a:endParaRPr lang="en-US" altLang="en-GB" sz="2100" dirty="0">
              <a:solidFill>
                <a:schemeClr val="tx1"/>
              </a:solidFill>
              <a:sym typeface="+mn-ea"/>
            </a:endParaRPr>
          </a:p>
          <a:p>
            <a:pPr algn="l" eaLnBrk="0" hangingPunct="0">
              <a:buClrTx/>
              <a:buSzTx/>
              <a:buFontTx/>
              <a:defRPr/>
            </a:pPr>
            <a:r>
              <a:rPr lang="en-US" altLang="en-GB" dirty="0" smtClean="0"/>
              <a:t>Any </a:t>
            </a:r>
            <a:r>
              <a:rPr lang="en-US" altLang="en-GB" dirty="0"/>
              <a:t>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dirty="0">
                <a:sym typeface="+mn-ea"/>
              </a:rPr>
              <a:t>11-25/0035, CDM access for AMP,  Chuanfeng He (OPPO)</a:t>
            </a:r>
            <a:endParaRPr lang="en-US" altLang="en-GB" dirty="0">
              <a:solidFill>
                <a:schemeClr val="tx1"/>
              </a:solidFill>
              <a:sym typeface="+mn-ea"/>
            </a:endParaRPr>
          </a:p>
          <a:p>
            <a:pPr lvl="1" algn="l" eaLnBrk="0" hangingPunct="0">
              <a:buClrTx/>
              <a:buSzTx/>
              <a:buFontTx/>
              <a:buChar char="–"/>
              <a:defRPr/>
            </a:pPr>
            <a:r>
              <a:rPr lang="en-US" altLang="en-GB" dirty="0">
                <a:sym typeface="+mn-ea"/>
              </a:rPr>
              <a:t>11-25/0037r0, “Follow-up on AMP Energizer”, Ian Bajaj (Huawei)</a:t>
            </a:r>
            <a:endParaRPr lang="en-US" altLang="en-GB" dirty="0">
              <a:sym typeface="+mn-ea"/>
            </a:endParaRPr>
          </a:p>
          <a:p>
            <a:pPr lvl="1" algn="l" eaLnBrk="0" hangingPunct="0">
              <a:buClrTx/>
              <a:buSzTx/>
              <a:buFontTx/>
              <a:buChar char="–"/>
              <a:defRPr/>
            </a:pPr>
            <a:r>
              <a:rPr lang="en-US" altLang="en-US" dirty="0">
                <a:sym typeface="+mn-ea"/>
              </a:rPr>
              <a:t>11-25/0038r0, “Use Case for AMP STA Reporting”, Ian Bajaj (Huawei)</a:t>
            </a:r>
            <a:endParaRPr lang="en-US" altLang="en-US" dirty="0">
              <a:solidFill>
                <a:schemeClr val="tx1"/>
              </a:solidFill>
              <a:sym typeface="+mn-ea"/>
            </a:endParaRPr>
          </a:p>
          <a:p>
            <a:pPr lvl="1" algn="l" eaLnBrk="0" hangingPunct="0">
              <a:buClrTx/>
              <a:buSzTx/>
              <a:buFontTx/>
              <a:buChar char="–"/>
              <a:defRPr/>
            </a:pPr>
            <a:r>
              <a:rPr lang="en-US" altLang="en-US" dirty="0">
                <a:sym typeface="+mn-ea"/>
              </a:rPr>
              <a:t>11-25/0039r0, “ AMP Open Service Period”, Ian Bajaj (Huawei)</a:t>
            </a:r>
            <a:endParaRPr lang="en-US" altLang="en-US" dirty="0">
              <a:solidFill>
                <a:schemeClr val="tx1"/>
              </a:solidFill>
              <a:sym typeface="+mn-ea"/>
            </a:endParaRPr>
          </a:p>
          <a:p>
            <a:pPr lvl="1" algn="l" eaLnBrk="0" hangingPunct="0">
              <a:buClrTx/>
              <a:buSzTx/>
              <a:buFontTx/>
              <a:buChar char="–"/>
              <a:defRPr/>
            </a:pPr>
            <a:r>
              <a:rPr lang="en-US" altLang="en-US" dirty="0">
                <a:sym typeface="+mn-ea"/>
              </a:rPr>
              <a:t>11-25/0041, Follow up on AMP identification, Zhanjing Bao (TCL)</a:t>
            </a:r>
            <a:endParaRPr lang="en-US" altLang="en-GB" dirty="0">
              <a:solidFill>
                <a:schemeClr val="tx1"/>
              </a:solidFill>
              <a:sym typeface="+mn-ea"/>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sym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Jan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smtClean="0"/>
              <a:t>Contribution discussion (MAC/WPT/Sec)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sz="2400" dirty="0">
                <a:sym typeface="+mn-ea"/>
              </a:rPr>
              <a:t>11-25/0045r0, "Channel Access for Backscatter non-AP AMP STAs", Rojan Chitrakar (Huawei)</a:t>
            </a:r>
            <a:endParaRPr lang="en-US" altLang="en-US" sz="2400" dirty="0">
              <a:sym typeface="+mn-ea"/>
            </a:endParaRPr>
          </a:p>
          <a:p>
            <a:pPr lvl="1" algn="l" eaLnBrk="0" hangingPunct="0">
              <a:buClrTx/>
              <a:buSzTx/>
              <a:buFontTx/>
              <a:buChar char="–"/>
              <a:defRPr/>
            </a:pPr>
            <a:r>
              <a:rPr lang="en-US" altLang="en-US" sz="2400" dirty="0">
                <a:sym typeface="+mn-ea"/>
              </a:rPr>
              <a:t>11-25/0046r0, "Channel Access for Active Tx non-AP AMP STAs", Rojan Chitrakar (Huawei)</a:t>
            </a:r>
            <a:endParaRPr lang="en-US" altLang="en-US" sz="2400" dirty="0">
              <a:sym typeface="+mn-ea"/>
            </a:endParaRPr>
          </a:p>
          <a:p>
            <a:pPr lvl="1" algn="l" eaLnBrk="0" hangingPunct="0">
              <a:buClrTx/>
              <a:buSzTx/>
              <a:buFontTx/>
              <a:buChar char="–"/>
              <a:defRPr/>
            </a:pPr>
            <a:r>
              <a:rPr lang="en-US" altLang="en-US" sz="2400" dirty="0">
                <a:sym typeface="+mn-ea"/>
              </a:rPr>
              <a:t>11-25/0091, frame format discussion follow up, Liwen Chu (NXP)</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11-25/0029, WPT Protocol, Wave and PPDU, Yinan Qi (OPPO)</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11-25/0012, WPT Waveform Comparison, Amichai Sanderovich (Wiliot)</a:t>
            </a:r>
            <a:endParaRPr lang="en-US" altLang="en-US" sz="2400" dirty="0">
              <a:sym typeface="+mn-ea"/>
            </a:endParaRPr>
          </a:p>
          <a:p>
            <a:pPr lvl="1" algn="l" eaLnBrk="0" hangingPunct="0">
              <a:buClrTx/>
              <a:buSzTx/>
              <a:buFontTx/>
              <a:buChar char="–"/>
              <a:defRPr/>
            </a:pPr>
            <a:r>
              <a:rPr lang="en-US" altLang="en-US" sz="2400" dirty="0">
                <a:sym typeface="+mn-ea"/>
              </a:rPr>
              <a:t>11-24/1916, Recap of Compact Secure Transaction Methods for AMP, Hui Luo (Infineon)</a:t>
            </a:r>
            <a:r>
              <a:rPr lang="en-US" altLang="en-US" sz="2400" dirty="0"/>
              <a:t>	</a:t>
            </a:r>
            <a:endParaRPr lang="en-US" altLang="en-US" sz="2400" dirty="0"/>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a:sym typeface="+mn-ea"/>
              </a:rPr>
              <a:t>SPs and Motions (TG motions refer to 11-24/1322)</a:t>
            </a:r>
            <a:endParaRPr lang="en-US" altLang="en-GB" dirty="0">
              <a:sym typeface="+mn-ea"/>
            </a:endParaRPr>
          </a:p>
          <a:p>
            <a:pPr eaLnBrk="0" hangingPunct="0">
              <a:defRPr/>
            </a:pPr>
            <a:r>
              <a:rPr lang="en-US" altLang="en-GB" sz="2400" dirty="0" smtClean="0">
                <a:sym typeface="+mn-ea"/>
              </a:rPr>
              <a:t>Contribution discussion [</a:t>
            </a:r>
            <a:r>
              <a:rPr lang="en-US" altLang="en-GB" sz="2400" dirty="0" smtClean="0">
                <a:sym typeface="+mn-ea"/>
              </a:rPr>
              <a:t>25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algn="l" eaLnBrk="0" hangingPunct="0">
              <a:buClrTx/>
              <a:buSzTx/>
              <a:buFontTx/>
              <a:buChar char="–"/>
              <a:defRPr/>
            </a:pPr>
            <a:r>
              <a:rPr lang="en-US" altLang="en-GB" sz="2400" dirty="0" smtClean="0">
                <a:sym typeface="+mn-ea"/>
              </a:rPr>
              <a:t>11-25/0094, AMP device management, Liwen Chu (NXP)</a:t>
            </a:r>
            <a:endParaRPr lang="en-US" altLang="en-GB" sz="2400" dirty="0" smtClean="0">
              <a:solidFill>
                <a:schemeClr val="tx1"/>
              </a:solidFill>
              <a:sym typeface="+mn-ea"/>
            </a:endParaRPr>
          </a:p>
          <a:p>
            <a:pPr lvl="1" algn="l" eaLnBrk="0" hangingPunct="0">
              <a:buClrTx/>
              <a:buSzTx/>
              <a:buFontTx/>
              <a:buChar char="–"/>
              <a:defRPr/>
            </a:pPr>
            <a:r>
              <a:rPr lang="en-US" altLang="en-GB" sz="2400" dirty="0" smtClean="0">
                <a:sym typeface="+mn-ea"/>
              </a:rPr>
              <a:t>11-25/0096, Active AMP STA polling procedure, Liwen Chu (NXP)</a:t>
            </a:r>
            <a:endParaRPr lang="en-US" altLang="en-GB" sz="2400" i="1" dirty="0" smtClean="0">
              <a:solidFill>
                <a:schemeClr val="tx1"/>
              </a:solidFill>
              <a:highlight>
                <a:srgbClr val="FFFF00"/>
              </a:highlight>
              <a:sym typeface="+mn-ea"/>
            </a:endParaRPr>
          </a:p>
          <a:p>
            <a:pPr eaLnBrk="0" hangingPunct="0">
              <a:defRPr/>
            </a:pPr>
            <a:r>
              <a:rPr lang="en-US" altLang="en-GB" dirty="0" smtClean="0">
                <a:sym typeface="+mn-ea"/>
              </a:rPr>
              <a:t>Timeline </a:t>
            </a:r>
            <a:r>
              <a:rPr lang="en-US" altLang="en-GB" dirty="0" smtClean="0">
                <a:sym typeface="+mn-ea"/>
              </a:rPr>
              <a:t>Review</a:t>
            </a:r>
            <a:endParaRPr lang="en-US" altLang="en-GB" dirty="0" smtClean="0"/>
          </a:p>
          <a:p>
            <a:pPr eaLnBrk="0" hangingPunct="0">
              <a:defRPr/>
            </a:pPr>
            <a:r>
              <a:rPr lang="en-US" altLang="en-GB" dirty="0"/>
              <a:t>Teleconference Plan</a:t>
            </a:r>
            <a:endParaRPr lang="en-US" altLang="en-GB" dirty="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endParaRPr lang="en-US" altLang="zh-CN" sz="2800" kern="0" dirty="0" smtClean="0"/>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Feb 11</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Mar 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22426</Words>
  <Application>WPS 演示</Application>
  <PresentationFormat>宽屏</PresentationFormat>
  <Paragraphs>795</Paragraphs>
  <Slides>39</Slides>
  <Notes>0</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6"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444</cp:revision>
  <cp:lastPrinted>2014-11-04T15:04:00Z</cp:lastPrinted>
  <dcterms:created xsi:type="dcterms:W3CDTF">2007-04-17T18:10:00Z</dcterms:created>
  <dcterms:modified xsi:type="dcterms:W3CDTF">2025-01-10T08:54:53Z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