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handoutMasterIdLst>
    <p:handoutMasterId r:id="rId43"/>
  </p:handoutMasterIdLst>
  <p:sldIdLst>
    <p:sldId id="1263" r:id="rId3"/>
    <p:sldId id="1266" r:id="rId4"/>
    <p:sldId id="1267" r:id="rId5"/>
    <p:sldId id="1269" r:id="rId6"/>
    <p:sldId id="1270" r:id="rId7"/>
    <p:sldId id="1271" r:id="rId8"/>
    <p:sldId id="1273" r:id="rId9"/>
    <p:sldId id="1274" r:id="rId10"/>
    <p:sldId id="1275" r:id="rId11"/>
    <p:sldId id="1276" r:id="rId12"/>
    <p:sldId id="1278" r:id="rId13"/>
    <p:sldId id="1279" r:id="rId14"/>
    <p:sldId id="1385" r:id="rId15"/>
    <p:sldId id="1388" r:id="rId16"/>
    <p:sldId id="1387" r:id="rId17"/>
    <p:sldId id="1386" r:id="rId18"/>
    <p:sldId id="1296" r:id="rId19"/>
    <p:sldId id="1389" r:id="rId20"/>
    <p:sldId id="1283" r:id="rId21"/>
    <p:sldId id="1284" r:id="rId22"/>
    <p:sldId id="1366" r:id="rId23"/>
    <p:sldId id="1428" r:id="rId24"/>
    <p:sldId id="1429" r:id="rId25"/>
    <p:sldId id="1361" r:id="rId26"/>
    <p:sldId id="1287" r:id="rId27"/>
    <p:sldId id="1462" r:id="rId28"/>
    <p:sldId id="1336" r:id="rId29"/>
    <p:sldId id="1463" r:id="rId30"/>
    <p:sldId id="1427" r:id="rId31"/>
    <p:sldId id="1464" r:id="rId32"/>
    <p:sldId id="1313" r:id="rId33"/>
    <p:sldId id="1465" r:id="rId34"/>
    <p:sldId id="1367" r:id="rId35"/>
    <p:sldId id="1466" r:id="rId36"/>
    <p:sldId id="1379" r:id="rId37"/>
    <p:sldId id="1467" r:id="rId38"/>
    <p:sldId id="1291" r:id="rId39"/>
    <p:sldId id="1346" r:id="rId40"/>
    <p:sldId id="1347" r:id="rId4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6" Type="http://schemas.openxmlformats.org/officeDocument/2006/relationships/tableStyles" Target="tableStyles.xml"/><Relationship Id="rId45" Type="http://schemas.openxmlformats.org/officeDocument/2006/relationships/viewProps" Target="viewProps.xml"/><Relationship Id="rId44" Type="http://schemas.openxmlformats.org/officeDocument/2006/relationships/presProps" Target="presProps.xml"/><Relationship Id="rId43" Type="http://schemas.openxmlformats.org/officeDocument/2006/relationships/handoutMaster" Target="handoutMasters/handoutMaster1.xml"/><Relationship Id="rId42" Type="http://schemas.openxmlformats.org/officeDocument/2006/relationships/notesMaster" Target="notesMasters/notesMaster1.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1997r0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ec/dcn/22/ec-22-0204-00-00EC-2022-nov-ieee-802-mixed-mode-plenary-meeting-av-training.pptx" TargetMode="Externa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cvent.me/d5xo5D"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https://mentor.ieee.org/802.11/dcn/24/11-24-1390-03-00bp-teleconference-minutes-august-september-2024.docx" TargetMode="External"/><Relationship Id="rId1" Type="http://schemas.openxmlformats.org/officeDocument/2006/relationships/hyperlink" Target="https://mentor.ieee.org/802.11/dcn/23/11-23-2158-00-0amp-802-11-amp-sg-meeting-minutes-for-november-2023-plenary.docx" TargetMode="Externa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11/dcn/23/11-23-2158-00-0amp-802-11-amp-sg-meeting-minutes-for-november-2023-plenary.docx" TargetMode="Externa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11/dcn/23/11-23-2158-00-0amp-802-11-amp-sg-meeting-minutes-for-november-2023-plenary.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 2025</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2025-01-08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92"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endParaRPr lang="en-US" sz="2000" kern="0" dirty="0" smtClean="0"/>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endParaRPr lang="en-US" sz="1800" kern="0" dirty="0" smtClean="0"/>
          </a:p>
          <a:p>
            <a:pPr lvl="1">
              <a:lnSpc>
                <a:spcPct val="120000"/>
              </a:lnSpc>
              <a:spcBef>
                <a:spcPts val="0"/>
              </a:spcBef>
            </a:pPr>
            <a:r>
              <a:rPr lang="en-US" sz="1800" kern="0" dirty="0" smtClean="0"/>
              <a:t>Wait to be called on while standing/holding a microphone to make a comment</a:t>
            </a:r>
            <a:endParaRPr lang="en-US" sz="1800" kern="0" dirty="0" smtClean="0"/>
          </a:p>
          <a:p>
            <a:pPr lvl="1">
              <a:lnSpc>
                <a:spcPct val="120000"/>
              </a:lnSpc>
              <a:spcBef>
                <a:spcPts val="0"/>
              </a:spcBef>
            </a:pPr>
            <a:r>
              <a:rPr lang="en-US" sz="1800" kern="0" dirty="0" smtClean="0"/>
              <a:t>Repeat any questions that are inadvertently asked away from the microphone</a:t>
            </a:r>
            <a:endParaRPr lang="en-US" sz="1800" kern="0" dirty="0" smtClean="0"/>
          </a:p>
          <a:p>
            <a:pPr>
              <a:lnSpc>
                <a:spcPct val="120000"/>
              </a:lnSpc>
            </a:pPr>
            <a:r>
              <a:rPr lang="en-US" sz="2000" kern="0" dirty="0" smtClean="0"/>
              <a:t>Remote Attendees:</a:t>
            </a:r>
            <a:endParaRPr lang="en-US" sz="2000" kern="0" dirty="0" smtClean="0"/>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endParaRPr lang="en-US" sz="1800" kern="0" dirty="0" smtClean="0"/>
          </a:p>
          <a:p>
            <a:pPr lvl="1">
              <a:lnSpc>
                <a:spcPct val="120000"/>
              </a:lnSpc>
              <a:spcBef>
                <a:spcPts val="0"/>
              </a:spcBef>
            </a:pPr>
            <a:r>
              <a:rPr lang="en-US" sz="1800" kern="0" dirty="0" smtClean="0"/>
              <a:t>Wait to be called on to speak</a:t>
            </a:r>
            <a:endParaRPr lang="en-US" sz="1800" kern="0" dirty="0" smtClean="0"/>
          </a:p>
          <a:p>
            <a:pPr>
              <a:lnSpc>
                <a:spcPct val="120000"/>
              </a:lnSpc>
            </a:pPr>
            <a:r>
              <a:rPr lang="en-US" altLang="zh-CN" sz="2100" kern="0" dirty="0" smtClean="0"/>
              <a:t>Reference:</a:t>
            </a:r>
            <a:endParaRPr lang="en-US" altLang="zh-CN" sz="2100" kern="0" dirty="0" smtClean="0"/>
          </a:p>
          <a:p>
            <a:pPr marL="99695" indent="0">
              <a:lnSpc>
                <a:spcPct val="120000"/>
              </a:lnSpc>
            </a:pPr>
            <a:r>
              <a:rPr lang="en-US" altLang="zh-CN" sz="1800" b="0" u="sng" kern="0" dirty="0" smtClean="0">
                <a:hlinkClick r:id="rId1"/>
              </a:rPr>
              <a:t>https://mentor.ieee.org/802-ec/dcn/22/ec-22-0204-00-00EC-2022-nov-ieee-802-mixed-mode-plenary-meeting-av-training.pptx</a:t>
            </a:r>
            <a:r>
              <a:rPr lang="en-US" altLang="zh-CN" sz="1800" b="0" u="sng" kern="0" dirty="0" smtClean="0"/>
              <a:t> </a:t>
            </a:r>
            <a:endParaRPr lang="en-US" altLang="zh-CN" sz="1800" b="0" u="sng" kern="0"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a:t>
            </a:r>
            <a:r>
              <a:rPr lang="en-US" altLang="en-US" sz="3200" dirty="0">
                <a:sym typeface="+mn-ea"/>
              </a:rPr>
              <a:t>the January IEEE 802 interim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sym typeface="+mn-ea"/>
              </a:rPr>
              <a:t>This meeting is part of the January IEEE 802 interim session</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You must pay the registration fee whether attending in-person or remotely</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If you have not already done so, you can register here: </a:t>
            </a:r>
            <a:endParaRPr lang="en-US" altLang="en-US" sz="2400" b="0" dirty="0"/>
          </a:p>
          <a:p>
            <a:pPr marL="400050" lvl="1" indent="0"/>
            <a:r>
              <a:rPr lang="en-US" sz="2400" dirty="0">
                <a:sym typeface="+mn-ea"/>
                <a:hlinkClick r:id="rId1"/>
              </a:rPr>
              <a:t>https://cvent.me/d5xo5D</a:t>
            </a:r>
            <a:endParaRPr lang="en-US" sz="2400" dirty="0"/>
          </a:p>
          <a:p>
            <a:pPr marL="0" indent="0"/>
            <a:endParaRPr lang="en-US" altLang="en-US" sz="2400" b="0" dirty="0"/>
          </a:p>
          <a:p>
            <a:pPr>
              <a:buFont typeface="Arial" panose="020B0604020202020204" pitchFamily="34" charset="0"/>
              <a:buChar char="•"/>
            </a:pPr>
            <a:r>
              <a:rPr lang="en-US" altLang="en-US" sz="2400" b="0" dirty="0">
                <a:sym typeface="+mn-ea"/>
              </a:rPr>
              <a:t>If you do not intend to register for this session you must leave this meeting and, if you have logged attendance on IMAT, email the 802.11 chair or vice chairs to have your attendance cancelled</a:t>
            </a:r>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11-24/1537r1, Wireless connectivity challenges for AMP only IoT devices under 802.11 specification, Solomon Trainin (Wiliot) [30 mins]</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11-25/0010r0, Discussion on amp energizer: function and operation frequency, Yinan Qi (OPPO)</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11-24/2115, Long Range Backscatter Use Case, Nelson Costa (Haila Technologies)</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11-24/1846r2, "AMP Client STA Types", Rojan Chitrakar (Huawei) - 10 mins [earlier slot preferred]</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11-24/2132, AMP relay topology and operation, Zhanjing Bao (TCL)</a:t>
            </a:r>
            <a:endParaRPr lang="en-US" altLang="en-US" sz="1600" b="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11-25/0052, Active AMP STA Polling Requirements, Sebastian Max (Ericsson)</a:t>
            </a:r>
            <a:endParaRPr lang="en-US" altLang="en-US" sz="1600" b="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11-25/0055, Wireless connectivity challenges for backscattering AMP STA, Solomon Trainin (Wiliot)</a:t>
            </a:r>
            <a:endParaRPr lang="en-US" altLang="en-US" sz="1600" b="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 </a:t>
            </a: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fontScale="900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11-24/1982, Considerations For Sync Sequence Selection, Amichai Sanderovich (Wiliot)</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11-24/2002, Low Complexity Backscatter AMP STS, Vytas Kezys (Haila)</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11-24/2114, Channel Correction in Long Range Backscatter, Nelson Costa (Haila Technologies)</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11-24/2128, Follow-up on Channel Shifting in Backscatter Operations, Nelson Costa (Haila Technologies)</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11-24/2143, Advantages of 802.11b DSS in Long-Range Backscatter, Nelson Costa (Haila Technologies)</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11-25/0027, AMP PPDU Design, Yinan Qi (OPPO) </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11-25/0028, AMP PPDU Configuration, Yinan Qi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11-25/0033, UL Data Rates for AMP and PPDU, Chuanfeng He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11-25/0034, Sync field for AMP PPDU, Chuanfeng He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11-25/0042r0, AMP Downlink Sync Field Study, Steve Shellhammer (Qualcomm)</a:t>
            </a:r>
            <a:r>
              <a:rPr lang="en-US" altLang="en-US" sz="1600" kern="0" dirty="0">
                <a:solidFill>
                  <a:schemeClr val="tx1"/>
                </a:solidFill>
                <a:latin typeface="Calibri" panose="020F0502020204030204" pitchFamily="34" charset="0"/>
                <a:cs typeface="Calibri" panose="020F0502020204030204" pitchFamily="34" charset="0"/>
                <a:sym typeface="+mn-ea"/>
              </a:rPr>
              <a:t> [AM1 or AM2]</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11-25-0030r0, “AMP UL Bi-Static Leakage and Dynamic-Range Implications”, Dror Regev (Huawei) [ same slot as 0043]</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11-25-0043r0, “Passive AMP STA RF Power Harvesting Sensitivity Threshold”, Dror Regev (Huawei) [ same slot as 0030]</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11-25-0047r0, “Follow up on downlink sync field design”, Bin Qian (Huawei)</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11-25-0048r0, “Discussion on uplink transmissions for backscatter STAs”, Bin Qian (Huawei)</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11-25-0050r0, “AMP DL Wideband OOK Generation”, Panpan Li (Huawei)</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11-25-0051r0, “Signal Design for OOK”, Leif Wilhelmsson (Ericsson)</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11-25/0058, AMP-monostatic-backscattering PHY followup, Rui Cao (NXP)</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11-25/0061, AMP-monostatic-backscattering-operation, Rui Cao (NXP)</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11-25/0075, Further Thoughts on AMP DL PPDU for Mono-static Backscattering, Rui Cao (NXP)</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78345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11-25/0021, Channel access and trigger design for active STAs, You-wei Chen (MediaTek)</a:t>
            </a:r>
            <a:endParaRPr lang="en-US" altLang="en-US" sz="18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11-25/0031, Trigger based multiple access for AMP, Chuanfeng He (OPPO)</a:t>
            </a:r>
            <a:endParaRPr lang="en-US" altLang="en-US" sz="18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11-25/0032, Duty-cycle AMP operation, Chuanfeng He (OPPO)</a:t>
            </a:r>
            <a:endParaRPr lang="en-US" altLang="en-US" sz="18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11-25/0035, CDM access for AMP,  Chuanfeng He (OPPO)</a:t>
            </a:r>
            <a:endParaRPr lang="en-US" altLang="en-US" sz="18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11-25/0037r0, “Follow-up on AMP Energizer”, Ian Bajaj (Huawei)</a:t>
            </a:r>
            <a:endParaRPr lang="en-US" altLang="en-US" sz="18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11-25/0038r0, “Use Case for AMP STA Reporting”, Ian Bajaj (Huawei)</a:t>
            </a:r>
            <a:endParaRPr lang="en-US" altLang="en-US" sz="18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11-25/0039r0, “ AMP Open Service Period”, Ian Bajaj (Huawei)</a:t>
            </a:r>
            <a:endParaRPr lang="en-US" altLang="en-US" sz="18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11-25/0041, Follow up on AMP identification, Zhanjing Bao (TCL)</a:t>
            </a:r>
            <a:endParaRPr lang="en-US" altLang="en-US" sz="18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11-25/0045r0, "Channel Access for Backscatter non-AP AMP STAs", Rojan Chitrakar (Huawei)</a:t>
            </a:r>
            <a:endParaRPr lang="en-US" altLang="en-US" sz="18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11-25/0046r0, "Channel Access for Active Tx non-AP AMP STAs", Rojan Chitrakar (Huawei)</a:t>
            </a:r>
            <a:endParaRPr lang="en-US" altLang="en-US" sz="18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11-25/0091, frame format discussion follow up, Liwen Chu (NXP)</a:t>
            </a:r>
            <a:endParaRPr lang="en-US" altLang="en-US" sz="18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11-25/0094, AMP device management</a:t>
            </a:r>
            <a:r>
              <a:rPr lang="en-US" altLang="en-US" sz="1800" kern="0" dirty="0">
                <a:solidFill>
                  <a:schemeClr val="tx1"/>
                </a:solidFill>
                <a:latin typeface="Calibri" panose="020F0502020204030204" pitchFamily="34" charset="0"/>
                <a:cs typeface="Calibri" panose="020F0502020204030204" pitchFamily="34" charset="0"/>
                <a:sym typeface="+mn-ea"/>
              </a:rPr>
              <a:t>, Liwen Chu (NXP)</a:t>
            </a:r>
            <a:endParaRPr lang="en-US" altLang="en-US" sz="18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11-25/0096, Active AMP STA polling procedure</a:t>
            </a:r>
            <a:r>
              <a:rPr lang="en-US" altLang="en-US" sz="1800" kern="0" dirty="0">
                <a:solidFill>
                  <a:schemeClr val="tx1"/>
                </a:solidFill>
                <a:latin typeface="Calibri" panose="020F0502020204030204" pitchFamily="34" charset="0"/>
                <a:cs typeface="Calibri" panose="020F0502020204030204" pitchFamily="34" charset="0"/>
                <a:sym typeface="+mn-ea"/>
              </a:rPr>
              <a:t>, Liwen Chu (NXP)</a:t>
            </a:r>
            <a:endParaRPr lang="en-US" altLang="en-US" sz="18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i="1" kern="0" dirty="0">
                <a:solidFill>
                  <a:schemeClr val="tx1"/>
                </a:solidFill>
                <a:latin typeface="Calibri" panose="020F0502020204030204" pitchFamily="34" charset="0"/>
                <a:cs typeface="Calibri" panose="020F0502020204030204" pitchFamily="34" charset="0"/>
                <a:sym typeface="+mn-ea"/>
              </a:rPr>
              <a:t>t.b.d.</a:t>
            </a:r>
            <a:r>
              <a:rPr lang="en-US" altLang="en-US" sz="18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800" b="0" i="1"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endParaRPr lang="en-US" altLang="zh-CN" sz="18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11-25/0029, WPT Protocol, Wave and PPDU, Yinan Qi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11-25/0012, WPT Waveform Comparison, Amichai Sanderovich (Wiliot)</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11-24/1998, Secure Transaction Methods with Low Computation Complexity for AMP Devices, Hui Luo (Infineon)</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11-24/1916, Recap of Compact Secure Transaction Methods for AMP, Hui Luo (Infineon)</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2, 401</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endParaRPr lang="en-GB" altLang="en-US" sz="1800" dirty="0">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401</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olidFill>
                  <a:schemeClr val="tx1"/>
                </a:solidFill>
                <a:sym typeface="+mn-ea"/>
              </a:rPr>
              <a:t>Recess</a:t>
            </a:r>
            <a:endParaRPr lang="en-GB" altLang="en-US" sz="1800" dirty="0">
              <a:solidFill>
                <a:schemeClr val="tx1"/>
              </a:solidFill>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401</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endParaRPr lang="en-US" altLang="en-GB" sz="1800" dirty="0" smtClean="0">
              <a:sym typeface="+mn-ea"/>
            </a:endParaRP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eaLnBrk="0" hangingPunct="0">
              <a:spcBef>
                <a:spcPts val="0"/>
              </a:spcBef>
              <a:defRPr/>
            </a:pPr>
            <a:r>
              <a:rPr lang="en-US" altLang="en-GB" sz="1800" dirty="0">
                <a:sym typeface="+mn-ea"/>
              </a:rPr>
              <a:t>SPs and Motions</a:t>
            </a:r>
            <a:endParaRPr lang="en-US" altLang="en-GB" sz="1800" dirty="0">
              <a:sym typeface="+mn-ea"/>
            </a:endParaRPr>
          </a:p>
          <a:p>
            <a:pPr eaLnBrk="0" hangingPunct="0">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Timeline Review</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endParaRPr lang="en-US" altLang="en-GB" sz="18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endParaRPr lang="en-US" altLang="en-GB" sz="1400"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endParaRPr lang="en-GB" altLang="en-US" sz="1400"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endParaRPr lang="en-US" altLang="en-GB" sz="1400" b="1" i="1" dirty="0" smtClean="0">
              <a:sym typeface="+mn-ea"/>
            </a:endParaRP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AM2, 401</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endParaRPr lang="en-US" sz="1800" dirty="0" smtClean="0">
              <a:solidFill>
                <a:schemeClr val="tx1"/>
              </a:solidFill>
            </a:endParaRPr>
          </a:p>
          <a:p>
            <a:pPr lvl="0" eaLnBrk="0" hangingPunct="0">
              <a:lnSpc>
                <a:spcPct val="100000"/>
              </a:lnSpc>
              <a:spcBef>
                <a:spcPts val="0"/>
              </a:spcBef>
              <a:defRPr/>
            </a:pPr>
            <a:r>
              <a:rPr lang="en-US" sz="1800" dirty="0" smtClean="0">
                <a:solidFill>
                  <a:schemeClr val="tx1"/>
                </a:solidFill>
              </a:rPr>
              <a:t>Approve TG minutes</a:t>
            </a:r>
            <a:endParaRPr lang="en-US"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FRD/SFD motion</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olidFill>
                  <a:schemeClr val="tx1"/>
                </a:solidFill>
                <a:sym typeface="+mn-ea"/>
              </a:rPr>
              <a:t>Recess</a:t>
            </a:r>
            <a:endParaRPr lang="en-GB" altLang="en-US" sz="1800" dirty="0">
              <a:solidFill>
                <a:schemeClr val="tx1"/>
              </a:solidFill>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gridCol w="1943100"/>
                <a:gridCol w="1363980"/>
                <a:gridCol w="1798955"/>
                <a:gridCol w="2193925"/>
                <a:gridCol w="1149985"/>
              </a:tblGrid>
              <a:tr h="424180">
                <a:tc>
                  <a:txBody>
                    <a:bodyPr/>
                    <a:lstStyle/>
                    <a:p>
                      <a:pPr>
                        <a:buNone/>
                      </a:pPr>
                      <a:endParaRPr lang="zh-CN" altLang="en-US" sz="1800"/>
                    </a:p>
                  </a:txBody>
                  <a:tcPr/>
                </a:tc>
                <a:tc>
                  <a:txBody>
                    <a:bodyPr/>
                    <a:lstStyle/>
                    <a:p>
                      <a:pPr algn="ctr">
                        <a:buNone/>
                      </a:pPr>
                      <a:r>
                        <a:rPr lang="en-US" altLang="zh-CN" sz="1800" dirty="0"/>
                        <a:t>Mon</a:t>
                      </a:r>
                      <a:endParaRPr lang="en-US" altLang="zh-CN" sz="1800" dirty="0"/>
                    </a:p>
                  </a:txBody>
                  <a:tcPr anchor="ctr"/>
                </a:tc>
                <a:tc>
                  <a:txBody>
                    <a:bodyPr/>
                    <a:lstStyle/>
                    <a:p>
                      <a:pPr algn="ctr">
                        <a:buNone/>
                      </a:pPr>
                      <a:r>
                        <a:rPr lang="en-US" altLang="zh-CN" sz="1800"/>
                        <a:t>Tue</a:t>
                      </a:r>
                      <a:endParaRPr lang="en-US" altLang="zh-CN" sz="1800"/>
                    </a:p>
                  </a:txBody>
                  <a:tcPr anchor="ctr"/>
                </a:tc>
                <a:tc>
                  <a:txBody>
                    <a:bodyPr/>
                    <a:lstStyle/>
                    <a:p>
                      <a:pPr algn="ctr">
                        <a:buNone/>
                      </a:pPr>
                      <a:r>
                        <a:rPr lang="en-US" altLang="zh-CN" sz="1800"/>
                        <a:t>Wed</a:t>
                      </a:r>
                      <a:endParaRPr lang="en-US" altLang="zh-CN" sz="1800"/>
                    </a:p>
                  </a:txBody>
                  <a:tcPr anchor="ctr"/>
                </a:tc>
                <a:tc>
                  <a:txBody>
                    <a:bodyPr/>
                    <a:lstStyle/>
                    <a:p>
                      <a:pPr algn="ctr">
                        <a:buNone/>
                      </a:pPr>
                      <a:r>
                        <a:rPr lang="en-US" altLang="zh-CN" sz="1800"/>
                        <a:t>Thu</a:t>
                      </a:r>
                      <a:endParaRPr lang="en-US" altLang="zh-CN" sz="1800"/>
                    </a:p>
                  </a:txBody>
                  <a:tcPr anchor="ctr"/>
                </a:tc>
                <a:tc>
                  <a:txBody>
                    <a:bodyPr/>
                    <a:lstStyle/>
                    <a:p>
                      <a:pPr algn="ctr">
                        <a:buNone/>
                      </a:pPr>
                      <a:r>
                        <a:rPr lang="en-US" altLang="zh-CN" sz="1800" dirty="0"/>
                        <a:t>Fri</a:t>
                      </a:r>
                      <a:endParaRPr lang="en-US" altLang="zh-CN" sz="1800" dirty="0"/>
                    </a:p>
                  </a:txBody>
                  <a:tcPr anchor="ctr"/>
                </a:tc>
              </a:tr>
              <a:tr h="657225">
                <a:tc>
                  <a:txBody>
                    <a:bodyPr/>
                    <a:lstStyle/>
                    <a:p>
                      <a:pPr>
                        <a:buNone/>
                      </a:pPr>
                      <a:r>
                        <a:rPr lang="en-US" altLang="zh-CN" sz="1800"/>
                        <a:t>AM1 (8:00~10:00)</a:t>
                      </a:r>
                      <a:endParaRPr lang="en-US" altLang="zh-CN" sz="1800"/>
                    </a:p>
                  </a:txBody>
                  <a:tcPr/>
                </a:tc>
                <a:tc>
                  <a:txBody>
                    <a:bodyPr/>
                    <a:lstStyle/>
                    <a:p>
                      <a:pPr algn="ctr">
                        <a:buNone/>
                      </a:pPr>
                      <a:r>
                        <a:rPr lang="en-US" altLang="zh-CN" sz="1800" dirty="0" smtClean="0">
                          <a:solidFill>
                            <a:schemeClr val="bg1">
                              <a:lumMod val="50000"/>
                            </a:schemeClr>
                          </a:solidFill>
                        </a:rPr>
                        <a:t>802.11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algn="ctr">
                        <a:buNone/>
                      </a:pPr>
                      <a:r>
                        <a:rPr lang="en-US" altLang="zh-CN" sz="1800" dirty="0" smtClean="0">
                          <a:sym typeface="+mn-ea"/>
                        </a:rPr>
                        <a:t>(PHY)</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algn="ctr">
                        <a:buNone/>
                      </a:pPr>
                      <a:r>
                        <a:rPr lang="en-US" altLang="zh-CN" sz="1800" dirty="0" smtClean="0">
                          <a:sym typeface="+mn-ea"/>
                        </a:rPr>
                        <a:t>(MAC/WPT/Sec)</a:t>
                      </a: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tr>
              <a:tr h="656590">
                <a:tc>
                  <a:txBody>
                    <a:bodyPr/>
                    <a:lstStyle/>
                    <a:p>
                      <a:pPr>
                        <a:buNone/>
                      </a:pPr>
                      <a:r>
                        <a:rPr lang="en-US" altLang="zh-CN" sz="1800" dirty="0"/>
                        <a:t>AM2 (10:30~12:30)</a:t>
                      </a:r>
                      <a:endParaRPr lang="en-US" altLang="zh-CN" sz="1800" dirty="0"/>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(MAC)</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tr>
              <a:tr h="657225">
                <a:tc>
                  <a:txBody>
                    <a:bodyPr/>
                    <a:lstStyle/>
                    <a:p>
                      <a:pPr>
                        <a:buNone/>
                      </a:pPr>
                      <a:r>
                        <a:rPr lang="en-US" altLang="zh-CN" sz="1800" dirty="0"/>
                        <a:t>PM1 (13:30~15:30)</a:t>
                      </a:r>
                      <a:endParaRPr lang="en-US" altLang="zh-CN" sz="1800" dirty="0"/>
                    </a:p>
                  </a:txBody>
                  <a:tcPr/>
                </a:tc>
                <a:tc>
                  <a:txBody>
                    <a:bodyPr/>
                    <a:lstStyle/>
                    <a:p>
                      <a:pPr algn="ctr">
                        <a:buNone/>
                      </a:pP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tr>
              <a:tr h="657225">
                <a:tc>
                  <a:txBody>
                    <a:bodyPr/>
                    <a:lstStyle/>
                    <a:p>
                      <a:pPr>
                        <a:buNone/>
                      </a:pPr>
                      <a:r>
                        <a:rPr lang="en-US" altLang="zh-CN" sz="1800"/>
                        <a:t>PM2 (16:00~18:00)</a:t>
                      </a:r>
                      <a:endParaRPr lang="en-US" altLang="zh-CN" sz="1800"/>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tr>
              <a:tr h="424815">
                <a:tc>
                  <a:txBody>
                    <a:bodyPr/>
                    <a:lstStyle/>
                    <a:p>
                      <a:pPr>
                        <a:buNone/>
                      </a:pPr>
                      <a:r>
                        <a:rPr lang="en-US" altLang="zh-CN" sz="1800"/>
                        <a:t>EVE (19:30~21:30)</a:t>
                      </a:r>
                      <a:endParaRPr lang="en-US" altLang="zh-CN" sz="1800"/>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sym typeface="+mn-ea"/>
              </a:rPr>
              <a:t>Interim </a:t>
            </a:r>
            <a:r>
              <a:rPr lang="en-US" sz="3200" kern="0" dirty="0" smtClean="0">
                <a:solidFill>
                  <a:srgbClr val="0000FF"/>
                </a:solidFill>
                <a:latin typeface="Arial Black" panose="020B0A04020102020204" pitchFamily="34" charset="0"/>
              </a:rPr>
              <a:t>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marL="1257300" lvl="2" indent="457200">
              <a:lnSpc>
                <a:spcPct val="90000"/>
              </a:lnSpc>
              <a:buNone/>
              <a:defRPr/>
            </a:pPr>
            <a:r>
              <a:rPr lang="en-US" altLang="en-US" sz="2000" b="1" kern="0" dirty="0">
                <a:latin typeface="Arial" panose="020B0604020202020204" pitchFamily="34" charset="0"/>
              </a:rPr>
              <a:t>Tech Editor:	Yinan Qi (OPPO)</a:t>
            </a:r>
            <a:endParaRPr lang="en-US" altLang="en-US" sz="2000" b="1"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Approve TG minutes</a:t>
            </a:r>
            <a:endParaRPr lang="en-GB" altLang="en-US" dirty="0" smtClean="0"/>
          </a:p>
          <a:p>
            <a:pPr eaLnBrk="0" hangingPunct="0">
              <a:defRPr/>
            </a:pPr>
            <a:r>
              <a:rPr lang="en-US" altLang="en-GB" dirty="0" smtClean="0"/>
              <a:t>FRD/</a:t>
            </a:r>
            <a:r>
              <a:rPr lang="en-GB" altLang="en-US" dirty="0" smtClean="0"/>
              <a:t>SFD </a:t>
            </a:r>
            <a:r>
              <a:rPr lang="en-US" altLang="en-GB" dirty="0" smtClean="0"/>
              <a:t>motions</a:t>
            </a:r>
            <a:endParaRPr lang="en-GB" altLang="en-US" dirty="0" smtClean="0"/>
          </a:p>
          <a:p>
            <a:pPr eaLnBrk="0" hangingPunct="0">
              <a:defRPr/>
            </a:pPr>
            <a:r>
              <a:rPr lang="en-GB" altLang="en-US" dirty="0" smtClean="0"/>
              <a:t>Contribution discussion (F</a:t>
            </a:r>
            <a:r>
              <a:rPr lang="en-US" altLang="en-GB" dirty="0" smtClean="0"/>
              <a:t>R</a:t>
            </a:r>
            <a:r>
              <a:rPr lang="en-GB" altLang="en-US" dirty="0" smtClean="0"/>
              <a:t>) [2</a:t>
            </a:r>
            <a:r>
              <a:rPr lang="en-US" altLang="en-GB" dirty="0" smtClean="0"/>
              <a:t>0</a:t>
            </a:r>
            <a:r>
              <a:rPr lang="en-GB" altLang="en-US" dirty="0" smtClean="0"/>
              <a:t> </a:t>
            </a:r>
            <a:r>
              <a:rPr lang="en-GB" altLang="en-US" dirty="0" err="1" smtClean="0"/>
              <a:t>mins</a:t>
            </a:r>
            <a:r>
              <a:rPr lang="en-GB" altLang="en-US" dirty="0" smtClean="0"/>
              <a:t> for each w/o prior request]</a:t>
            </a:r>
            <a:endParaRPr lang="en-GB" altLang="en-US" dirty="0" smtClean="0"/>
          </a:p>
          <a:p>
            <a:pPr lvl="1" algn="l" eaLnBrk="0" hangingPunct="0">
              <a:buClrTx/>
              <a:buSzTx/>
              <a:buFontTx/>
              <a:buChar char="–"/>
              <a:defRPr/>
            </a:pPr>
            <a:r>
              <a:rPr lang="en-US" altLang="en-GB" dirty="0" smtClean="0">
                <a:solidFill>
                  <a:schemeClr val="tx1"/>
                </a:solidFill>
                <a:sym typeface="+mn-ea"/>
              </a:rPr>
              <a:t>11-24/1846r2, "AMP Client STA Types", Rojan Chitrakar (Huawei) - 10 mins [earlier slot preferred]</a:t>
            </a:r>
            <a:endParaRPr lang="en-US" altLang="en-GB" dirty="0" smtClean="0">
              <a:solidFill>
                <a:schemeClr val="tx1"/>
              </a:solidFill>
              <a:sym typeface="+mn-ea"/>
            </a:endParaRPr>
          </a:p>
          <a:p>
            <a:pPr lvl="1" algn="l" eaLnBrk="0" hangingPunct="0">
              <a:buClrTx/>
              <a:buSzTx/>
              <a:buFontTx/>
              <a:buChar char="–"/>
              <a:defRPr/>
            </a:pPr>
            <a:r>
              <a:rPr lang="en-US" altLang="en-GB" b="0" dirty="0" smtClean="0">
                <a:solidFill>
                  <a:schemeClr val="tx1"/>
                </a:solidFill>
                <a:sym typeface="+mn-ea"/>
              </a:rPr>
              <a:t>11-24/2132, AMP relay topology and operation, Zhanjing Bao (TCL)</a:t>
            </a:r>
            <a:endParaRPr lang="en-US" altLang="en-GB" b="0" dirty="0" smtClean="0">
              <a:solidFill>
                <a:schemeClr val="tx1"/>
              </a:solidFill>
            </a:endParaRPr>
          </a:p>
          <a:p>
            <a:pPr lvl="1" algn="l" eaLnBrk="0" hangingPunct="0">
              <a:buClrTx/>
              <a:buSzTx/>
              <a:buFontTx/>
              <a:buChar char="–"/>
              <a:defRPr/>
            </a:pPr>
            <a:r>
              <a:rPr lang="en-US" altLang="en-GB" b="0" dirty="0" smtClean="0">
                <a:solidFill>
                  <a:schemeClr val="tx1"/>
                </a:solidFill>
                <a:sym typeface="+mn-ea"/>
              </a:rPr>
              <a:t>11-25/0052, Active AMP STA Polling Requirements, Sebastian Max (Ericsson)</a:t>
            </a:r>
            <a:endParaRPr lang="en-US" altLang="en-GB" b="0" dirty="0" smtClean="0">
              <a:solidFill>
                <a:schemeClr val="tx1"/>
              </a:solidFill>
            </a:endParaRPr>
          </a:p>
          <a:p>
            <a:pPr lvl="1" algn="l" eaLnBrk="0" hangingPunct="0">
              <a:buClrTx/>
              <a:buSzTx/>
              <a:buFontTx/>
              <a:buChar char="–"/>
              <a:defRPr/>
            </a:pPr>
            <a:r>
              <a:rPr lang="en-US" altLang="en-GB" b="0" dirty="0" smtClean="0">
                <a:solidFill>
                  <a:schemeClr val="tx1"/>
                </a:solidFill>
                <a:sym typeface="+mn-ea"/>
              </a:rPr>
              <a:t>11-25/0055, Wireless connectivity challenges for backscattering AMP STA, Solomon Trainin (Wiliot)</a:t>
            </a:r>
            <a:endParaRPr lang="en-US" altLang="en-GB" b="0" dirty="0" smtClean="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Nov plenary</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Jan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1"/>
              </a:rPr>
              <a:t>https://mentor.ieee.org/802.11/dcn/24/11-24-1965-00-00bp-2024-11-plenary-meeting-minutes.docx</a:t>
            </a:r>
            <a:endParaRPr lang="en-GB" altLang="en-US" sz="2400" dirty="0">
              <a:sym typeface="+mn-ea"/>
            </a:endParaRPr>
          </a:p>
          <a:p>
            <a:pPr lvl="1" indent="-342900" eaLnBrk="0" hangingPunct="0">
              <a:buFontTx/>
              <a:buChar char="-"/>
              <a:defRPr/>
            </a:pPr>
            <a:r>
              <a:rPr lang="en-GB" altLang="en-US" sz="2400" dirty="0">
                <a:sym typeface="+mn-ea"/>
                <a:hlinkClick r:id="rId2" action="ppaction://hlinkfile"/>
              </a:rPr>
              <a:t>https://mentor.ieee.org/802.11/dcn/25/11-25-0054-00-00bp-teleconference-minutes-january-2025.docx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FRD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sz="2400" dirty="0" smtClean="0">
                <a:sym typeface="+mn-ea"/>
              </a:rPr>
              <a:t>updated 11bp FRD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1"/>
              </a:rPr>
              <a:t>https://mentor.ieee.org/802.11/dcn/24/11-24-1307-03-00bp-proposed-tgbp-functional-requirements.doc</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Bin Qian</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1"/>
              </a:rPr>
              <a:t>https://mentor.ieee.org/802.11/dcn/24/11-24-1613-03-00bp-specification-framework-for-tgbp.docx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eaLnBrk="0" hangingPunct="0">
              <a:defRPr/>
            </a:pPr>
            <a:r>
              <a:rPr lang="en-GB" altLang="en-US" sz="2400" dirty="0" smtClean="0">
                <a:sym typeface="+mn-ea"/>
              </a:rPr>
              <a:t>Contribution discussion (PHY) [2</a:t>
            </a:r>
            <a:r>
              <a:rPr lang="en-US" altLang="en-GB" sz="2400" dirty="0" smtClean="0">
                <a:sym typeface="+mn-ea"/>
              </a:rPr>
              <a:t>0</a:t>
            </a:r>
            <a:r>
              <a:rPr lang="en-GB" altLang="en-US" sz="2400" dirty="0" smtClean="0">
                <a:sym typeface="+mn-ea"/>
              </a:rPr>
              <a:t> </a:t>
            </a:r>
            <a:r>
              <a:rPr lang="en-GB" altLang="en-US" sz="2400" dirty="0" err="1" smtClean="0">
                <a:sym typeface="+mn-ea"/>
              </a:rPr>
              <a:t>mins</a:t>
            </a:r>
            <a:r>
              <a:rPr lang="en-GB" altLang="en-US" sz="2400" dirty="0" smtClean="0">
                <a:sym typeface="+mn-ea"/>
              </a:rPr>
              <a:t> for each]</a:t>
            </a:r>
            <a:endParaRPr lang="en-GB" altLang="en-US" sz="2400" dirty="0" smtClean="0"/>
          </a:p>
          <a:p>
            <a:pPr lvl="1" algn="l" eaLnBrk="0" hangingPunct="0">
              <a:buClrTx/>
              <a:buSzTx/>
              <a:buFontTx/>
              <a:buChar char="–"/>
              <a:defRPr/>
            </a:pPr>
            <a:r>
              <a:rPr lang="en-US" altLang="zh-CN" sz="2200" dirty="0" smtClean="0">
                <a:solidFill>
                  <a:schemeClr val="tx1"/>
                </a:solidFill>
                <a:sym typeface="+mn-ea"/>
              </a:rPr>
              <a:t>11-24/2114, Channel Correction in Long Range Backscatter, Nelson Costa (Haila Technologies)</a:t>
            </a:r>
            <a:endParaRPr lang="en-US" altLang="zh-CN" sz="2200" dirty="0" smtClean="0">
              <a:solidFill>
                <a:schemeClr val="tx1"/>
              </a:solidFill>
              <a:sym typeface="+mn-ea"/>
            </a:endParaRPr>
          </a:p>
          <a:p>
            <a:pPr lvl="1" algn="l" eaLnBrk="0" hangingPunct="0">
              <a:buClrTx/>
              <a:buSzTx/>
              <a:buFontTx/>
              <a:buChar char="–"/>
              <a:defRPr/>
            </a:pPr>
            <a:r>
              <a:rPr lang="en-US" altLang="zh-CN" sz="2200" dirty="0" smtClean="0">
                <a:solidFill>
                  <a:schemeClr val="tx1"/>
                </a:solidFill>
                <a:sym typeface="+mn-ea"/>
              </a:rPr>
              <a:t>11-24/2128, Follow-up on Channel Shifting in Backscatter Operations, Nelson Costa (Haila Technologies)</a:t>
            </a:r>
            <a:endParaRPr lang="en-US" altLang="zh-CN" sz="2200" dirty="0" smtClean="0">
              <a:solidFill>
                <a:schemeClr val="tx1"/>
              </a:solidFill>
              <a:sym typeface="+mn-ea"/>
            </a:endParaRPr>
          </a:p>
          <a:p>
            <a:pPr lvl="1" algn="l" eaLnBrk="0" hangingPunct="0">
              <a:buClrTx/>
              <a:buSzTx/>
              <a:buFontTx/>
              <a:buChar char="–"/>
              <a:defRPr/>
            </a:pPr>
            <a:r>
              <a:rPr lang="en-US" altLang="zh-CN" sz="2200" dirty="0" smtClean="0">
                <a:solidFill>
                  <a:schemeClr val="tx1"/>
                </a:solidFill>
                <a:sym typeface="+mn-ea"/>
              </a:rPr>
              <a:t>11-24/2143, Advantages of 802.11b DSS in Long-Range Backscatter, Nelson Costa (Haila Technologies)</a:t>
            </a:r>
            <a:endParaRPr lang="en-US" altLang="zh-CN" sz="2200" dirty="0" smtClean="0">
              <a:solidFill>
                <a:schemeClr val="tx1"/>
              </a:solidFill>
              <a:sym typeface="+mn-ea"/>
            </a:endParaRPr>
          </a:p>
          <a:p>
            <a:pPr lvl="1" algn="l" eaLnBrk="0" hangingPunct="0">
              <a:buClrTx/>
              <a:buSzTx/>
              <a:buFontTx/>
              <a:buChar char="–"/>
              <a:defRPr/>
            </a:pPr>
            <a:r>
              <a:rPr lang="en-US" altLang="zh-CN" sz="2200" dirty="0" smtClean="0">
                <a:solidFill>
                  <a:schemeClr val="tx1"/>
                </a:solidFill>
                <a:sym typeface="+mn-ea"/>
              </a:rPr>
              <a:t>11-25/0027, AMP PPDU Design, Yinan Qi (OPPO) </a:t>
            </a:r>
            <a:endParaRPr lang="en-US" altLang="zh-CN" sz="2200" dirty="0" smtClean="0">
              <a:solidFill>
                <a:schemeClr val="tx1"/>
              </a:solidFill>
              <a:sym typeface="+mn-ea"/>
            </a:endParaRPr>
          </a:p>
          <a:p>
            <a:pPr lvl="1" algn="l" eaLnBrk="0" hangingPunct="0">
              <a:buClrTx/>
              <a:buSzTx/>
              <a:buFontTx/>
              <a:buChar char="–"/>
              <a:defRPr/>
            </a:pPr>
            <a:r>
              <a:rPr lang="en-US" altLang="zh-CN" sz="2200" dirty="0" smtClean="0">
                <a:solidFill>
                  <a:schemeClr val="tx1"/>
                </a:solidFill>
                <a:sym typeface="+mn-ea"/>
              </a:rPr>
              <a:t>11-25/0028, AMP PPDU Configuration, Yinan Qi (OPPO)</a:t>
            </a:r>
            <a:endParaRPr lang="en-US" altLang="zh-CN" sz="2200" dirty="0" smtClean="0">
              <a:solidFill>
                <a:schemeClr val="tx1"/>
              </a:solidFill>
              <a:sym typeface="+mn-ea"/>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en-GB" sz="2300" dirty="0">
                <a:solidFill>
                  <a:schemeClr val="tx1"/>
                </a:solidFill>
                <a:sym typeface="+mn-ea"/>
              </a:rPr>
              <a:t>11-25/0033, UL Data Rates for AMP and PPDU, Chuanfeng He (OPPO)</a:t>
            </a:r>
            <a:endParaRPr lang="en-US" altLang="en-GB" sz="2300" dirty="0">
              <a:solidFill>
                <a:schemeClr val="tx1"/>
              </a:solidFill>
              <a:sym typeface="+mn-ea"/>
            </a:endParaRPr>
          </a:p>
          <a:p>
            <a:pPr lvl="1" algn="l" eaLnBrk="0" hangingPunct="0">
              <a:buClrTx/>
              <a:buSzTx/>
              <a:buFontTx/>
              <a:buChar char="–"/>
              <a:defRPr/>
            </a:pPr>
            <a:r>
              <a:rPr lang="en-US" altLang="en-GB" sz="2300" dirty="0">
                <a:solidFill>
                  <a:schemeClr val="tx1"/>
                </a:solidFill>
                <a:sym typeface="+mn-ea"/>
              </a:rPr>
              <a:t>11-25/0034, Sync field for AMP PPDU, Chuanfeng He (OPPO)</a:t>
            </a:r>
            <a:endParaRPr lang="en-US" altLang="en-GB" sz="2300" dirty="0">
              <a:solidFill>
                <a:schemeClr val="tx1"/>
              </a:solidFill>
              <a:sym typeface="+mn-ea"/>
            </a:endParaRPr>
          </a:p>
          <a:p>
            <a:pPr lvl="1" algn="l" eaLnBrk="0" hangingPunct="0">
              <a:buClrTx/>
              <a:buSzTx/>
              <a:buFontTx/>
              <a:buChar char="–"/>
              <a:defRPr/>
            </a:pPr>
            <a:r>
              <a:rPr lang="en-US" altLang="en-GB" sz="2300" dirty="0">
                <a:solidFill>
                  <a:schemeClr val="tx1"/>
                </a:solidFill>
                <a:sym typeface="+mn-ea"/>
              </a:rPr>
              <a:t>11-25/0042r0, AMP Downlink Sync Field Study, Steve Shellhammer (Qualcomm) [AM1 or AM2]</a:t>
            </a:r>
            <a:endParaRPr lang="en-US" altLang="en-GB" sz="2300" dirty="0">
              <a:solidFill>
                <a:schemeClr val="tx1"/>
              </a:solidFill>
              <a:sym typeface="+mn-ea"/>
            </a:endParaRPr>
          </a:p>
          <a:p>
            <a:pPr lvl="1" algn="l" eaLnBrk="0" hangingPunct="0">
              <a:buClrTx/>
              <a:buSzTx/>
              <a:buFontTx/>
              <a:buChar char="–"/>
              <a:defRPr/>
            </a:pPr>
            <a:r>
              <a:rPr lang="en-US" altLang="en-GB" sz="2300" dirty="0">
                <a:solidFill>
                  <a:schemeClr val="tx1"/>
                </a:solidFill>
                <a:sym typeface="+mn-ea"/>
              </a:rPr>
              <a:t>11-25-0030r0, “AMP UL Bi-Static Leakage and Dynamic-Range Implications”, Dror Regev (Huawei) [ same slot as 0043]</a:t>
            </a:r>
            <a:endParaRPr lang="en-US" altLang="en-GB" sz="2300" dirty="0">
              <a:solidFill>
                <a:schemeClr val="tx1"/>
              </a:solidFill>
              <a:sym typeface="+mn-ea"/>
            </a:endParaRPr>
          </a:p>
          <a:p>
            <a:pPr lvl="1" algn="l" eaLnBrk="0" hangingPunct="0">
              <a:buClrTx/>
              <a:buSzTx/>
              <a:buFontTx/>
              <a:buChar char="–"/>
              <a:defRPr/>
            </a:pPr>
            <a:r>
              <a:rPr lang="en-US" altLang="en-GB" sz="2300" dirty="0">
                <a:solidFill>
                  <a:schemeClr val="tx1"/>
                </a:solidFill>
                <a:sym typeface="+mn-ea"/>
              </a:rPr>
              <a:t>11-25-0043r0, “Passive AMP STA RF Power Harvesting Sensitivity Threshold”, Dror Regev (Huawei) [ same slot as 0030]</a:t>
            </a:r>
            <a:endParaRPr lang="en-US" altLang="en-GB" sz="2300" dirty="0">
              <a:solidFill>
                <a:schemeClr val="tx1"/>
              </a:solidFill>
              <a:sym typeface="+mn-ea"/>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zh-CN" sz="2200" dirty="0">
                <a:solidFill>
                  <a:schemeClr val="tx1"/>
                </a:solidFill>
                <a:sym typeface="+mn-ea"/>
              </a:rPr>
              <a:t>11-25-0047r0, “Follow up on downlink sync field design”, Bin Qian (Huawei)</a:t>
            </a:r>
            <a:endParaRPr lang="en-US" altLang="zh-CN" sz="2200" dirty="0">
              <a:solidFill>
                <a:schemeClr val="tx1"/>
              </a:solidFill>
              <a:sym typeface="+mn-ea"/>
            </a:endParaRPr>
          </a:p>
          <a:p>
            <a:pPr lvl="1" algn="l" eaLnBrk="0" hangingPunct="0">
              <a:buClrTx/>
              <a:buSzTx/>
              <a:buFontTx/>
              <a:buChar char="–"/>
              <a:defRPr/>
            </a:pPr>
            <a:r>
              <a:rPr lang="en-US" altLang="zh-CN" sz="2200" dirty="0">
                <a:solidFill>
                  <a:schemeClr val="tx1"/>
                </a:solidFill>
                <a:sym typeface="+mn-ea"/>
              </a:rPr>
              <a:t>11-25-0048r0, “Discussion on uplink transmissions for backscatter STAs”, Bin Qian (Huawei)</a:t>
            </a:r>
            <a:endParaRPr lang="en-US" altLang="zh-CN" sz="2200" dirty="0">
              <a:solidFill>
                <a:schemeClr val="tx1"/>
              </a:solidFill>
              <a:sym typeface="+mn-ea"/>
            </a:endParaRPr>
          </a:p>
          <a:p>
            <a:pPr lvl="1" algn="l" eaLnBrk="0" hangingPunct="0">
              <a:buClrTx/>
              <a:buSzTx/>
              <a:buFontTx/>
              <a:buChar char="–"/>
              <a:defRPr/>
            </a:pPr>
            <a:r>
              <a:rPr lang="en-US" altLang="zh-CN" sz="2200" dirty="0">
                <a:solidFill>
                  <a:schemeClr val="tx1"/>
                </a:solidFill>
                <a:sym typeface="+mn-ea"/>
              </a:rPr>
              <a:t>11-25-0050r0, “AMP DL Wideband OOK Generation”, Panpan Li (Huawei)</a:t>
            </a:r>
            <a:endParaRPr lang="en-US" altLang="zh-CN" sz="2200" dirty="0">
              <a:solidFill>
                <a:schemeClr val="tx1"/>
              </a:solidFill>
              <a:sym typeface="+mn-ea"/>
            </a:endParaRPr>
          </a:p>
          <a:p>
            <a:pPr lvl="1" algn="l" eaLnBrk="0" hangingPunct="0">
              <a:buClrTx/>
              <a:buSzTx/>
              <a:buFontTx/>
              <a:buChar char="–"/>
              <a:defRPr/>
            </a:pPr>
            <a:r>
              <a:rPr lang="en-US" altLang="zh-CN" sz="2200" dirty="0">
                <a:solidFill>
                  <a:schemeClr val="tx1"/>
                </a:solidFill>
                <a:sym typeface="+mn-ea"/>
              </a:rPr>
              <a:t>11-25-0051r0, “Signal Design for OOK”, Leif Wilhelmsson (Ericsson)</a:t>
            </a:r>
            <a:endParaRPr lang="en-US" altLang="zh-CN" sz="2200" dirty="0">
              <a:solidFill>
                <a:schemeClr val="tx1"/>
              </a:solidFill>
              <a:sym typeface="+mn-ea"/>
            </a:endParaRPr>
          </a:p>
          <a:p>
            <a:pPr lvl="1" algn="l" eaLnBrk="0" hangingPunct="0">
              <a:buClrTx/>
              <a:buSzTx/>
              <a:buFontTx/>
              <a:buChar char="–"/>
              <a:defRPr/>
            </a:pPr>
            <a:r>
              <a:rPr lang="en-US" altLang="zh-CN" sz="2200" dirty="0">
                <a:solidFill>
                  <a:schemeClr val="tx1"/>
                </a:solidFill>
                <a:sym typeface="+mn-ea"/>
              </a:rPr>
              <a:t>11-25/0058, AMP-monostatic-backscattering PHY followup, Rui Cao (NXP)</a:t>
            </a:r>
            <a:endParaRPr lang="en-US" altLang="zh-CN" sz="2200" dirty="0">
              <a:solidFill>
                <a:schemeClr val="tx1"/>
              </a:solidFill>
              <a:sym typeface="+mn-ea"/>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Contribution </a:t>
            </a:r>
            <a:r>
              <a:rPr lang="en-US" altLang="en-GB" dirty="0" smtClean="0"/>
              <a:t>discussion (PHY/MAC)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GB" sz="2100" dirty="0">
                <a:sym typeface="+mn-ea"/>
              </a:rPr>
              <a:t>11-25/0061, AMP-monostatic-backscattering-operation, Rui Cao (NXP)</a:t>
            </a:r>
            <a:endParaRPr lang="en-US" altLang="en-GB" sz="2100" dirty="0">
              <a:solidFill>
                <a:schemeClr val="tx1"/>
              </a:solidFill>
              <a:sym typeface="+mn-ea"/>
            </a:endParaRPr>
          </a:p>
          <a:p>
            <a:pPr lvl="1" algn="l" eaLnBrk="0" hangingPunct="0">
              <a:buClrTx/>
              <a:buSzTx/>
              <a:buFontTx/>
              <a:buChar char="–"/>
              <a:defRPr/>
            </a:pPr>
            <a:r>
              <a:rPr lang="en-US" altLang="en-GB" sz="2100" dirty="0">
                <a:sym typeface="+mn-ea"/>
              </a:rPr>
              <a:t>11-25/0075, Further Thoughts on AMP DL PPDU for Mono-static Backscattering, Rui Cao (NXP)</a:t>
            </a:r>
            <a:endParaRPr lang="en-US" altLang="en-GB" sz="2100" dirty="0">
              <a:solidFill>
                <a:schemeClr val="tx1"/>
              </a:solidFill>
              <a:sym typeface="+mn-ea"/>
            </a:endParaRPr>
          </a:p>
          <a:p>
            <a:pPr lvl="1" algn="l" eaLnBrk="0" hangingPunct="0">
              <a:buClrTx/>
              <a:buSzTx/>
              <a:buFontTx/>
              <a:buChar char="–"/>
              <a:defRPr/>
            </a:pPr>
            <a:r>
              <a:rPr lang="en-US" altLang="en-GB" sz="2100" dirty="0">
                <a:solidFill>
                  <a:schemeClr val="tx1"/>
                </a:solidFill>
                <a:sym typeface="+mn-ea"/>
              </a:rPr>
              <a:t>11-25/0021, Channel access and trigger design for active STAs, You-wei Chen (MediaTek)</a:t>
            </a:r>
            <a:endParaRPr lang="en-US" altLang="en-GB" sz="2100" dirty="0">
              <a:solidFill>
                <a:schemeClr val="tx1"/>
              </a:solidFill>
              <a:sym typeface="+mn-ea"/>
            </a:endParaRPr>
          </a:p>
          <a:p>
            <a:pPr lvl="1" algn="l" eaLnBrk="0" hangingPunct="0">
              <a:buClrTx/>
              <a:buSzTx/>
              <a:buFontTx/>
              <a:buChar char="–"/>
              <a:defRPr/>
            </a:pPr>
            <a:r>
              <a:rPr lang="en-US" altLang="en-GB" sz="2100" dirty="0">
                <a:solidFill>
                  <a:schemeClr val="tx1"/>
                </a:solidFill>
                <a:sym typeface="+mn-ea"/>
              </a:rPr>
              <a:t>11-25/0031, Trigger based multiple access for AMP, Chuanfeng He (OPPO)</a:t>
            </a:r>
            <a:endParaRPr lang="en-US" altLang="en-GB" sz="2100" dirty="0">
              <a:solidFill>
                <a:schemeClr val="tx1"/>
              </a:solidFill>
              <a:sym typeface="+mn-ea"/>
            </a:endParaRPr>
          </a:p>
          <a:p>
            <a:pPr lvl="1" algn="l" eaLnBrk="0" hangingPunct="0">
              <a:buClrTx/>
              <a:buSzTx/>
              <a:buFontTx/>
              <a:buChar char="–"/>
              <a:defRPr/>
            </a:pPr>
            <a:r>
              <a:rPr lang="en-US" altLang="en-GB" sz="2100" dirty="0">
                <a:solidFill>
                  <a:schemeClr val="tx1"/>
                </a:solidFill>
                <a:sym typeface="+mn-ea"/>
              </a:rPr>
              <a:t>11-25/0032, Duty-cycle AMP operation, Chuanfeng He (OPPO)</a:t>
            </a:r>
            <a:endParaRPr lang="en-US" altLang="en-GB" sz="2100" dirty="0">
              <a:solidFill>
                <a:schemeClr val="tx1"/>
              </a:solidFill>
              <a:sym typeface="+mn-ea"/>
            </a:endParaRPr>
          </a:p>
          <a:p>
            <a:pPr algn="l" eaLnBrk="0" hangingPunct="0">
              <a:buClrTx/>
              <a:buSzTx/>
              <a:buFontTx/>
              <a:defRPr/>
            </a:pPr>
            <a:r>
              <a:rPr lang="en-US" altLang="en-GB" dirty="0" smtClean="0"/>
              <a:t>Any </a:t>
            </a:r>
            <a:r>
              <a:rPr lang="en-US" altLang="en-GB" dirty="0"/>
              <a:t>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GB" dirty="0">
                <a:sym typeface="+mn-ea"/>
              </a:rPr>
              <a:t>11-25/0035, CDM access for AMP,  Chuanfeng He (OPPO)</a:t>
            </a:r>
            <a:endParaRPr lang="en-US" altLang="en-GB" dirty="0">
              <a:solidFill>
                <a:schemeClr val="tx1"/>
              </a:solidFill>
              <a:sym typeface="+mn-ea"/>
            </a:endParaRPr>
          </a:p>
          <a:p>
            <a:pPr lvl="1" algn="l" eaLnBrk="0" hangingPunct="0">
              <a:buClrTx/>
              <a:buSzTx/>
              <a:buFontTx/>
              <a:buChar char="–"/>
              <a:defRPr/>
            </a:pPr>
            <a:r>
              <a:rPr lang="en-US" altLang="en-GB" dirty="0">
                <a:sym typeface="+mn-ea"/>
              </a:rPr>
              <a:t>11-25/0037r0, “Follow-up on AMP Energizer”, Ian Bajaj (Huawei)</a:t>
            </a:r>
            <a:endParaRPr lang="en-US" altLang="en-GB" dirty="0">
              <a:sym typeface="+mn-ea"/>
            </a:endParaRPr>
          </a:p>
          <a:p>
            <a:pPr lvl="1" algn="l" eaLnBrk="0" hangingPunct="0">
              <a:buClrTx/>
              <a:buSzTx/>
              <a:buFontTx/>
              <a:buChar char="–"/>
              <a:defRPr/>
            </a:pPr>
            <a:r>
              <a:rPr lang="en-US" altLang="en-US" dirty="0">
                <a:sym typeface="+mn-ea"/>
              </a:rPr>
              <a:t>11-25/0038r0, “Use Case for AMP STA Reporting”, Ian Bajaj (Huawei)</a:t>
            </a:r>
            <a:endParaRPr lang="en-US" altLang="en-US" dirty="0">
              <a:solidFill>
                <a:schemeClr val="tx1"/>
              </a:solidFill>
              <a:sym typeface="+mn-ea"/>
            </a:endParaRPr>
          </a:p>
          <a:p>
            <a:pPr lvl="1" algn="l" eaLnBrk="0" hangingPunct="0">
              <a:buClrTx/>
              <a:buSzTx/>
              <a:buFontTx/>
              <a:buChar char="–"/>
              <a:defRPr/>
            </a:pPr>
            <a:r>
              <a:rPr lang="en-US" altLang="en-US" dirty="0">
                <a:sym typeface="+mn-ea"/>
              </a:rPr>
              <a:t>11-25/0039r0, “ AMP Open Service Period”, Ian Bajaj (Huawei)</a:t>
            </a:r>
            <a:endParaRPr lang="en-US" altLang="en-US" dirty="0">
              <a:solidFill>
                <a:schemeClr val="tx1"/>
              </a:solidFill>
              <a:sym typeface="+mn-ea"/>
            </a:endParaRPr>
          </a:p>
          <a:p>
            <a:pPr lvl="1" algn="l" eaLnBrk="0" hangingPunct="0">
              <a:buClrTx/>
              <a:buSzTx/>
              <a:buFontTx/>
              <a:buChar char="–"/>
              <a:defRPr/>
            </a:pPr>
            <a:r>
              <a:rPr lang="en-US" altLang="en-US" dirty="0">
                <a:sym typeface="+mn-ea"/>
              </a:rPr>
              <a:t>11-25/0041, Follow up on AMP identification, Zhanjing Bao (TCL)</a:t>
            </a:r>
            <a:endParaRPr lang="en-US" altLang="en-GB" dirty="0">
              <a:solidFill>
                <a:schemeClr val="tx1"/>
              </a:solidFill>
              <a:sym typeface="+mn-ea"/>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sym typeface="+mn-ea"/>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Jan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smtClean="0"/>
              <a:t>Contribution discussion (MAC/WPT/Sec)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US" sz="2400" dirty="0">
                <a:sym typeface="+mn-ea"/>
              </a:rPr>
              <a:t>11-25/0045r0, "Channel Access for Backscatter non-AP AMP STAs", Rojan Chitrakar (Huawei)</a:t>
            </a:r>
            <a:endParaRPr lang="en-US" altLang="en-US" sz="2400" dirty="0">
              <a:sym typeface="+mn-ea"/>
            </a:endParaRPr>
          </a:p>
          <a:p>
            <a:pPr lvl="1" algn="l" eaLnBrk="0" hangingPunct="0">
              <a:buClrTx/>
              <a:buSzTx/>
              <a:buFontTx/>
              <a:buChar char="–"/>
              <a:defRPr/>
            </a:pPr>
            <a:r>
              <a:rPr lang="en-US" altLang="en-US" sz="2400" dirty="0">
                <a:sym typeface="+mn-ea"/>
              </a:rPr>
              <a:t>11-25/0046r0, "Channel Access for Active Tx non-AP AMP STAs", Rojan Chitrakar (Huawei)</a:t>
            </a:r>
            <a:endParaRPr lang="en-US" altLang="en-US" sz="2400" dirty="0">
              <a:sym typeface="+mn-ea"/>
            </a:endParaRPr>
          </a:p>
          <a:p>
            <a:pPr lvl="1" algn="l" eaLnBrk="0" hangingPunct="0">
              <a:buClrTx/>
              <a:buSzTx/>
              <a:buFontTx/>
              <a:buChar char="–"/>
              <a:defRPr/>
            </a:pPr>
            <a:r>
              <a:rPr lang="en-US" altLang="en-US" sz="2400" dirty="0">
                <a:sym typeface="+mn-ea"/>
              </a:rPr>
              <a:t>11-25/0091, frame format discussion follow up, Liwen Chu (NXP)</a:t>
            </a:r>
            <a:endParaRPr lang="en-US" altLang="en-US" sz="2400" dirty="0">
              <a:solidFill>
                <a:schemeClr val="tx1"/>
              </a:solidFill>
              <a:sym typeface="+mn-ea"/>
            </a:endParaRPr>
          </a:p>
          <a:p>
            <a:pPr lvl="1" algn="l" eaLnBrk="0" hangingPunct="0">
              <a:buClrTx/>
              <a:buSzTx/>
              <a:buFontTx/>
              <a:buChar char="–"/>
              <a:defRPr/>
            </a:pPr>
            <a:r>
              <a:rPr lang="en-US" altLang="en-US" sz="2400" dirty="0">
                <a:sym typeface="+mn-ea"/>
              </a:rPr>
              <a:t>11-25/0029, WPT Protocol, Wave and PPDU, Yinan Qi (OPPO)</a:t>
            </a:r>
            <a:endParaRPr lang="en-US" altLang="en-US" sz="2400" dirty="0">
              <a:solidFill>
                <a:schemeClr val="tx1"/>
              </a:solidFill>
              <a:sym typeface="+mn-ea"/>
            </a:endParaRPr>
          </a:p>
          <a:p>
            <a:pPr lvl="1" algn="l" eaLnBrk="0" hangingPunct="0">
              <a:buClrTx/>
              <a:buSzTx/>
              <a:buFontTx/>
              <a:buChar char="–"/>
              <a:defRPr/>
            </a:pPr>
            <a:r>
              <a:rPr lang="en-US" altLang="en-US" sz="2400" dirty="0">
                <a:sym typeface="+mn-ea"/>
              </a:rPr>
              <a:t>11-25/0012, WPT Waveform Comparison, Amichai Sanderovich (Wiliot)</a:t>
            </a:r>
            <a:endParaRPr lang="en-US" altLang="en-US" sz="2400" dirty="0">
              <a:sym typeface="+mn-ea"/>
            </a:endParaRPr>
          </a:p>
          <a:p>
            <a:pPr lvl="1" algn="l" eaLnBrk="0" hangingPunct="0">
              <a:buClrTx/>
              <a:buSzTx/>
              <a:buFontTx/>
              <a:buChar char="–"/>
              <a:defRPr/>
            </a:pPr>
            <a:r>
              <a:rPr lang="en-US" altLang="en-US" sz="2400" dirty="0">
                <a:sym typeface="+mn-ea"/>
              </a:rPr>
              <a:t>11-24/1916, Recap of Compact Secure Transaction Methods for AMP, Hui Luo (Infineon)</a:t>
            </a:r>
            <a:r>
              <a:rPr lang="en-US" altLang="en-US" sz="2400" dirty="0"/>
              <a:t>	</a:t>
            </a:r>
            <a:endParaRPr lang="en-US" altLang="en-US" sz="2400" dirty="0"/>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smtClean="0"/>
              <a:t>agenda</a:t>
            </a:r>
            <a:endParaRPr lang="en-GB" altLang="en-US" dirty="0" smtClean="0"/>
          </a:p>
          <a:p>
            <a:pPr eaLnBrk="0" hangingPunct="0">
              <a:defRPr/>
            </a:pPr>
            <a:r>
              <a:rPr lang="en-US" altLang="en-GB" dirty="0">
                <a:sym typeface="+mn-ea"/>
              </a:rPr>
              <a:t>SPs and Motions (TG motions refer to 11-24/1322)</a:t>
            </a:r>
            <a:endParaRPr lang="en-US" altLang="en-GB" dirty="0">
              <a:sym typeface="+mn-ea"/>
            </a:endParaRPr>
          </a:p>
          <a:p>
            <a:pPr eaLnBrk="0" hangingPunct="0">
              <a:defRPr/>
            </a:pPr>
            <a:r>
              <a:rPr lang="en-US" altLang="en-GB" sz="2400" dirty="0" smtClean="0">
                <a:sym typeface="+mn-ea"/>
              </a:rPr>
              <a:t>Contribution discussion [</a:t>
            </a:r>
            <a:r>
              <a:rPr lang="en-US" altLang="en-GB" sz="2400" dirty="0" smtClean="0">
                <a:sym typeface="+mn-ea"/>
              </a:rPr>
              <a:t>25 </a:t>
            </a:r>
            <a:r>
              <a:rPr lang="en-US" altLang="en-GB" sz="2400" dirty="0" err="1" smtClean="0">
                <a:sym typeface="+mn-ea"/>
              </a:rPr>
              <a:t>mins</a:t>
            </a:r>
            <a:r>
              <a:rPr lang="en-US" altLang="en-GB" sz="2400" dirty="0" smtClean="0">
                <a:sym typeface="+mn-ea"/>
              </a:rPr>
              <a:t> for each presentation including Q&amp;A]</a:t>
            </a:r>
            <a:endParaRPr lang="en-US" altLang="en-GB" sz="2400" dirty="0" smtClean="0"/>
          </a:p>
          <a:p>
            <a:pPr lvl="1" algn="l" eaLnBrk="0" hangingPunct="0">
              <a:buClrTx/>
              <a:buSzTx/>
              <a:buFontTx/>
              <a:buChar char="–"/>
              <a:defRPr/>
            </a:pPr>
            <a:r>
              <a:rPr lang="en-US" altLang="en-GB" sz="2400" dirty="0" smtClean="0">
                <a:sym typeface="+mn-ea"/>
              </a:rPr>
              <a:t>11-25/0094, AMP device management, Liwen Chu (NXP)</a:t>
            </a:r>
            <a:endParaRPr lang="en-US" altLang="en-GB" sz="2400" dirty="0" smtClean="0">
              <a:solidFill>
                <a:schemeClr val="tx1"/>
              </a:solidFill>
              <a:sym typeface="+mn-ea"/>
            </a:endParaRPr>
          </a:p>
          <a:p>
            <a:pPr lvl="1" algn="l" eaLnBrk="0" hangingPunct="0">
              <a:buClrTx/>
              <a:buSzTx/>
              <a:buFontTx/>
              <a:buChar char="–"/>
              <a:defRPr/>
            </a:pPr>
            <a:r>
              <a:rPr lang="en-US" altLang="en-GB" sz="2400" dirty="0" smtClean="0">
                <a:sym typeface="+mn-ea"/>
              </a:rPr>
              <a:t>11-25/0096, Active AMP STA polling procedure, Liwen Chu (NXP)</a:t>
            </a:r>
            <a:endParaRPr lang="en-US" altLang="en-GB" sz="2400" i="1" dirty="0" smtClean="0">
              <a:solidFill>
                <a:schemeClr val="tx1"/>
              </a:solidFill>
              <a:highlight>
                <a:srgbClr val="FFFF00"/>
              </a:highlight>
              <a:sym typeface="+mn-ea"/>
            </a:endParaRPr>
          </a:p>
          <a:p>
            <a:pPr eaLnBrk="0" hangingPunct="0">
              <a:defRPr/>
            </a:pPr>
            <a:r>
              <a:rPr lang="en-US" altLang="en-GB" dirty="0" smtClean="0">
                <a:sym typeface="+mn-ea"/>
              </a:rPr>
              <a:t>Timeline </a:t>
            </a:r>
            <a:r>
              <a:rPr lang="en-US" altLang="en-GB" dirty="0" smtClean="0">
                <a:sym typeface="+mn-ea"/>
              </a:rPr>
              <a:t>Review</a:t>
            </a:r>
            <a:endParaRPr lang="en-US" altLang="en-GB" dirty="0" smtClean="0"/>
          </a:p>
          <a:p>
            <a:pPr eaLnBrk="0" hangingPunct="0">
              <a:defRPr/>
            </a:pPr>
            <a:r>
              <a:rPr lang="en-US" altLang="en-GB" dirty="0"/>
              <a:t>Teleconference Plan</a:t>
            </a:r>
            <a:endParaRPr lang="en-US" altLang="en-GB" dirty="0"/>
          </a:p>
          <a:p>
            <a:pPr eaLnBrk="0" hangingPunct="0">
              <a:defRPr/>
            </a:pPr>
            <a:r>
              <a:rPr lang="en-US" altLang="en-GB" dirty="0" smtClean="0"/>
              <a:t>Any other business?</a:t>
            </a:r>
            <a:endParaRPr lang="en-US" altLang="en-GB" dirty="0" smtClean="0"/>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endParaRPr lang="en-US" altLang="zh-CN" sz="2800" kern="0" dirty="0" smtClean="0"/>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Feb 11</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9:00am,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Mar 4</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22426</Words>
  <Application>WPS 演示</Application>
  <PresentationFormat>宽屏</PresentationFormat>
  <Paragraphs>795</Paragraphs>
  <Slides>39</Slides>
  <Notes>0</Notes>
  <HiddenSlides>0</HiddenSlides>
  <MMClips>0</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1</vt:i4>
      </vt:variant>
      <vt:variant>
        <vt:lpstr>幻灯片标题</vt:lpstr>
      </vt:variant>
      <vt:variant>
        <vt:i4>39</vt:i4>
      </vt:variant>
    </vt:vector>
  </HeadingPairs>
  <TitlesOfParts>
    <vt:vector size="56"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Cambria</vt:lpstr>
      <vt:lpstr>微软雅黑</vt:lpstr>
      <vt:lpstr>Arial Black</vt:lpstr>
      <vt:lpstr>Wingdings</vt:lpstr>
      <vt:lpstr>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444</cp:revision>
  <cp:lastPrinted>2014-11-04T15:04:00Z</cp:lastPrinted>
  <dcterms:created xsi:type="dcterms:W3CDTF">2007-04-17T18:10:00Z</dcterms:created>
  <dcterms:modified xsi:type="dcterms:W3CDTF">2025-01-10T08:54:53Z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