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79" r:id="rId15"/>
    <p:sldId id="348" r:id="rId16"/>
    <p:sldId id="35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 autoAdjust="0"/>
    <p:restoredTop sz="96791" autoAdjust="0"/>
  </p:normalViewPr>
  <p:slideViewPr>
    <p:cSldViewPr>
      <p:cViewPr varScale="1">
        <p:scale>
          <a:sx n="124" d="100"/>
          <a:sy n="124" d="100"/>
        </p:scale>
        <p:origin x="2304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2441" y="8982075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802.11-24/1629r00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4264" y="8985250"/>
            <a:ext cx="177747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7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2024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4264" y="8985250"/>
            <a:ext cx="1777474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/>
              <a:t>Peter Yee, NSA-CSD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28116" y="6475413"/>
            <a:ext cx="131580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November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8116" y="6475413"/>
            <a:ext cx="131580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Peter Yee, NSA-CSD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44413" y="332601"/>
            <a:ext cx="350108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802.11-24/1947r00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ietf-emu-rfc7170bi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edhoc/" TargetMode="External"/><Relationship Id="rId5" Type="http://schemas.openxmlformats.org/officeDocument/2006/relationships/hyperlink" Target="https://datatracker.ietf.org/doc/draft-ietf-emu-bootstrapped-tls/" TargetMode="External"/><Relationship Id="rId4" Type="http://schemas.openxmlformats.org/officeDocument/2006/relationships/hyperlink" Target="https://datatracker.ietf.org/doc/draft-ietf-emu-eap-arpa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topics/netmgmt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opsawg-discardmodel/" TargetMode="External"/><Relationship Id="rId5" Type="http://schemas.openxmlformats.org/officeDocument/2006/relationships/hyperlink" Target="https://datatracker.ietf.org/doc/draft-ietf-opsawg-teas-attachment-circuit/" TargetMode="External"/><Relationship Id="rId4" Type="http://schemas.openxmlformats.org/officeDocument/2006/relationships/hyperlink" Target="https://datatracker.ietf.org/doc/draft-ietf-opsawg-oam-characterizatio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intare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hybrid-design/" TargetMode="External"/><Relationship Id="rId4" Type="http://schemas.openxmlformats.org/officeDocument/2006/relationships/hyperlink" Target="https://datatracker.ietf.org/doc/draft-ietf-tls-rfc8447b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raw-technologies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rski-cloud/" TargetMode="External"/><Relationship Id="rId4" Type="http://schemas.openxmlformats.org/officeDocument/2006/relationships/hyperlink" Target="https://datatracker.ietf.org/doc/draft-ietf-anima-brski-discover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group/edu/materials/" TargetMode="External"/><Relationship Id="rId5" Type="http://schemas.openxmlformats.org/officeDocument/2006/relationships/hyperlink" Target="https://mentor.ieee.org/802.11/dcn/16/11-16-0500-01-0000-ietf-95-wireless-tutorial-802-11-overview.pptx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pp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hpwan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nasr/about/" TargetMode="External"/><Relationship Id="rId5" Type="http://schemas.openxmlformats.org/officeDocument/2006/relationships/hyperlink" Target="https://datatracker.ietf.org/wg/diem/about/" TargetMode="External"/><Relationship Id="rId4" Type="http://schemas.openxmlformats.org/officeDocument/2006/relationships/hyperlink" Target="https://datatracker.ietf.org/wg/alldispatch/about/" TargetMode="External"/><Relationship Id="rId9" Type="http://schemas.openxmlformats.org/officeDocument/2006/relationships/hyperlink" Target="https://datatracker.ietf.org/wg/deepspace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anabis/about/" TargetMode="External"/><Relationship Id="rId13" Type="http://schemas.openxmlformats.org/officeDocument/2006/relationships/hyperlink" Target="https://datatracker.ietf.org/doc/charter-ietf-opsawg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opsawg/about/" TargetMode="External"/><Relationship Id="rId17" Type="http://schemas.openxmlformats.org/officeDocument/2006/relationships/hyperlink" Target="https://datatracker.ietf.org/doc/charter-ietf-spring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spring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modpod/" TargetMode="External"/><Relationship Id="rId5" Type="http://schemas.openxmlformats.org/officeDocument/2006/relationships/hyperlink" Target="https://datatracker.ietf.org/doc/charter-irtf-hrpc/" TargetMode="External"/><Relationship Id="rId15" Type="http://schemas.openxmlformats.org/officeDocument/2006/relationships/hyperlink" Target="https://datatracker.ietf.org/doc/charter-ietf-roll/" TargetMode="External"/><Relationship Id="rId10" Type="http://schemas.openxmlformats.org/officeDocument/2006/relationships/hyperlink" Target="https://datatracker.ietf.org/wg/modpod/about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ianabis/" TargetMode="External"/><Relationship Id="rId14" Type="http://schemas.openxmlformats.org/officeDocument/2006/relationships/hyperlink" Target="https://datatracker.ietf.org/wg/roll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schc-15dot4/" TargetMode="External"/><Relationship Id="rId5" Type="http://schemas.openxmlformats.org/officeDocument/2006/relationships/hyperlink" Target="https://datatracker.ietf.org/doc/draft-ietf-6lo-owc/" TargetMode="External"/><Relationship Id="rId4" Type="http://schemas.openxmlformats.org/officeDocument/2006/relationships/hyperlink" Target="https://datatracker.ietf.org/doc/draft-ietf-6lo-prefix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2024-11-13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472224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205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pPr marL="457200" lvl="1" indent="0">
              <a:buNone/>
            </a:pPr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Submitted for publication and in AD evaluation: Randomized and Changing MAC Address Use Cases and Requirements: </a:t>
            </a:r>
            <a:r>
              <a:rPr lang="en-US" sz="1400" dirty="0">
                <a:hlinkClick r:id="rId4"/>
              </a:rPr>
              <a:t>https://datatracker.ietf.org/doc/draft-ietf-madinas-use-cases/</a:t>
            </a:r>
            <a:r>
              <a:rPr lang="en-US" sz="1400" dirty="0"/>
              <a:t> (November 13, 2024!)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July 2024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Method Update (EMU)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Completed WGLC: The </a:t>
            </a:r>
            <a:r>
              <a:rPr lang="en-US" sz="1400" dirty="0" err="1"/>
              <a:t>eap.arpa</a:t>
            </a:r>
            <a:r>
              <a:rPr lang="en-US" sz="1400" dirty="0"/>
              <a:t> domain and EAP provisioning: </a:t>
            </a:r>
            <a:r>
              <a:rPr lang="en-US" sz="1400" dirty="0">
                <a:hlinkClick r:id="rId4"/>
              </a:rPr>
              <a:t>https://datatracker.ietf.org/doc/draft-ietf-emu-eap-arpa/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Bootstrapped TLS Authentication with Proof of Knowledge: </a:t>
            </a:r>
            <a:r>
              <a:rPr lang="en-US" sz="1400" dirty="0">
                <a:hlinkClick r:id="rId5"/>
              </a:rPr>
              <a:t>https://datatracker.ietf.org/doc/draft-ietf-emu-bootstrapped-tls/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Using the Extensible Authentication Protocol (EAP) with Ephemeral Diffie-Hellman over COSE (EDHOC): </a:t>
            </a:r>
            <a:r>
              <a:rPr lang="en-US" sz="1400" dirty="0">
                <a:hlinkClick r:id="rId6"/>
              </a:rPr>
              <a:t>https://datatracker.ietf.org/doc/draft-ietf-emu-eap-edhoc/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 and waiting on other document: Tunnel Extensible Authentication Protocol (TEAP) Version 1: </a:t>
            </a:r>
            <a:r>
              <a:rPr lang="en-US" sz="1400" dirty="0">
                <a:hlinkClick r:id="rId7"/>
              </a:rPr>
              <a:t>https://datatracker.ietf.org/doc/draft-ietf-emu-rfc7170bis/</a:t>
            </a:r>
            <a:r>
              <a:rPr lang="en-US" sz="1400" dirty="0"/>
              <a:t> (June 2024)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Guidelines for Characterizing "OAM”: </a:t>
            </a:r>
            <a:r>
              <a:rPr lang="en-US" sz="1400" dirty="0">
                <a:hlinkClick r:id="rId4"/>
              </a:rPr>
              <a:t>https://datatracker.ietf.org/doc/draft-ietf-opsawg-oam-characterization/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YANG Data Models for Bearers and 'Attachment Circuits'-as-a-Service (</a:t>
            </a:r>
            <a:r>
              <a:rPr lang="en-US" sz="1400" dirty="0" err="1"/>
              <a:t>ACaaS</a:t>
            </a:r>
            <a:r>
              <a:rPr lang="en-US" sz="1400" dirty="0"/>
              <a:t>): </a:t>
            </a:r>
            <a:r>
              <a:rPr lang="en-US" sz="1400" dirty="0">
                <a:hlinkClick r:id="rId5"/>
              </a:rPr>
              <a:t>https://datatracker.ietf.org/doc/draft-ietf-opsawg-teas-attachment-circuit/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An Information Model for Packet Discard Reporting: </a:t>
            </a:r>
            <a:r>
              <a:rPr lang="en-US" sz="1400" dirty="0">
                <a:hlinkClick r:id="rId6"/>
              </a:rPr>
              <a:t>https://datatracker.ietf.org/doc/draft-ietf-opsawg-discardmodel/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7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8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Area Working Group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https://datatracker.ietf.org/wg/intarea/</a:t>
            </a:r>
            <a:endParaRPr lang="en-US" sz="20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Nothing terribly relevant at the moment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See: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IANA Registry Updates for TLS and DTLS: </a:t>
            </a:r>
            <a:r>
              <a:rPr lang="en-US" sz="1400" dirty="0">
                <a:hlinkClick r:id="rId4"/>
              </a:rPr>
              <a:t>https://datatracker.ietf.org/doc/draft-ietf-tls-rfc8447bis/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Hybrid key exchange in TLS 1.3: </a:t>
            </a:r>
            <a:r>
              <a:rPr lang="en-US" sz="1400" dirty="0">
                <a:hlinkClick r:id="rId5"/>
              </a:rPr>
              <a:t>https://datatracker.ietf.org/doc/draft-ietf-tls-hybrid-design/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In WGLC: Reliable and Available Wireless Architecture: </a:t>
            </a:r>
            <a:r>
              <a:rPr lang="en-US" sz="1400" dirty="0">
                <a:hlinkClick r:id="rId4"/>
              </a:rPr>
              <a:t>https://datatracker.ietf.org/doc/draft-ietf-raw-architecture/</a:t>
            </a:r>
            <a:r>
              <a:rPr lang="en-US" sz="1400" dirty="0"/>
              <a:t> (October 2024)</a:t>
            </a:r>
          </a:p>
          <a:p>
            <a:pPr lvl="1"/>
            <a:r>
              <a:rPr lang="en-US" sz="1400" dirty="0"/>
              <a:t>Waiting for AD Go-ahead: Reliable and Available Wireless Technologies: </a:t>
            </a:r>
            <a:r>
              <a:rPr lang="en-US" sz="1400" dirty="0">
                <a:hlinkClick r:id="rId5"/>
              </a:rPr>
              <a:t>https://datatracker.ietf.org/doc/draft-ietf-raw-technologies/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(</a:t>
            </a:r>
            <a:r>
              <a:rPr lang="en-US" sz="1400" b="0" i="1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e.g.</a:t>
            </a: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, on-boarding)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Revised: Discovery for BRSKI variations: </a:t>
            </a:r>
            <a:r>
              <a:rPr lang="en-US" sz="1400" dirty="0">
                <a:hlinkClick r:id="rId4"/>
              </a:rPr>
              <a:t>https://datatracker.ietf.org/doc/draft-ietf-anima-brski-discovery/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In Expert Review: BRSKI Cloud Registrar: </a:t>
            </a:r>
            <a:r>
              <a:rPr lang="en-US" sz="1400" dirty="0">
                <a:hlinkClick r:id="rId5"/>
              </a:rPr>
              <a:t>https://datatracker.ietf.org/doc/draft-ietf-anima-brski-cloud/</a:t>
            </a:r>
            <a:r>
              <a:rPr lang="en-US" sz="1400" dirty="0"/>
              <a:t> (October 2024)</a:t>
            </a: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2024.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15-21, 2025 – Bangkok, TH</a:t>
            </a:r>
          </a:p>
          <a:p>
            <a:pPr lvl="1"/>
            <a:r>
              <a:rPr lang="en-US" dirty="0"/>
              <a:t>July 19-25, 2025 – Madrid, ES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https://www.ietf.org/about/participate/get-started/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</a:t>
            </a:r>
            <a:r>
              <a:rPr lang="en-US" sz="1800" dirty="0">
                <a:hlinkClick r:id="rId5"/>
              </a:rPr>
              <a:t>11-16/500</a:t>
            </a:r>
            <a:r>
              <a:rPr lang="en-US" sz="1800" dirty="0"/>
              <a:t>, September 2016: Pat Thaler &amp; Juan Carlos – 802.1E (Privacy Considerations) and 802.c (Local MAC address usage) </a:t>
            </a:r>
            <a:r>
              <a:rPr lang="en-US" dirty="0">
                <a:hlinkClick r:id="rId6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October 23, 2024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There were no RFCs issued in the last two months that mention IEEE 802.11.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RFC-to-be-9672 (RFC 8110 to IEEE) is in the RFC Editor’s queue awaiting the assignment by IEEE of IEEE 802.11-2024’s DOI.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121 November 2-8, 2024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551096"/>
              </p:ext>
            </p:extLst>
          </p:nvPr>
        </p:nvGraphicFramePr>
        <p:xfrm>
          <a:off x="1083220" y="2574504"/>
          <a:ext cx="6977557" cy="31404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4"/>
                        </a:rPr>
                        <a:t>alldispatch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IETF-Wide "Dispatch" Session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311294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diem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Digital Emblems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954881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nasr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Network Attestation for Secure Routing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3373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7"/>
                        </a:rPr>
                        <a:t>hpwan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 Performance Wide Area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94938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rpp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RESTful Provisioning Protocol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95184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9"/>
                        </a:rPr>
                        <a:t>deepspace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Deep Space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4486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925551"/>
              </p:ext>
            </p:extLst>
          </p:nvPr>
        </p:nvGraphicFramePr>
        <p:xfrm>
          <a:off x="990600" y="1983626"/>
          <a:ext cx="6977558" cy="347629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8437168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92633875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ianabis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Update to IANA Considerations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861735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modpod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1"/>
                        </a:rPr>
                        <a:t>MODeration PrOceDures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69239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 err="1">
                          <a:hlinkClick r:id="rId12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Operations and Management Area Working Group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0185150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4"/>
                        </a:rPr>
                        <a:t>roll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Routing Over Low power and Lossy networks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8708004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7"/>
                        </a:rPr>
                        <a:t>Source Packet Routing in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2077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IPv6 Neighbor Discovery Prefix Registration: </a:t>
            </a:r>
            <a:r>
              <a:rPr lang="en-US" sz="1400" dirty="0">
                <a:hlinkClick r:id="rId4"/>
              </a:rPr>
              <a:t>https://datatracker.ietf.org/doc/draft-ietf-6lo-prefix-registration/</a:t>
            </a:r>
            <a:r>
              <a:rPr lang="en-US" sz="1400" dirty="0"/>
              <a:t> (November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IPv6 Packets over Short-Range Optical Wireless Communications: </a:t>
            </a:r>
            <a:r>
              <a:rPr lang="en-US" sz="1400" dirty="0">
                <a:hlinkClick r:id="rId5"/>
              </a:rPr>
              <a:t>https://datatracker.ietf.org/doc/draft-ietf-6lo-owc/</a:t>
            </a:r>
            <a:r>
              <a:rPr lang="en-US" sz="1400" dirty="0"/>
              <a:t> (October 2024)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Revised: Transmission of SCHC-compressed packets over IEEE 802.15.4 networks: </a:t>
            </a:r>
            <a:r>
              <a:rPr lang="en-US" sz="1400" dirty="0">
                <a:hlinkClick r:id="rId6"/>
              </a:rPr>
              <a:t>https://datatracker.ietf.org/doc/draft-ietf-6lo-schc-15dot4/</a:t>
            </a:r>
            <a:r>
              <a:rPr lang="en-US" sz="1400" dirty="0"/>
              <a:t> (October 2024)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NSA-CSD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150034</TotalTime>
  <Words>1957</Words>
  <Application>Microsoft Macintosh PowerPoint</Application>
  <PresentationFormat>On-screen Show (4:3)</PresentationFormat>
  <Paragraphs>301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121 November 2-8, 2024</vt:lpstr>
      <vt:lpstr>IETF/IRTF groups being (re-)chartered</vt:lpstr>
      <vt:lpstr>YANG Model Catalog</vt:lpstr>
      <vt:lpstr>IoT-related work</vt:lpstr>
      <vt:lpstr>IoT-related work (cont.)</vt:lpstr>
      <vt:lpstr>MADINAS WG</vt:lpstr>
      <vt:lpstr>EAP Method Update (EMU)</vt:lpstr>
      <vt:lpstr>Operations Area Working Group</vt:lpstr>
      <vt:lpstr>Internet Area Working Group </vt:lpstr>
      <vt:lpstr>Transport Layer Security (TLS)</vt:lpstr>
      <vt:lpstr>Deterministic Networking (DETNET)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1039</cp:revision>
  <cp:lastPrinted>1998-02-10T13:28:06Z</cp:lastPrinted>
  <dcterms:created xsi:type="dcterms:W3CDTF">2005-01-04T21:26:55Z</dcterms:created>
  <dcterms:modified xsi:type="dcterms:W3CDTF">2024-11-13T20:00:28Z</dcterms:modified>
  <cp:category/>
</cp:coreProperties>
</file>