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85" r:id="rId4"/>
    <p:sldId id="286" r:id="rId5"/>
    <p:sldId id="287" r:id="rId6"/>
    <p:sldId id="26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0" autoAdjust="0"/>
    <p:restoredTop sz="94641" autoAdjust="0"/>
  </p:normalViewPr>
  <p:slideViewPr>
    <p:cSldViewPr>
      <p:cViewPr varScale="1">
        <p:scale>
          <a:sx n="105" d="100"/>
          <a:sy n="105" d="100"/>
        </p:scale>
        <p:origin x="54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47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802.11-24/1922r0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gilb@ieee.org" TargetMode="External"/><Relationship Id="rId3" Type="http://schemas.openxmlformats.org/officeDocument/2006/relationships/hyperlink" Target="mailto:mrhantel@ra.rockwell.com" TargetMode="External"/><Relationship Id="rId7" Type="http://schemas.openxmlformats.org/officeDocument/2006/relationships/hyperlink" Target="https://www.ieee802.org/1/files/private/802-REVc-drafts/" TargetMode="External"/><Relationship Id="rId2" Type="http://schemas.openxmlformats.org/officeDocument/2006/relationships/hyperlink" Target="https://development.standards.ieee.org/myproject-web/app#viewpar/12800/928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ee802.org/1/files/private/802-REVc-drafts" TargetMode="External"/><Relationship Id="rId5" Type="http://schemas.openxmlformats.org/officeDocument/2006/relationships/hyperlink" Target="https://1.ieee802.org/maintenance/802-revc/" TargetMode="External"/><Relationship Id="rId4" Type="http://schemas.openxmlformats.org/officeDocument/2006/relationships/hyperlink" Target="mailto:glenn.parsons@ericsson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/dcn/24/1-24-0054-01-Mntg-p802-revc-sa-second-recirculation-ballot-report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802REVc Status November 2024 Update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486171"/>
              </p:ext>
            </p:extLst>
          </p:nvPr>
        </p:nvGraphicFramePr>
        <p:xfrm>
          <a:off x="995363" y="2411413"/>
          <a:ext cx="10279062" cy="250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8783" imgH="2543776" progId="Word.Document.8">
                  <p:embed/>
                </p:oleObj>
              </mc:Choice>
              <mc:Fallback>
                <p:oleObj name="Document" r:id="rId3" imgW="10438783" imgH="254377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279062" cy="2503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intended to be a status report for the 802.11 WG and the 802.11 ARC SC.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C178A41-8ADB-9D62-74EB-77ECEBAD5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10361613" cy="439737"/>
          </a:xfrm>
        </p:spPr>
        <p:txBody>
          <a:bodyPr/>
          <a:lstStyle/>
          <a:p>
            <a:r>
              <a:rPr lang="en-US" altLang="en-US" dirty="0"/>
              <a:t>IEEE Std 802-REVc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2B5F-C1A7-B851-3CEB-7F883AE0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060450"/>
            <a:ext cx="11161713" cy="5522913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b="0" dirty="0">
                <a:solidFill>
                  <a:srgbClr val="2487D7"/>
                </a:solidFill>
                <a:latin typeface="+mj-lt"/>
                <a:hlinkClick r:id="rId2"/>
              </a:rPr>
              <a:t>PAR</a:t>
            </a:r>
            <a:r>
              <a:rPr lang="en-GB" altLang="tr-TR" sz="2000" b="0" dirty="0">
                <a:latin typeface="+mj-lt"/>
              </a:rPr>
              <a:t> </a:t>
            </a:r>
            <a:r>
              <a:rPr lang="en-US" sz="2000" b="0" dirty="0">
                <a:solidFill>
                  <a:srgbClr val="333333"/>
                </a:solidFill>
                <a:latin typeface="+mj-lt"/>
              </a:rPr>
              <a:t>was approved </a:t>
            </a:r>
            <a:r>
              <a:rPr lang="en-GB" altLang="tr-TR" sz="2000" b="0" dirty="0">
                <a:latin typeface="+mj-lt"/>
              </a:rPr>
              <a:t>on 24 March 2022 </a:t>
            </a:r>
            <a:r>
              <a:rPr lang="en-US" sz="2000" b="0" dirty="0">
                <a:solidFill>
                  <a:srgbClr val="333333"/>
                </a:solidFill>
                <a:latin typeface="+mj-lt"/>
              </a:rPr>
              <a:t>to create:</a:t>
            </a:r>
            <a:br>
              <a:rPr lang="en-US" sz="2000" b="0" dirty="0">
                <a:solidFill>
                  <a:srgbClr val="333333"/>
                </a:solidFill>
                <a:latin typeface="+mj-lt"/>
              </a:rPr>
            </a:br>
            <a:r>
              <a:rPr lang="en-US" sz="1800" b="0" dirty="0">
                <a:solidFill>
                  <a:srgbClr val="333333"/>
                </a:solidFill>
                <a:latin typeface="+mj-lt"/>
              </a:rPr>
              <a:t>802-REVc - “Standard for Local and Metropolitan Area Networks: Overview and Architecture”</a:t>
            </a:r>
            <a:br>
              <a:rPr lang="en-US" sz="1800" b="0" dirty="0">
                <a:solidFill>
                  <a:srgbClr val="333333"/>
                </a:solidFill>
                <a:latin typeface="+mj-lt"/>
              </a:rPr>
            </a:br>
            <a:r>
              <a:rPr lang="en-US" sz="1800" b="0" i="1" dirty="0">
                <a:solidFill>
                  <a:srgbClr val="333333"/>
                </a:solidFill>
                <a:latin typeface="+mj-lt"/>
              </a:rPr>
              <a:t>A maintenance roll up of the outstanding amendments of IEEE std 802-2014 – 802.c, 802d, 802f </a:t>
            </a:r>
            <a:endParaRPr lang="en-GB" altLang="tr-TR" sz="2000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/>
              <a:t>Assigned to 802.1 Maintenance – 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hlinkClick r:id="rId3"/>
              </a:rPr>
              <a:t>Mark Hantel </a:t>
            </a:r>
            <a:r>
              <a:rPr lang="en-GB" altLang="tr-TR" sz="1400" dirty="0"/>
              <a:t>Maintenance TG Chair, </a:t>
            </a:r>
            <a:r>
              <a:rPr lang="en-US" sz="1400" dirty="0">
                <a:solidFill>
                  <a:srgbClr val="23527C"/>
                </a:solidFill>
                <a:hlinkClick r:id="rId4"/>
              </a:rPr>
              <a:t>Glenn Parsons</a:t>
            </a:r>
            <a:r>
              <a:rPr lang="en-US" sz="1400" dirty="0">
                <a:solidFill>
                  <a:srgbClr val="23527C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802.1 </a:t>
            </a:r>
            <a:r>
              <a:rPr lang="en-US" sz="1600" dirty="0">
                <a:solidFill>
                  <a:schemeClr val="tx1"/>
                </a:solidFill>
              </a:rPr>
              <a:t>Chair</a:t>
            </a:r>
            <a:endParaRPr lang="en-GB" altLang="tr-TR" sz="1600" dirty="0">
              <a:solidFill>
                <a:schemeClr val="tx1"/>
              </a:solidFill>
            </a:endParaRP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/>
              <a:t>Status/documents/comments are available: </a:t>
            </a:r>
            <a:r>
              <a:rPr lang="en-GB" altLang="tr-TR" sz="16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https://1.ieee802.org/maintenance/802-revc/</a:t>
            </a:r>
            <a:r>
              <a:rPr lang="en-GB" altLang="tr-TR" sz="1600" dirty="0"/>
              <a:t> 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/>
              <a:t>Files available</a:t>
            </a:r>
            <a:r>
              <a:rPr lang="en-GB" altLang="tr-TR" sz="1400" dirty="0">
                <a:solidFill>
                  <a:srgbClr val="23527C"/>
                </a:solidFill>
              </a:rPr>
              <a:t>: </a:t>
            </a:r>
            <a:r>
              <a:rPr lang="en-GB" altLang="tr-TR" sz="1600" dirty="0">
                <a:solidFill>
                  <a:srgbClr val="23527C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https://www.ieee802.org/1/files/private/802-REVc-drafts</a:t>
            </a:r>
            <a:r>
              <a:rPr lang="en-GB" altLang="tr-TR" sz="1600" dirty="0">
                <a:hlinkClick r:id="rId7"/>
              </a:rPr>
              <a:t>/</a:t>
            </a:r>
            <a:r>
              <a:rPr lang="en-GB" altLang="tr-TR" sz="1600" dirty="0"/>
              <a:t> (members only, .11 members)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/>
              <a:t>Editor: </a:t>
            </a:r>
            <a:r>
              <a:rPr lang="en-US" sz="1600" dirty="0">
                <a:solidFill>
                  <a:srgbClr val="0000E5"/>
                </a:solidFill>
                <a:hlinkClick r:id="rId8"/>
              </a:rPr>
              <a:t>James Gilb</a:t>
            </a:r>
            <a:r>
              <a:rPr lang="en-US" sz="1600" dirty="0">
                <a:solidFill>
                  <a:srgbClr val="0000E5"/>
                </a:solidFill>
              </a:rPr>
              <a:t> </a:t>
            </a:r>
            <a:endParaRPr lang="en-US" sz="1800" dirty="0">
              <a:solidFill>
                <a:srgbClr val="333333"/>
              </a:solidFill>
              <a:latin typeface="+mj-lt"/>
            </a:endParaRPr>
          </a:p>
          <a:p>
            <a:pPr marL="0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800" dirty="0">
                <a:solidFill>
                  <a:srgbClr val="333333"/>
                </a:solidFill>
                <a:latin typeface="+mj-lt"/>
              </a:rPr>
              <a:t>Draft Status Overview: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>
                <a:solidFill>
                  <a:srgbClr val="333333"/>
                </a:solidFill>
                <a:latin typeface="+mj-lt"/>
              </a:rPr>
              <a:t>WG ballot phase has completed.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>
                <a:solidFill>
                  <a:srgbClr val="333333"/>
                </a:solidFill>
                <a:latin typeface="+mj-lt"/>
              </a:rPr>
              <a:t>SA ballot phase has “Completed”: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>
                <a:solidFill>
                  <a:srgbClr val="333333"/>
                </a:solidFill>
                <a:latin typeface="+mj-lt"/>
              </a:rPr>
              <a:t>Ballot pool established 13 Apr 2024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>
                <a:solidFill>
                  <a:srgbClr val="333333"/>
                </a:solidFill>
                <a:latin typeface="+mj-lt"/>
              </a:rPr>
              <a:t>P802-REVc D2.0 – SA ballot – all comments received were resolved 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>
                <a:solidFill>
                  <a:srgbClr val="333333"/>
                </a:solidFill>
                <a:latin typeface="+mj-lt"/>
              </a:rPr>
              <a:t>P802-REVc D2.1 – 1st Recirculation ballot – all comments received were resolved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>
                <a:solidFill>
                  <a:srgbClr val="333333"/>
                </a:solidFill>
                <a:latin typeface="+mj-lt"/>
              </a:rPr>
              <a:t>P802-REVc D2.2 – 2</a:t>
            </a:r>
            <a:r>
              <a:rPr lang="en-GB" altLang="tr-TR" sz="1600" baseline="30000" dirty="0">
                <a:solidFill>
                  <a:srgbClr val="333333"/>
                </a:solidFill>
                <a:latin typeface="+mj-lt"/>
              </a:rPr>
              <a:t>nd</a:t>
            </a:r>
            <a:r>
              <a:rPr lang="en-GB" altLang="tr-TR" sz="1600" dirty="0">
                <a:solidFill>
                  <a:srgbClr val="333333"/>
                </a:solidFill>
                <a:latin typeface="+mj-lt"/>
              </a:rPr>
              <a:t> Recirculation ballot – all comments received were resolved – no chang</a:t>
            </a:r>
            <a:r>
              <a:rPr lang="en-GB" altLang="tr-TR" sz="2000" dirty="0">
                <a:solidFill>
                  <a:srgbClr val="333333"/>
                </a:solidFill>
                <a:latin typeface="+mj-lt"/>
              </a:rPr>
              <a:t>e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400" b="1" dirty="0"/>
              <a:t>Non-conditional LMSC approval to submit to RevCom will be requested this week, for RevCom review/SASB approval at their December 2024 meeting </a:t>
            </a:r>
            <a:endParaRPr lang="en-GB" altLang="tr-TR" sz="2400" b="1" dirty="0">
              <a:solidFill>
                <a:srgbClr val="333333"/>
              </a:solidFill>
              <a:latin typeface="+mj-lt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70684B51-627A-A090-61FC-ED5F2CC4CE7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28688" y="333375"/>
            <a:ext cx="250031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/>
              <a:t>November 2024</a:t>
            </a:r>
            <a:endParaRPr lang="en-GB" altLang="en-US" sz="18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49" name="Footer Placeholder 4">
            <a:extLst>
              <a:ext uri="{FF2B5EF4-FFF2-40B4-BE49-F238E27FC236}">
                <a16:creationId xmlns:a16="http://schemas.microsoft.com/office/drawing/2014/main" id="{D673F190-A96A-4979-7EA2-28BE3E646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GB" dirty="0"/>
              <a:t>Joseph Levy, InterDigital</a:t>
            </a:r>
            <a:endParaRPr lang="en-GB" altLang="en-US" sz="12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B6336C71-AD21-9A7A-9DC4-9A521252E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tr-TR" sz="1200" dirty="0">
                <a:solidFill>
                  <a:srgbClr val="000000"/>
                </a:solidFill>
              </a:rPr>
              <a:t>Slide </a:t>
            </a:r>
            <a:fld id="{1215A011-153C-4C2C-86E8-3A9AA292002A}" type="slidenum">
              <a:rPr lang="en-GB" altLang="tr-TR" sz="1200" smtClean="0">
                <a:solidFill>
                  <a:srgbClr val="000000"/>
                </a:solidFill>
              </a:rPr>
              <a:pPr/>
              <a:t>3</a:t>
            </a:fld>
            <a:endParaRPr lang="en-GB" altLang="tr-TR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C178A41-8ADB-9D62-74EB-77ECEBAD5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10361613" cy="439737"/>
          </a:xfrm>
        </p:spPr>
        <p:txBody>
          <a:bodyPr/>
          <a:lstStyle/>
          <a:p>
            <a:r>
              <a:rPr lang="en-US" altLang="en-US" dirty="0"/>
              <a:t>IEEE Std 802-REVc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2B5F-C1A7-B851-3CEB-7F883AE0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681" y="1219200"/>
            <a:ext cx="11449050" cy="5018087"/>
          </a:xfrm>
        </p:spPr>
        <p:txBody>
          <a:bodyPr/>
          <a:lstStyle/>
          <a:p>
            <a:pPr marL="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latin typeface="Calibri" panose="020F0502020204030204" pitchFamily="34" charset="0"/>
              </a:rPr>
              <a:t>802 - 802REVc has resolved all comments received on Draft 2.2 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 dirty="0">
                <a:latin typeface="Calibri" panose="020F0502020204030204" pitchFamily="34" charset="0"/>
              </a:rPr>
              <a:t>Comment resolution report can be found: </a:t>
            </a:r>
            <a:r>
              <a:rPr lang="en-US" sz="2400" dirty="0">
                <a:latin typeface="Calibri" panose="020F0502020204030204" pitchFamily="34" charset="0"/>
                <a:hlinkClick r:id="rId2"/>
              </a:rPr>
              <a:t>1-24/0054r1</a:t>
            </a:r>
            <a:r>
              <a:rPr lang="en-US" dirty="0">
                <a:latin typeface="Verdana" panose="020B0604030504040204" pitchFamily="34" charset="0"/>
              </a:rPr>
              <a:t>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endParaRPr lang="en-US" sz="2400" dirty="0">
              <a:latin typeface="Calibri" panose="020F0502020204030204" pitchFamily="34" charset="0"/>
            </a:endParaRP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 dirty="0">
                <a:latin typeface="Calibri" panose="020F0502020204030204" pitchFamily="34" charset="0"/>
              </a:rPr>
              <a:t>One comment was received and was resolved:</a:t>
            </a: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dirty="0">
                <a:latin typeface="Calibri" panose="020F0502020204030204" pitchFamily="34" charset="0"/>
              </a:rPr>
              <a:t>Rejected.  The comment is out of scope as it is not a comment on a changed portion of the draft.  Refer this change to IEEE SA Editorial staff for consideration during preparation for publication.</a:t>
            </a: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4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Verdana" panose="020B0604030504040204" pitchFamily="34" charset="0"/>
            </a:endParaRP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4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Verdana" panose="020B0604030504040204" pitchFamily="34" charset="0"/>
            </a:endParaRP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200" dirty="0">
              <a:latin typeface="Calibri" panose="020F0502020204030204" pitchFamily="34" charset="0"/>
            </a:endParaRP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200" dirty="0">
              <a:latin typeface="Calibri" panose="020F0502020204030204" pitchFamily="34" charset="0"/>
            </a:endParaRP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70684B51-627A-A090-61FC-ED5F2CC4CE7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28688" y="333375"/>
            <a:ext cx="250031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/>
              <a:t>November 2024</a:t>
            </a:r>
            <a:endParaRPr lang="en-GB" altLang="en-US" sz="18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49" name="Footer Placeholder 4">
            <a:extLst>
              <a:ext uri="{FF2B5EF4-FFF2-40B4-BE49-F238E27FC236}">
                <a16:creationId xmlns:a16="http://schemas.microsoft.com/office/drawing/2014/main" id="{D673F190-A96A-4979-7EA2-28BE3E646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GB" dirty="0"/>
              <a:t>Joseph Levy, InterDigital</a:t>
            </a:r>
            <a:endParaRPr lang="en-GB" altLang="en-US" sz="12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B6336C71-AD21-9A7A-9DC4-9A521252E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tr-TR" sz="1200" dirty="0">
                <a:solidFill>
                  <a:srgbClr val="000000"/>
                </a:solidFill>
              </a:rPr>
              <a:t>Slide </a:t>
            </a:r>
            <a:fld id="{1215A011-153C-4C2C-86E8-3A9AA292002A}" type="slidenum">
              <a:rPr lang="en-GB" altLang="tr-TR" sz="1200" smtClean="0">
                <a:solidFill>
                  <a:srgbClr val="000000"/>
                </a:solidFill>
              </a:rPr>
              <a:pPr/>
              <a:t>4</a:t>
            </a:fld>
            <a:endParaRPr lang="en-GB" altLang="tr-T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389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12CB9-4289-9006-0F14-DB4E7EA6B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806D8-EC48-A516-1A4C-2BB3257E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600201"/>
            <a:ext cx="11048999" cy="462801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the balloting process there are no next steps for 802.11 or 802.11 ARC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tr-TR" dirty="0">
                <a:solidFill>
                  <a:srgbClr val="333333"/>
                </a:solidFill>
                <a:latin typeface="+mj-lt"/>
              </a:rPr>
              <a:t>It is anticipated that the LMSC will agree to unconditionally forward P802 </a:t>
            </a:r>
            <a:r>
              <a:rPr lang="en-US" altLang="tr-TR" dirty="0" err="1">
                <a:solidFill>
                  <a:srgbClr val="333333"/>
                </a:solidFill>
                <a:latin typeface="+mj-lt"/>
              </a:rPr>
              <a:t>REVc</a:t>
            </a:r>
            <a:r>
              <a:rPr lang="en-US" altLang="tr-TR" dirty="0">
                <a:solidFill>
                  <a:srgbClr val="333333"/>
                </a:solidFill>
                <a:latin typeface="+mj-lt"/>
              </a:rPr>
              <a:t> D2.2 to RevCom on Friday 15 November (this week)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tr-TR" dirty="0">
                <a:solidFill>
                  <a:srgbClr val="333333"/>
                </a:solidFill>
                <a:latin typeface="+mj-lt"/>
              </a:rPr>
              <a:t>It is also anticipated that RevCom will recommend approval of the draft and that the SASB will approve the draft for publication at the upcoming December SASB meeting.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tr-TR" dirty="0">
              <a:solidFill>
                <a:srgbClr val="333333"/>
              </a:solidFill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tr-TR" dirty="0">
                <a:solidFill>
                  <a:srgbClr val="333333"/>
                </a:solidFill>
                <a:latin typeface="+mj-lt"/>
              </a:rPr>
              <a:t>For 802.11 the next steps will be aligning 802.11 with the updated IEEE Std 802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tr-TR" dirty="0">
                <a:solidFill>
                  <a:srgbClr val="333333"/>
                </a:solidFill>
                <a:latin typeface="+mj-lt"/>
              </a:rPr>
              <a:t>It is anticipated that this activity will be assigned to the 802.11 ARC SC and implemented in 802.11 TGmf.    </a:t>
            </a:r>
            <a:endParaRPr lang="en-GB" altLang="tr-TR" dirty="0">
              <a:solidFill>
                <a:srgbClr val="333333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306D85-7DBB-D3A9-E8AD-FED527A45B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E9C4C-524F-7E77-EA6A-4F4179A470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73062C-C533-8A4F-A16B-CD66E1FE6F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925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2877</TotalTime>
  <Words>498</Words>
  <Application>Microsoft Office PowerPoint</Application>
  <PresentationFormat>Widescreen</PresentationFormat>
  <Paragraphs>65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Unicode MS</vt:lpstr>
      <vt:lpstr>Calibri</vt:lpstr>
      <vt:lpstr>Times New Roman</vt:lpstr>
      <vt:lpstr>Verdana</vt:lpstr>
      <vt:lpstr>Office Theme</vt:lpstr>
      <vt:lpstr>Document</vt:lpstr>
      <vt:lpstr>802REVc Status November 2024 Update</vt:lpstr>
      <vt:lpstr>Abstract</vt:lpstr>
      <vt:lpstr>IEEE Std 802-REVc Overview</vt:lpstr>
      <vt:lpstr>IEEE Std 802-REVc Details</vt:lpstr>
      <vt:lpstr>Next Steps</vt:lpstr>
      <vt:lpstr>References</vt:lpstr>
    </vt:vector>
  </TitlesOfParts>
  <Company>InterDigital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11-24-1922r0</dc:title>
  <dc:creator>Joseph Levy</dc:creator>
  <cp:lastModifiedBy>Joseph Levy</cp:lastModifiedBy>
  <cp:revision>8</cp:revision>
  <cp:lastPrinted>1601-01-01T00:00:00Z</cp:lastPrinted>
  <dcterms:created xsi:type="dcterms:W3CDTF">2023-05-08T15:19:58Z</dcterms:created>
  <dcterms:modified xsi:type="dcterms:W3CDTF">2024-11-12T18:35:09Z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2024-07-17T15:28:58Z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f73372dd-e2c0-4599-ab94-21aa1dcc6505</vt:lpwstr>
  </property>
  <property fmtid="{D5CDD505-2E9C-101B-9397-08002B2CF9AE}" pid="8" name="MSIP_Label_4d2f777e-4347-4fc6-823a-b44ab313546a_ContentBits">
    <vt:lpwstr>0</vt:lpwstr>
  </property>
</Properties>
</file>