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1251" r:id="rId3"/>
    <p:sldId id="1290" r:id="rId4"/>
    <p:sldId id="1308" r:id="rId5"/>
    <p:sldId id="1310" r:id="rId6"/>
    <p:sldId id="1311" r:id="rId7"/>
    <p:sldId id="1321" r:id="rId8"/>
    <p:sldId id="1320" r:id="rId9"/>
    <p:sldId id="1312" r:id="rId10"/>
    <p:sldId id="1307" r:id="rId11"/>
    <p:sldId id="1309" r:id="rId12"/>
    <p:sldId id="1322" r:id="rId13"/>
    <p:sldId id="1317" r:id="rId14"/>
    <p:sldId id="1318"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윤예린/연구원/C&amp;M표준(연)IoT커넥티비티표준Task(yl.yoon@lge.com)" initials="윤" lastIdx="25" clrIdx="0">
    <p:extLst>
      <p:ext uri="{19B8F6BF-5375-455C-9EA6-DF929625EA0E}">
        <p15:presenceInfo xmlns:p15="http://schemas.microsoft.com/office/powerpoint/2012/main" userId="S-1-5-21-2543426832-1914326140-3112152631-2663583" providerId="AD"/>
      </p:ext>
    </p:extLst>
  </p:cmAuthor>
  <p:cmAuthor id="2" name="차동주/연구원/C&amp;M표준(연)IoT커넥티비티표준TP(dongju.cha@lge.com)" initials="동차" lastIdx="3" clrIdx="1">
    <p:extLst>
      <p:ext uri="{19B8F6BF-5375-455C-9EA6-DF929625EA0E}">
        <p15:presenceInfo xmlns:p15="http://schemas.microsoft.com/office/powerpoint/2012/main" userId="S::dongju.cha@lge.com::8bd7ce68-320b-4735-9359-8f32c17f05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E79B"/>
    <a:srgbClr val="FFC820"/>
    <a:srgbClr val="00863D"/>
    <a:srgbClr val="00B050"/>
    <a:srgbClr val="8FAADC"/>
    <a:srgbClr val="FFFFFF"/>
    <a:srgbClr val="43667D"/>
    <a:srgbClr val="AA4C4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464" autoAdjust="0"/>
    <p:restoredTop sz="90749" autoAdjust="0"/>
  </p:normalViewPr>
  <p:slideViewPr>
    <p:cSldViewPr>
      <p:cViewPr varScale="1">
        <p:scale>
          <a:sx n="131" d="100"/>
          <a:sy n="131" d="100"/>
        </p:scale>
        <p:origin x="1224" y="126"/>
      </p:cViewPr>
      <p:guideLst>
        <p:guide orient="horz" pos="2160"/>
        <p:guide pos="2880"/>
      </p:guideLst>
    </p:cSldViewPr>
  </p:slideViewPr>
  <p:outlineViewPr>
    <p:cViewPr>
      <p:scale>
        <a:sx n="33" d="100"/>
        <a:sy n="33" d="100"/>
      </p:scale>
      <p:origin x="0" y="-118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2" d="100"/>
          <a:sy n="132" d="100"/>
        </p:scale>
        <p:origin x="1602" y="13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40536-2025-EBC9-70B1-16C0D288C08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57AF428-D285-189D-1564-27984C4EA4F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562E78DA-0B64-798C-A17E-AC3DED6428E3}"/>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4017160C-8D5C-F663-C515-E5D4343ED335}"/>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DAAE66C-BF58-26F0-5A70-847C52218578}"/>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C98E4679-8105-BD6C-0611-C74905C0DFE1}"/>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D18CA33-C6B2-31C4-68A5-93B4349DE63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41416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043FB-E0E3-E162-7B4F-F75F887AE669}"/>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56CBC76-D425-A831-EC59-FC0C25786C11}"/>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A05EAF19-E22D-A14D-6F57-14051BC13EC8}"/>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6C1731B1-3B1C-7FBF-5CAF-7E5B50EE8134}"/>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DD6206BC-9B05-3DA6-8292-257BC6110132}"/>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395EE71-1758-2EA5-74DF-B006D78F47E1}"/>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598798D0-B5F2-0B4F-886C-4D6CC1C0C1B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1744866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89ADB-611E-7BCE-7511-01C45A67E88D}"/>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F4F378E-CF15-5E9D-FFC7-F6370341999B}"/>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7AFD0A6-3977-C5D1-37FA-8ED4884D35A5}"/>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F898CCD-E8BB-D6A9-B482-8C46001970F9}"/>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CCF9796-520E-DB41-99DD-C76C89F52A4D}"/>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5E41D3FB-84EB-744C-2B95-62671BCA8B70}"/>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50FE0F9-BF5C-8B5D-28CC-8854F1B291D6}"/>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2435013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8B40-14A9-0746-C8B6-924ABE6C397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A10580B-E3B7-9472-6B7D-EF5112C4A20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71CC02-44F2-0571-E8DC-4F51F0F5D4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6E638BD-6983-E824-7455-EF563AB9B4C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551B781-2DB7-2083-BF4E-C4C59EA8A71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248600-3DB8-642E-B230-FE79D9E7EB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91E723-FEB1-E026-7810-6B27D70D51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855322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28B40-14A9-0746-C8B6-924ABE6C397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A10580B-E3B7-9472-6B7D-EF5112C4A20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2B71CC02-44F2-0571-E8DC-4F51F0F5D4EE}"/>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06E638BD-6983-E824-7455-EF563AB9B4C8}"/>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551B781-2DB7-2083-BF4E-C4C59EA8A714}"/>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A248600-3DB8-642E-B230-FE79D9E7EBE2}"/>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891E723-FEB1-E026-7810-6B27D70D51FE}"/>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85532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2224498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664736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6D67F-EBF9-57B0-F852-714D6369EEDF}"/>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9DDDD40-61DC-670D-EA77-FF3E3293093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623C8E6-7EEB-AA72-8A15-DD8501096EEF}"/>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4101DFC-EB93-8A26-B0E7-BD5388C7F2B9}"/>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D71AEA4-EFFF-2B66-A45B-0340175E4D1A}"/>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FED7803F-DB70-23A1-6D48-A08591536F04}"/>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AC506A8E-FEB8-A80A-2D0F-DCCFFB53669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206215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70C2B-8C73-6221-0892-8431FC4DF190}"/>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411A12A7-23F1-5C64-A46E-6DD170169DB8}"/>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2EF4195-7EEC-4ABE-0985-B22659BDC9C3}"/>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24FC7E99-94F4-A141-EEF9-E2C3F7D0D54D}"/>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7D3985C-176C-1F22-4DAD-D3B36014CB90}"/>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AA13BF19-B609-D291-18E3-68090DF0B15B}"/>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3B3E7224-413A-0A17-0BA1-0C5AF2930497}"/>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220844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74CE1-05DA-C432-1F66-574FDFAC007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E481C2C-93AB-1898-5FC1-B2701A347CAE}"/>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709C7D3-20AA-D45C-BB70-05A0198762A4}"/>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A9177807-8914-ACD4-8392-6639CF9BEBC1}"/>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8C2A6ED5-FA38-2784-951D-B92B68FA1F88}"/>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6B1F46-4DE5-E8ED-2F9E-8F4BA83ACB59}"/>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00982774-1081-A564-B2E6-8D7A7C0EDC45}"/>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360111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AFE2B-FEE4-CD41-CEDA-8A4C4037CCF0}"/>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01689969-E4AC-9F72-4752-8727BB64ADD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1A50E81-EFFB-285B-A763-B2AEA17F7E1D}"/>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C87496B5-6CD0-43CD-D229-C5701C8F89C8}"/>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F747E69-2AEA-BF28-9D15-D6E5CA39ED66}"/>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959ED7CC-4B61-378A-AC4D-6064CD252584}"/>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84091713-913F-3419-B53D-420EB839A31A}"/>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321201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D42B4-B0DA-BAAC-CE00-79DC8317535E}"/>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76097A7-09B9-12E6-3057-9453AFD2F109}"/>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27D0AD7-DCA8-6A7C-96E9-CB9980EBB0BE}"/>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92C1AE46-EDBF-582E-ECAD-072F5B07794C}"/>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CF9287F3-4254-63A7-9010-38A970C75F24}"/>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E6896ACE-46E8-9667-5075-7010C3AD5D71}"/>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75FB5808-36A2-68B3-A90B-2FAB33089724}"/>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213321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5DE97-D73D-7F2F-48DB-824F035A18D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40995619-0843-6275-B2A5-B672DAA39544}"/>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82EB0B4F-5037-06A2-CC41-71163ED10A4C}"/>
              </a:ext>
            </a:extLst>
          </p:cNvPr>
          <p:cNvSpPr>
            <a:spLocks noGrp="1"/>
          </p:cNvSpPr>
          <p:nvPr>
            <p:ph type="body" idx="1"/>
          </p:nvPr>
        </p:nvSpPr>
        <p:spPr/>
        <p:txBody>
          <a:bodyPr/>
          <a:lstStyle/>
          <a:p>
            <a:endParaRPr lang="ko-KR" altLang="en-US"/>
          </a:p>
        </p:txBody>
      </p:sp>
      <p:sp>
        <p:nvSpPr>
          <p:cNvPr id="4" name="머리글 개체 틀 3">
            <a:extLst>
              <a:ext uri="{FF2B5EF4-FFF2-40B4-BE49-F238E27FC236}">
                <a16:creationId xmlns:a16="http://schemas.microsoft.com/office/drawing/2014/main" id="{CA79499E-1605-8806-4E99-B682E28E790B}"/>
              </a:ext>
            </a:extLst>
          </p:cNvPr>
          <p:cNvSpPr>
            <a:spLocks noGrp="1"/>
          </p:cNvSpPr>
          <p:nvPr>
            <p:ph type="hdr" sz="quarter"/>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F9593D9C-C58B-A8C8-4A90-FBEE130893BA}"/>
              </a:ext>
            </a:extLst>
          </p:cNvPr>
          <p:cNvSpPr>
            <a:spLocks noGrp="1"/>
          </p:cNvSpPr>
          <p:nvPr>
            <p:ph type="dt" idx="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77A2EF7F-91FB-B2DB-AD55-C6B42FB27247}"/>
              </a:ext>
            </a:extLst>
          </p:cNvPr>
          <p:cNvSpPr>
            <a:spLocks noGrp="1"/>
          </p:cNvSpPr>
          <p:nvPr>
            <p:ph type="ftr" sz="quarter" idx="4"/>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E8A96540-F2FC-39CC-33DB-20F6E032FBCB}"/>
              </a:ext>
            </a:extLst>
          </p:cNvPr>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588110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01315" y="6475413"/>
            <a:ext cx="2042610" cy="184666"/>
          </a:xfrm>
        </p:spPr>
        <p:txBody>
          <a:bodyPr/>
          <a:lstStyle>
            <a:lvl1pPr>
              <a:defRPr/>
            </a:lvl1pPr>
          </a:lstStyle>
          <a:p>
            <a:pPr>
              <a:defRPr/>
            </a:pPr>
            <a:r>
              <a:rPr lang="fr-FR" altLang="ko-KR"/>
              <a:t>Dongju Cha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01315" y="6475413"/>
            <a:ext cx="20426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fr-FR" altLang="ko-KR"/>
              <a:t>Dongju Cha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a:t>
            </a:r>
            <a:r>
              <a:rPr kumimoji="0" lang="en-US" altLang="ko-KR" sz="1800" b="1">
                <a:cs typeface="Arial" charset="0"/>
              </a:rPr>
              <a:t>IEEE 802.11-24/1914r1</a:t>
            </a:r>
          </a:p>
        </p:txBody>
      </p:sp>
      <p:sp>
        <p:nvSpPr>
          <p:cNvPr id="1032" name="Line 8"/>
          <p:cNvSpPr>
            <a:spLocks noChangeShapeType="1"/>
          </p:cNvSpPr>
          <p:nvPr/>
        </p:nvSpPr>
        <p:spPr bwMode="auto">
          <a:xfrm>
            <a:off x="6731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302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a:solidFill>
                  <a:schemeClr val="tx1"/>
                </a:solidFill>
                <a:latin typeface="Times New Roman" panose="02020603050405020304" pitchFamily="18" charset="0"/>
                <a:ea typeface="+mn-ea"/>
                <a:cs typeface="+mn-cs"/>
              </a:rPr>
              <a:t>November 2024</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41151" y="6475413"/>
            <a:ext cx="1702774" cy="184666"/>
          </a:xfrm>
        </p:spPr>
        <p:txBody>
          <a:bodyPr/>
          <a:lstStyle/>
          <a:p>
            <a:pPr>
              <a:defRPr/>
            </a:pPr>
            <a:r>
              <a:rPr lang="fr-FR" altLang="ko-KR"/>
              <a:t>Dongju Cha et. al, LG Electronics</a:t>
            </a:r>
            <a:endParaRPr lang="en-US" altLang="ko-KR" dirty="0"/>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a:solidFill>
                  <a:schemeClr val="tx1"/>
                </a:solidFill>
                <a:ea typeface="굴림" panose="020B0600000101010101" pitchFamily="50" charset="-127"/>
              </a:rPr>
              <a:t>Further Considerations on NPCA</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a:ea typeface="굴림" panose="020B0600000101010101" pitchFamily="50" charset="-127"/>
              </a:rPr>
              <a:t>:</a:t>
            </a:r>
            <a:r>
              <a:rPr lang="en-US" altLang="ko-KR" sz="2000" b="0">
                <a:ea typeface="굴림" panose="020B0600000101010101" pitchFamily="50" charset="-127"/>
              </a:rPr>
              <a:t> 2025-01-12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1981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2" name="Table 12">
            <a:extLst>
              <a:ext uri="{FF2B5EF4-FFF2-40B4-BE49-F238E27FC236}">
                <a16:creationId xmlns:a16="http://schemas.microsoft.com/office/drawing/2014/main" id="{CDA0A7E2-D014-5733-4375-F09AF11540FF}"/>
              </a:ext>
            </a:extLst>
          </p:cNvPr>
          <p:cNvGraphicFramePr>
            <a:graphicFrameLocks noGrp="1"/>
          </p:cNvGraphicFramePr>
          <p:nvPr>
            <p:extLst>
              <p:ext uri="{D42A27DB-BD31-4B8C-83A1-F6EECF244321}">
                <p14:modId xmlns:p14="http://schemas.microsoft.com/office/powerpoint/2010/main" val="170154042"/>
              </p:ext>
            </p:extLst>
          </p:nvPr>
        </p:nvGraphicFramePr>
        <p:xfrm>
          <a:off x="685800" y="2425513"/>
          <a:ext cx="7772400" cy="3882985"/>
        </p:xfrm>
        <a:graphic>
          <a:graphicData uri="http://schemas.openxmlformats.org/drawingml/2006/table">
            <a:tbl>
              <a:tblPr/>
              <a:tblGrid>
                <a:gridCol w="1554480">
                  <a:extLst>
                    <a:ext uri="{9D8B030D-6E8A-4147-A177-3AD203B41FA5}">
                      <a16:colId xmlns:a16="http://schemas.microsoft.com/office/drawing/2014/main" val="20000"/>
                    </a:ext>
                  </a:extLst>
                </a:gridCol>
                <a:gridCol w="1227391">
                  <a:extLst>
                    <a:ext uri="{9D8B030D-6E8A-4147-A177-3AD203B41FA5}">
                      <a16:colId xmlns:a16="http://schemas.microsoft.com/office/drawing/2014/main" val="20001"/>
                    </a:ext>
                  </a:extLst>
                </a:gridCol>
                <a:gridCol w="1718025">
                  <a:extLst>
                    <a:ext uri="{9D8B030D-6E8A-4147-A177-3AD203B41FA5}">
                      <a16:colId xmlns:a16="http://schemas.microsoft.com/office/drawing/2014/main" val="20002"/>
                    </a:ext>
                  </a:extLst>
                </a:gridCol>
                <a:gridCol w="1390935">
                  <a:extLst>
                    <a:ext uri="{9D8B030D-6E8A-4147-A177-3AD203B41FA5}">
                      <a16:colId xmlns:a16="http://schemas.microsoft.com/office/drawing/2014/main" val="20003"/>
                    </a:ext>
                  </a:extLst>
                </a:gridCol>
                <a:gridCol w="1881569">
                  <a:extLst>
                    <a:ext uri="{9D8B030D-6E8A-4147-A177-3AD203B41FA5}">
                      <a16:colId xmlns:a16="http://schemas.microsoft.com/office/drawing/2014/main" val="20004"/>
                    </a:ext>
                  </a:extLst>
                </a:gridCol>
              </a:tblGrid>
              <a:tr h="36497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763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1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 Jang</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2185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insun.jang@</a:t>
                      </a: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141">
                <a:tc rowSpan="2">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Jinsoo Choi</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36163">
                <a:tc vMerge="1">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js.choi@lge.com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 Lee</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hongwon.lee@lge.com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92610407"/>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Sunhee 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a:ln>
                            <a:noFill/>
                          </a:ln>
                          <a:solidFill>
                            <a:srgbClr val="000000"/>
                          </a:solidFill>
                          <a:effectLst/>
                          <a:latin typeface="Times New Roman" pitchFamily="18" charset="0"/>
                          <a:ea typeface="굴림" charset="-127"/>
                          <a:cs typeface="Times New Roman" pitchFamily="18" charset="0"/>
                        </a:rPr>
                        <a:t>sunhee.baek@lge.com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Geonhwan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36163">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a:ln>
                            <a:noFill/>
                          </a:ln>
                          <a:solidFill>
                            <a:srgbClr val="000000"/>
                          </a:solidFill>
                          <a:effectLst/>
                          <a:latin typeface="Times New Roman" pitchFamily="18" charset="0"/>
                          <a:ea typeface="굴림" charset="-127"/>
                          <a:cs typeface="Times New Roman" pitchFamily="18" charset="0"/>
                        </a:rPr>
                        <a:t>Yelin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763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763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7632">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7632">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7632">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515267">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51DF-AF2C-AE66-18BD-06E8EF199EBD}"/>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FAB7ECE-C398-E93C-D576-3BF9386EDDC7}"/>
              </a:ext>
            </a:extLst>
          </p:cNvPr>
          <p:cNvSpPr>
            <a:spLocks noGrp="1"/>
          </p:cNvSpPr>
          <p:nvPr>
            <p:ph type="title"/>
          </p:nvPr>
        </p:nvSpPr>
        <p:spPr/>
        <p:txBody>
          <a:bodyPr/>
          <a:lstStyle/>
          <a:p>
            <a:r>
              <a:rPr lang="en-US" altLang="ko-KR"/>
              <a:t>Conclusion</a:t>
            </a:r>
            <a:endParaRPr lang="ko-KR" altLang="en-US"/>
          </a:p>
        </p:txBody>
      </p:sp>
      <p:sp>
        <p:nvSpPr>
          <p:cNvPr id="3" name="내용 개체 틀 2">
            <a:extLst>
              <a:ext uri="{FF2B5EF4-FFF2-40B4-BE49-F238E27FC236}">
                <a16:creationId xmlns:a16="http://schemas.microsoft.com/office/drawing/2014/main" id="{19EB698C-619B-1096-B29E-D0B29F36D506}"/>
              </a:ext>
            </a:extLst>
          </p:cNvPr>
          <p:cNvSpPr>
            <a:spLocks noGrp="1"/>
          </p:cNvSpPr>
          <p:nvPr>
            <p:ph idx="1"/>
          </p:nvPr>
        </p:nvSpPr>
        <p:spPr/>
        <p:txBody>
          <a:bodyPr/>
          <a:lstStyle/>
          <a:p>
            <a:pPr marL="457200">
              <a:buFont typeface="Arial" panose="020B0604020202020204" pitchFamily="34" charset="0"/>
              <a:buChar char="•"/>
            </a:pPr>
            <a:r>
              <a:rPr lang="en-US" altLang="ko-KR" sz="1800"/>
              <a:t>In this contribution, we shared some misalignment issues when performing NPCA</a:t>
            </a:r>
            <a:endParaRPr lang="en-US" altLang="ko-KR" sz="2000"/>
          </a:p>
          <a:p>
            <a:pPr marL="857250" lvl="1">
              <a:buFont typeface="Times New Roman" panose="02020603050405020304" pitchFamily="18" charset="0"/>
              <a:buChar char="‒"/>
            </a:pPr>
            <a:r>
              <a:rPr lang="en-US" altLang="ko-KR" sz="1600"/>
              <a:t>Detecting different OBSS traffic (Misaligned Duration</a:t>
            </a:r>
            <a:r>
              <a:rPr lang="ko-KR" altLang="en-US" sz="1600"/>
              <a:t> </a:t>
            </a:r>
            <a:r>
              <a:rPr lang="en-US" altLang="ko-KR" sz="1600"/>
              <a:t>of</a:t>
            </a:r>
            <a:r>
              <a:rPr lang="ko-KR" altLang="en-US" sz="1600"/>
              <a:t> </a:t>
            </a:r>
            <a:r>
              <a:rPr lang="en-US" altLang="ko-KR" sz="1600"/>
              <a:t>NPCA</a:t>
            </a:r>
            <a:r>
              <a:rPr lang="ko-KR" altLang="en-US" sz="1600"/>
              <a:t> </a:t>
            </a:r>
            <a:r>
              <a:rPr lang="en-US" altLang="ko-KR" sz="1600"/>
              <a:t>Operation) </a:t>
            </a:r>
          </a:p>
          <a:p>
            <a:pPr marL="457200">
              <a:buFont typeface="Arial" panose="020B0604020202020204" pitchFamily="34" charset="0"/>
              <a:buChar char="•"/>
            </a:pPr>
            <a:endParaRPr lang="en-US" altLang="ko-KR" sz="1800"/>
          </a:p>
          <a:p>
            <a:pPr marL="457200">
              <a:buFont typeface="Arial" panose="020B0604020202020204" pitchFamily="34" charset="0"/>
              <a:buChar char="•"/>
            </a:pPr>
            <a:r>
              <a:rPr lang="en-US" altLang="ko-KR" sz="1800"/>
              <a:t>Furthermore, to deal with issues above, we proposed some details regarding</a:t>
            </a:r>
            <a:endParaRPr lang="en-US" altLang="ko-KR" sz="2000"/>
          </a:p>
          <a:p>
            <a:pPr marL="857250" lvl="1">
              <a:buFont typeface="Times New Roman" panose="02020603050405020304" pitchFamily="18" charset="0"/>
              <a:buChar char="‒"/>
            </a:pPr>
            <a:r>
              <a:rPr lang="en-US" altLang="ko-KR" sz="1600"/>
              <a:t>Indicating its Delivered Info (e.g., Duration, or End Time) in ICF/ICR and candidate type of NPCA ICF</a:t>
            </a:r>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448B5576-7CFB-0336-6174-E958D46FCDD1}"/>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50F00510-899C-5E1D-FBCA-52D0FDE4931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772593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9F274-900B-88D7-52B1-8989A5C12F6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E8454DD-33A3-00FE-557F-573F9548B1BD}"/>
              </a:ext>
            </a:extLst>
          </p:cNvPr>
          <p:cNvSpPr>
            <a:spLocks noGrp="1"/>
          </p:cNvSpPr>
          <p:nvPr>
            <p:ph type="title"/>
          </p:nvPr>
        </p:nvSpPr>
        <p:spPr/>
        <p:txBody>
          <a:bodyPr/>
          <a:lstStyle/>
          <a:p>
            <a:r>
              <a:rPr lang="en-US" altLang="ko-KR"/>
              <a:t>Reference</a:t>
            </a:r>
            <a:endParaRPr lang="ko-KR" altLang="en-US"/>
          </a:p>
        </p:txBody>
      </p:sp>
      <p:sp>
        <p:nvSpPr>
          <p:cNvPr id="3" name="내용 개체 틀 2">
            <a:extLst>
              <a:ext uri="{FF2B5EF4-FFF2-40B4-BE49-F238E27FC236}">
                <a16:creationId xmlns:a16="http://schemas.microsoft.com/office/drawing/2014/main" id="{5D68F3C3-53E0-1805-8D50-7F0F2F03B876}"/>
              </a:ext>
            </a:extLst>
          </p:cNvPr>
          <p:cNvSpPr>
            <a:spLocks noGrp="1"/>
          </p:cNvSpPr>
          <p:nvPr>
            <p:ph idx="1"/>
          </p:nvPr>
        </p:nvSpPr>
        <p:spPr/>
        <p:txBody>
          <a:bodyPr/>
          <a:lstStyle/>
          <a:p>
            <a:pPr marL="457200">
              <a:buFont typeface="Arial" panose="020B0604020202020204" pitchFamily="34" charset="0"/>
              <a:buChar char="•"/>
            </a:pPr>
            <a:r>
              <a:rPr lang="en-US" altLang="ko-KR" sz="1100"/>
              <a:t>[1] 11-23/2005r1 Non-primary channel access (NPCA) (Minyoung Park, Intel)</a:t>
            </a:r>
          </a:p>
          <a:p>
            <a:pPr marL="457200">
              <a:buFont typeface="Arial" panose="020B0604020202020204" pitchFamily="34" charset="0"/>
              <a:buChar char="•"/>
            </a:pPr>
            <a:r>
              <a:rPr lang="en-US" altLang="ko-KR" sz="1100"/>
              <a:t>[2] 11-23/2023r0 Further discussion on Non-primary Channel Access (Sindhu Verma, Broadcom)</a:t>
            </a:r>
          </a:p>
          <a:p>
            <a:pPr marL="457200">
              <a:buFont typeface="Arial" panose="020B0604020202020204" pitchFamily="34" charset="0"/>
              <a:buChar char="•"/>
            </a:pPr>
            <a:r>
              <a:rPr lang="en-US" altLang="ko-KR" sz="1100"/>
              <a:t>[3] 11-24/0070r2 Some details about non-primary channel access (Yunbo Li, Huawei)</a:t>
            </a:r>
          </a:p>
          <a:p>
            <a:pPr marL="457200">
              <a:buFont typeface="Arial" panose="020B0604020202020204" pitchFamily="34" charset="0"/>
              <a:buChar char="•"/>
            </a:pPr>
            <a:r>
              <a:rPr lang="en-US" altLang="ko-KR" sz="1100"/>
              <a:t>[4] 11-24/0458r2 Considerations on Non-Primary Channel Access (Salvatore Talarico, Sony)</a:t>
            </a:r>
          </a:p>
          <a:p>
            <a:pPr marL="457200">
              <a:buFont typeface="Arial" panose="020B0604020202020204" pitchFamily="34" charset="0"/>
              <a:buChar char="•"/>
            </a:pPr>
            <a:r>
              <a:rPr lang="en-US" altLang="ko-KR" sz="1100"/>
              <a:t>[5] 11-24/0498r0 Non-Primary Channel Access (NPCA) – Follow Up (Minyoung Park, Intel)</a:t>
            </a:r>
          </a:p>
          <a:p>
            <a:pPr marL="457200">
              <a:buFont typeface="Arial" panose="020B0604020202020204" pitchFamily="34" charset="0"/>
              <a:buChar char="•"/>
            </a:pPr>
            <a:r>
              <a:rPr lang="en-US" altLang="ko-KR" sz="1100"/>
              <a:t>[6] 11-24/0496r1 Secondary Channel Usage Follow Up (Liwen Chu, NXP)</a:t>
            </a:r>
          </a:p>
          <a:p>
            <a:pPr marL="457200">
              <a:buFont typeface="Arial" panose="020B0604020202020204" pitchFamily="34" charset="0"/>
              <a:buChar char="•"/>
            </a:pPr>
            <a:r>
              <a:rPr lang="en-US" altLang="ko-KR" sz="1100"/>
              <a:t>[7] 11-24/0670r0 Different view problems of NPCA (Sanghyun Kim, WILUS)</a:t>
            </a:r>
          </a:p>
          <a:p>
            <a:pPr marL="457200">
              <a:buFont typeface="Arial" panose="020B0604020202020204" pitchFamily="34" charset="0"/>
              <a:buChar char="•"/>
            </a:pPr>
            <a:r>
              <a:rPr lang="en-US" altLang="ko-KR" sz="1100"/>
              <a:t>[8] 11-24/1104r0 Some details on NPCA (Seongho Byeon, Samsung Electronics)</a:t>
            </a:r>
          </a:p>
          <a:p>
            <a:pPr marL="457200">
              <a:buFont typeface="Arial" panose="020B0604020202020204" pitchFamily="34" charset="0"/>
              <a:buChar char="•"/>
            </a:pPr>
            <a:r>
              <a:rPr lang="en-US" altLang="ko-KR" sz="1100"/>
              <a:t>[9] 11-24/1115r0 Channel switching rules for NPCA (Vishnu Ratnam, Samsung Electronics)</a:t>
            </a:r>
          </a:p>
          <a:p>
            <a:pPr marL="457200">
              <a:buFont typeface="Arial" panose="020B0604020202020204" pitchFamily="34" charset="0"/>
              <a:buChar char="•"/>
            </a:pPr>
            <a:r>
              <a:rPr lang="en-US" altLang="ko-KR" sz="1100"/>
              <a:t>[10] 11-24/1155r0 Further discussions on NPCA (Shawn Kim, WILUS)</a:t>
            </a:r>
          </a:p>
          <a:p>
            <a:pPr marL="457200">
              <a:buFont typeface="Arial" panose="020B0604020202020204" pitchFamily="34" charset="0"/>
              <a:buChar char="•"/>
            </a:pPr>
            <a:r>
              <a:rPr lang="en-US" altLang="ko-KR" sz="1100"/>
              <a:t>[11] 11-24/1218r0 NPCA – Next level discussions (Gaurang Naik, Qualcomm)</a:t>
            </a:r>
          </a:p>
          <a:p>
            <a:pPr marL="457200">
              <a:buFont typeface="Arial" panose="020B0604020202020204" pitchFamily="34" charset="0"/>
              <a:buChar char="•"/>
            </a:pPr>
            <a:r>
              <a:rPr lang="en-US" altLang="ko-KR" sz="1100"/>
              <a:t>[12] 11-24/1259r2 SP-based non-primary channel access follow-up (Yue Zhao, Huawei)</a:t>
            </a:r>
          </a:p>
          <a:p>
            <a:pPr marL="457200">
              <a:buFont typeface="Arial" panose="020B0604020202020204" pitchFamily="34" charset="0"/>
              <a:buChar char="•"/>
            </a:pPr>
            <a:r>
              <a:rPr lang="en-US" altLang="ko-KR" sz="1100"/>
              <a:t>[13] 11-24/1403r1 Some thoughts on NPCA Operation (Si-Chan Noh, Newracom)</a:t>
            </a:r>
          </a:p>
          <a:p>
            <a:pPr marL="457200">
              <a:buFont typeface="Arial" panose="020B0604020202020204" pitchFamily="34" charset="0"/>
              <a:buChar char="•"/>
            </a:pPr>
            <a:r>
              <a:rPr lang="en-US" altLang="ko-KR" sz="1100"/>
              <a:t>[14] 11-24/1585r0 Non-primary channel access operation (NPCA) follow-up (Jeongki Kim, Ofinno)</a:t>
            </a:r>
          </a:p>
          <a:p>
            <a:pPr marL="457200">
              <a:buFont typeface="Arial" panose="020B0604020202020204" pitchFamily="34" charset="0"/>
              <a:buChar char="•"/>
            </a:pPr>
            <a:r>
              <a:rPr lang="en-US" altLang="ko-KR" sz="1100"/>
              <a:t>[15] 11-24/1762r13 PDT-MAC-NPCA (Matthew Fisher, Broadcom)</a:t>
            </a:r>
          </a:p>
          <a:p>
            <a:pPr marL="457200">
              <a:buFont typeface="Arial" panose="020B0604020202020204" pitchFamily="34" charset="0"/>
              <a:buChar char="•"/>
            </a:pPr>
            <a:r>
              <a:rPr lang="en-US" altLang="ko-KR" sz="1100"/>
              <a:t>[16] 11-24/1464r2 Discussion on ICF (Insun Jang, LGE)</a:t>
            </a:r>
          </a:p>
          <a:p>
            <a:pPr marL="457200">
              <a:buFont typeface="Arial" panose="020B0604020202020204" pitchFamily="34" charset="0"/>
              <a:buChar char="•"/>
            </a:pPr>
            <a:endParaRPr lang="en-US" altLang="ko-KR" sz="1100"/>
          </a:p>
          <a:p>
            <a:pPr marL="457200">
              <a:buFont typeface="Arial" panose="020B0604020202020204" pitchFamily="34" charset="0"/>
              <a:buChar char="•"/>
            </a:pPr>
            <a:endParaRPr lang="en-US" altLang="ko-KR" sz="1100"/>
          </a:p>
        </p:txBody>
      </p:sp>
      <p:sp>
        <p:nvSpPr>
          <p:cNvPr id="4" name="바닥글 개체 틀 3">
            <a:extLst>
              <a:ext uri="{FF2B5EF4-FFF2-40B4-BE49-F238E27FC236}">
                <a16:creationId xmlns:a16="http://schemas.microsoft.com/office/drawing/2014/main" id="{568C25E7-EE27-3FD5-A8AF-60D94703314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3C4C156F-D000-E402-5D77-EC06748EE03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1465922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C262E-D71A-01F6-F602-8C5461885716}"/>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E1415E34-F61E-2C34-40F1-F8795590DE3D}"/>
              </a:ext>
            </a:extLst>
          </p:cNvPr>
          <p:cNvSpPr>
            <a:spLocks noGrp="1"/>
          </p:cNvSpPr>
          <p:nvPr>
            <p:ph type="title"/>
          </p:nvPr>
        </p:nvSpPr>
        <p:spPr/>
        <p:txBody>
          <a:bodyPr/>
          <a:lstStyle/>
          <a:p>
            <a:r>
              <a:rPr lang="en-US" altLang="ko-KR"/>
              <a:t>Appendix</a:t>
            </a:r>
            <a:endParaRPr lang="ko-KR" altLang="en-US" dirty="0"/>
          </a:p>
        </p:txBody>
      </p:sp>
      <p:sp>
        <p:nvSpPr>
          <p:cNvPr id="4" name="바닥글 개체 틀 3">
            <a:extLst>
              <a:ext uri="{FF2B5EF4-FFF2-40B4-BE49-F238E27FC236}">
                <a16:creationId xmlns:a16="http://schemas.microsoft.com/office/drawing/2014/main" id="{8F88F7AB-4140-C8EF-DC83-0C8E60E7E92A}"/>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F6F846A-977C-B8AA-0288-8543EA908B6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pic>
        <p:nvPicPr>
          <p:cNvPr id="7" name="그림 6">
            <a:extLst>
              <a:ext uri="{FF2B5EF4-FFF2-40B4-BE49-F238E27FC236}">
                <a16:creationId xmlns:a16="http://schemas.microsoft.com/office/drawing/2014/main" id="{ED8ECB94-0DDC-359E-CCC4-3644F825B390}"/>
              </a:ext>
            </a:extLst>
          </p:cNvPr>
          <p:cNvPicPr>
            <a:picLocks noChangeAspect="1"/>
          </p:cNvPicPr>
          <p:nvPr/>
        </p:nvPicPr>
        <p:blipFill>
          <a:blip r:embed="rId3"/>
          <a:stretch>
            <a:fillRect/>
          </a:stretch>
        </p:blipFill>
        <p:spPr>
          <a:xfrm>
            <a:off x="40752" y="1905000"/>
            <a:ext cx="9138696" cy="3865199"/>
          </a:xfrm>
          <a:prstGeom prst="rect">
            <a:avLst/>
          </a:prstGeom>
        </p:spPr>
      </p:pic>
    </p:spTree>
    <p:extLst>
      <p:ext uri="{BB962C8B-B14F-4D97-AF65-F5344CB8AC3E}">
        <p14:creationId xmlns:p14="http://schemas.microsoft.com/office/powerpoint/2010/main" val="2281482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93EBF-C65C-6DD3-FE06-EB807FDAD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BD295FE-6658-4D98-94A9-837E39B09056}"/>
              </a:ext>
            </a:extLst>
          </p:cNvPr>
          <p:cNvSpPr>
            <a:spLocks noGrp="1"/>
          </p:cNvSpPr>
          <p:nvPr>
            <p:ph type="title"/>
          </p:nvPr>
        </p:nvSpPr>
        <p:spPr/>
        <p:txBody>
          <a:bodyPr/>
          <a:lstStyle/>
          <a:p>
            <a:r>
              <a:rPr lang="en-US" altLang="ko-KR" dirty="0"/>
              <a:t>Straw </a:t>
            </a:r>
            <a:r>
              <a:rPr lang="en-US" altLang="ko-KR"/>
              <a:t>Poll 1</a:t>
            </a:r>
            <a:endParaRPr lang="ko-KR" altLang="en-US" dirty="0"/>
          </a:p>
        </p:txBody>
      </p:sp>
      <p:sp>
        <p:nvSpPr>
          <p:cNvPr id="3" name="내용 개체 틀 2">
            <a:extLst>
              <a:ext uri="{FF2B5EF4-FFF2-40B4-BE49-F238E27FC236}">
                <a16:creationId xmlns:a16="http://schemas.microsoft.com/office/drawing/2014/main" id="{228B81AC-5843-4BCE-9BA1-C36768E7CBE0}"/>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600"/>
              <a:t>A AP which has switched to the NPCA Primary channel shall be switched back to the BSS Primary channel before the expected duration of the OBSS activity that makes the BSS Primary channel busy ends</a:t>
            </a:r>
            <a:endParaRPr lang="en-US" altLang="ko-KR" sz="1600" dirty="0"/>
          </a:p>
        </p:txBody>
      </p:sp>
      <p:sp>
        <p:nvSpPr>
          <p:cNvPr id="4" name="바닥글 개체 틀 3">
            <a:extLst>
              <a:ext uri="{FF2B5EF4-FFF2-40B4-BE49-F238E27FC236}">
                <a16:creationId xmlns:a16="http://schemas.microsoft.com/office/drawing/2014/main" id="{63CB03C0-D879-3A90-3FE7-D4808EC213D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B383EDC-5E7E-1165-4A48-F2CAC05C37B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32665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93EBF-C65C-6DD3-FE06-EB807FDAD100}"/>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BD295FE-6658-4D98-94A9-837E39B09056}"/>
              </a:ext>
            </a:extLst>
          </p:cNvPr>
          <p:cNvSpPr>
            <a:spLocks noGrp="1"/>
          </p:cNvSpPr>
          <p:nvPr>
            <p:ph type="title"/>
          </p:nvPr>
        </p:nvSpPr>
        <p:spPr/>
        <p:txBody>
          <a:bodyPr/>
          <a:lstStyle/>
          <a:p>
            <a:r>
              <a:rPr lang="en-US" altLang="ko-KR" dirty="0"/>
              <a:t>Straw Poll 2</a:t>
            </a:r>
            <a:endParaRPr lang="ko-KR" altLang="en-US" dirty="0"/>
          </a:p>
        </p:txBody>
      </p:sp>
      <p:sp>
        <p:nvSpPr>
          <p:cNvPr id="3" name="내용 개체 틀 2">
            <a:extLst>
              <a:ext uri="{FF2B5EF4-FFF2-40B4-BE49-F238E27FC236}">
                <a16:creationId xmlns:a16="http://schemas.microsoft.com/office/drawing/2014/main" id="{228B81AC-5843-4BCE-9BA1-C36768E7CBE0}"/>
              </a:ext>
            </a:extLst>
          </p:cNvPr>
          <p:cNvSpPr>
            <a:spLocks noGrp="1"/>
          </p:cNvSpPr>
          <p:nvPr>
            <p:ph idx="1"/>
          </p:nvPr>
        </p:nvSpPr>
        <p:spPr/>
        <p:txBody>
          <a:bodyPr/>
          <a:lstStyle/>
          <a:p>
            <a:r>
              <a:rPr lang="en-US" altLang="ko-KR" sz="2000"/>
              <a:t>Do you agree to include the following into the 11bn SFD?</a:t>
            </a:r>
          </a:p>
          <a:p>
            <a:pPr marL="0" indent="0">
              <a:buNone/>
            </a:pPr>
            <a:r>
              <a:rPr lang="en-US" altLang="ko-KR" sz="2000"/>
              <a:t>     - An NPCA duration can be included in an NPCA ICF transmitted by an NPCA AP</a:t>
            </a:r>
          </a:p>
          <a:p>
            <a:pPr lvl="1"/>
            <a:r>
              <a:rPr lang="en-US" altLang="ko-KR" sz="1600"/>
              <a:t>The NPCA duration means the duration that the NPCA AP stays on NPCA primary channel taking into account of NPCA switching back delay of NPCA AP</a:t>
            </a:r>
          </a:p>
          <a:p>
            <a:pPr lvl="1"/>
            <a:r>
              <a:rPr lang="en-US" altLang="ko-KR" sz="1600"/>
              <a:t>NPCA duration indicates the remaining duration starting from the end of a PPDU including the NPCA ICF</a:t>
            </a:r>
          </a:p>
          <a:p>
            <a:pPr lvl="1"/>
            <a:r>
              <a:rPr lang="en-US" altLang="ko-KR" sz="1600"/>
              <a:t>NPCA duration is included a Special User Info field with AID12 set to 2008 in the NPCA ICF</a:t>
            </a:r>
          </a:p>
          <a:p>
            <a:pPr lvl="1"/>
            <a:r>
              <a:rPr lang="en-US" altLang="ko-KR" sz="1600"/>
              <a:t>It is TBD (e.g., 1) as to which value to set a Feedback Type field (4 bits field – B12 to B15 of the “Special User Info” field)</a:t>
            </a:r>
          </a:p>
        </p:txBody>
      </p:sp>
      <p:sp>
        <p:nvSpPr>
          <p:cNvPr id="4" name="바닥글 개체 틀 3">
            <a:extLst>
              <a:ext uri="{FF2B5EF4-FFF2-40B4-BE49-F238E27FC236}">
                <a16:creationId xmlns:a16="http://schemas.microsoft.com/office/drawing/2014/main" id="{63CB03C0-D879-3A90-3FE7-D4808EC213D7}"/>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B383EDC-5E7E-1165-4A48-F2CAC05C37B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412001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Recap</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a:xfrm>
            <a:off x="457200" y="1752600"/>
            <a:ext cx="8229600" cy="4343400"/>
          </a:xfrm>
        </p:spPr>
        <p:txBody>
          <a:bodyPr/>
          <a:lstStyle/>
          <a:p>
            <a:pPr marL="457200">
              <a:buFont typeface="Arial" panose="020B0604020202020204" pitchFamily="34" charset="0"/>
              <a:buChar char="•"/>
            </a:pPr>
            <a:r>
              <a:rPr lang="en-US" altLang="ko-KR" sz="1800">
                <a:solidFill>
                  <a:schemeClr val="tx1"/>
                </a:solidFill>
              </a:rPr>
              <a:t>Non-Primary Channel Access (NPCA) allows the STAs to switch to the NPCA primary channel for performing backoff when PCH is busy due to the OBSS traffic [1]~[15]</a:t>
            </a:r>
          </a:p>
          <a:p>
            <a:pPr marL="457200">
              <a:buFont typeface="Arial" panose="020B0604020202020204" pitchFamily="34" charset="0"/>
              <a:buChar char="•"/>
            </a:pPr>
            <a:r>
              <a:rPr lang="en-US" altLang="ko-KR" sz="1800"/>
              <a:t>Many NPCA feature motions has been agreed in last November meeting </a:t>
            </a:r>
            <a:r>
              <a:rPr lang="en-GB" altLang="ko-KR" sz="1800">
                <a:effectLst/>
                <a:latin typeface="Times New Roman" panose="02020603050405020304" pitchFamily="18" charset="0"/>
                <a:ea typeface="SimSun" panose="02010600030101010101" pitchFamily="2" charset="-122"/>
              </a:rPr>
              <a:t>[15]</a:t>
            </a:r>
            <a:endParaRPr lang="en-US" altLang="ko-KR" sz="1800"/>
          </a:p>
          <a:p>
            <a:pPr lvl="1">
              <a:buFont typeface="Arial" panose="020B0604020202020204" pitchFamily="34" charset="0"/>
              <a:buChar char="•"/>
            </a:pPr>
            <a:r>
              <a:rPr lang="en-US" altLang="ko-KR" sz="1800"/>
              <a:t>Some conditions to switch to the NPCA primary channel</a:t>
            </a:r>
          </a:p>
          <a:p>
            <a:pPr lvl="2">
              <a:buFont typeface="Arial" panose="020B0604020202020204" pitchFamily="34" charset="0"/>
              <a:buChar char="•"/>
            </a:pPr>
            <a:r>
              <a:rPr lang="en-GB" altLang="ko-KR" sz="1600">
                <a:effectLst/>
                <a:latin typeface="Times New Roman" panose="02020603050405020304" pitchFamily="18" charset="0"/>
                <a:ea typeface="SimSun" panose="02010600030101010101" pitchFamily="2" charset="-122"/>
              </a:rPr>
              <a:t>Triggering condition for NPCA operation (e.g., OBSS HE+ PPDU or OBSS Control frame exchange)</a:t>
            </a:r>
          </a:p>
          <a:p>
            <a:pPr lvl="2">
              <a:buFont typeface="Arial" panose="020B0604020202020204" pitchFamily="34" charset="0"/>
              <a:buChar char="•"/>
            </a:pPr>
            <a:r>
              <a:rPr lang="en-US" altLang="ko-KR" sz="1600"/>
              <a:t>Where to switch </a:t>
            </a:r>
          </a:p>
          <a:p>
            <a:pPr lvl="1">
              <a:buFont typeface="Arial" panose="020B0604020202020204" pitchFamily="34" charset="0"/>
              <a:buChar char="•"/>
            </a:pPr>
            <a:r>
              <a:rPr lang="en-US" altLang="ko-KR" sz="1800"/>
              <a:t>How to initiate TXOP on the NPCA primary channel</a:t>
            </a:r>
          </a:p>
          <a:p>
            <a:pPr lvl="2">
              <a:buFont typeface="Arial" panose="020B0604020202020204" pitchFamily="34" charset="0"/>
              <a:buChar char="•"/>
            </a:pPr>
            <a:r>
              <a:rPr lang="en-US" altLang="ko-KR" sz="1600"/>
              <a:t>EDCA backoff procedure</a:t>
            </a:r>
          </a:p>
          <a:p>
            <a:pPr lvl="2">
              <a:buFont typeface="Arial" panose="020B0604020202020204" pitchFamily="34" charset="0"/>
              <a:buChar char="•"/>
            </a:pPr>
            <a:r>
              <a:rPr lang="en-US" altLang="ko-KR" sz="1600"/>
              <a:t>Initiate frame exchange w/ NPCA ICF</a:t>
            </a:r>
          </a:p>
          <a:p>
            <a:pPr lvl="2">
              <a:buFont typeface="Arial" panose="020B0604020202020204" pitchFamily="34" charset="0"/>
              <a:buChar char="•"/>
            </a:pPr>
            <a:r>
              <a:rPr lang="en-US" altLang="ko-KR" sz="1600"/>
              <a:t>Set of channels used when initiating TXOP on the NPCA primary channel</a:t>
            </a:r>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28153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56A3375-5020-4FFB-A022-A2E48F5AF6C8}"/>
              </a:ext>
            </a:extLst>
          </p:cNvPr>
          <p:cNvSpPr>
            <a:spLocks noGrp="1"/>
          </p:cNvSpPr>
          <p:nvPr>
            <p:ph type="title"/>
          </p:nvPr>
        </p:nvSpPr>
        <p:spPr/>
        <p:txBody>
          <a:bodyPr/>
          <a:lstStyle/>
          <a:p>
            <a:r>
              <a:rPr lang="en-US" altLang="ko-KR"/>
              <a:t>Introduction</a:t>
            </a:r>
            <a:endParaRPr lang="ko-KR" altLang="en-US"/>
          </a:p>
        </p:txBody>
      </p:sp>
      <p:sp>
        <p:nvSpPr>
          <p:cNvPr id="3" name="내용 개체 틀 2">
            <a:extLst>
              <a:ext uri="{FF2B5EF4-FFF2-40B4-BE49-F238E27FC236}">
                <a16:creationId xmlns:a16="http://schemas.microsoft.com/office/drawing/2014/main" id="{AD8D2E86-51A1-C489-36D0-FE9A07E0F38E}"/>
              </a:ext>
            </a:extLst>
          </p:cNvPr>
          <p:cNvSpPr>
            <a:spLocks noGrp="1"/>
          </p:cNvSpPr>
          <p:nvPr>
            <p:ph idx="1"/>
          </p:nvPr>
        </p:nvSpPr>
        <p:spPr/>
        <p:txBody>
          <a:bodyPr/>
          <a:lstStyle/>
          <a:p>
            <a:pPr marL="457200">
              <a:buFont typeface="Arial" panose="020B0604020202020204" pitchFamily="34" charset="0"/>
              <a:buChar char="•"/>
            </a:pPr>
            <a:r>
              <a:rPr lang="en-US" altLang="ko-KR" sz="1800"/>
              <a:t>Some of discussions are needed to make NPCA operation more complete</a:t>
            </a:r>
            <a:endParaRPr lang="en-US" altLang="ko-KR" sz="2000"/>
          </a:p>
          <a:p>
            <a:pPr marL="857250" lvl="1">
              <a:buFont typeface="Times New Roman" panose="02020603050405020304" pitchFamily="18" charset="0"/>
              <a:buChar char="‒"/>
            </a:pPr>
            <a:r>
              <a:rPr lang="en-US" altLang="ko-KR" sz="1600"/>
              <a:t>For how long NPCA STAs perform NPCA operation</a:t>
            </a:r>
          </a:p>
          <a:p>
            <a:pPr marL="857250" lvl="1">
              <a:buFont typeface="Times New Roman" panose="02020603050405020304" pitchFamily="18" charset="0"/>
              <a:buChar char="‒"/>
            </a:pPr>
            <a:r>
              <a:rPr lang="en-US" altLang="ko-KR" sz="1600"/>
              <a:t>NPCA ICF in perspective of delivered information and which frame to use</a:t>
            </a:r>
          </a:p>
          <a:p>
            <a:pPr marL="857250" lvl="1">
              <a:buFont typeface="Times New Roman" panose="02020603050405020304" pitchFamily="18" charset="0"/>
              <a:buChar char="‒"/>
            </a:pPr>
            <a:endParaRPr lang="en-US" altLang="ko-KR" sz="16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1DE46C53-0250-CB2B-5BE2-524C750D9DDD}"/>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461B1EFF-2EF4-00B2-A106-BD5883B29785}"/>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356784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3B4802-486F-AA96-00D9-0688C0AE035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27136C22-7F62-B5BB-93AB-77A22114462D}"/>
              </a:ext>
            </a:extLst>
          </p:cNvPr>
          <p:cNvSpPr>
            <a:spLocks noGrp="1"/>
          </p:cNvSpPr>
          <p:nvPr>
            <p:ph type="title"/>
          </p:nvPr>
        </p:nvSpPr>
        <p:spPr/>
        <p:txBody>
          <a:bodyPr/>
          <a:lstStyle/>
          <a:p>
            <a:r>
              <a:rPr lang="en-US" altLang="ko-KR"/>
              <a:t>Misaligned Duration of NPCA Operation</a:t>
            </a:r>
            <a:endParaRPr lang="ko-KR" altLang="en-US"/>
          </a:p>
        </p:txBody>
      </p:sp>
      <p:sp>
        <p:nvSpPr>
          <p:cNvPr id="3" name="내용 개체 틀 2">
            <a:extLst>
              <a:ext uri="{FF2B5EF4-FFF2-40B4-BE49-F238E27FC236}">
                <a16:creationId xmlns:a16="http://schemas.microsoft.com/office/drawing/2014/main" id="{75964A43-884F-6368-4816-5F2F49272B90}"/>
              </a:ext>
            </a:extLst>
          </p:cNvPr>
          <p:cNvSpPr>
            <a:spLocks noGrp="1"/>
          </p:cNvSpPr>
          <p:nvPr>
            <p:ph idx="1"/>
          </p:nvPr>
        </p:nvSpPr>
        <p:spPr/>
        <p:txBody>
          <a:bodyPr/>
          <a:lstStyle/>
          <a:p>
            <a:pPr marL="457200">
              <a:buFont typeface="Arial" panose="020B0604020202020204" pitchFamily="34" charset="0"/>
              <a:buChar char="•"/>
            </a:pPr>
            <a:r>
              <a:rPr lang="en-US" altLang="ko-KR" sz="1600"/>
              <a:t>We have agreed that initiating FE on NPCA Primary channel w/ NPCA ICF to check whether the recipient STAs have completed the switch</a:t>
            </a:r>
          </a:p>
          <a:p>
            <a:pPr marL="457200">
              <a:buFont typeface="Arial" panose="020B0604020202020204" pitchFamily="34" charset="0"/>
              <a:buChar char="•"/>
            </a:pPr>
            <a:r>
              <a:rPr lang="en-US" altLang="ko-KR" sz="1600"/>
              <a:t>Even though recipient STAs response to the NPCA ICF, we can not guarantee that they perform the NPCA operation for the same duration since NPCA operation can be triggered due to different OBSS traffic </a:t>
            </a:r>
          </a:p>
          <a:p>
            <a:pPr marL="857250" lvl="1">
              <a:buFont typeface="Times New Roman" panose="02020603050405020304" pitchFamily="18" charset="0"/>
              <a:buChar char="‒"/>
            </a:pPr>
            <a:r>
              <a:rPr lang="en-US" altLang="ko-KR" sz="1600"/>
              <a:t>Some NPCA STAs may stay on the NPCA Primary channel for a longer duration than AP while others may stay for a shorter duration</a:t>
            </a:r>
            <a:endParaRPr lang="en-US" altLang="ko-KR" sz="1400"/>
          </a:p>
          <a:p>
            <a:pPr marL="1257300" lvl="2" indent="-285750">
              <a:buFont typeface="Wingdings" panose="05000000000000000000" pitchFamily="2" charset="2"/>
              <a:buChar char="§"/>
            </a:pPr>
            <a:endParaRPr lang="en-US" altLang="ko-KR" sz="1400"/>
          </a:p>
          <a:p>
            <a:pPr marL="971550" lvl="2" indent="0">
              <a:buNone/>
            </a:pPr>
            <a:endParaRPr lang="en-US" altLang="ko-KR" sz="1400"/>
          </a:p>
          <a:p>
            <a:pPr marL="1543050" lvl="3">
              <a:buFont typeface="Times New Roman" panose="02020603050405020304" pitchFamily="18" charset="0"/>
              <a:buChar char="‒"/>
            </a:pPr>
            <a:endParaRPr lang="en-US" altLang="ko-KR" sz="1800"/>
          </a:p>
          <a:p>
            <a:pPr marL="457200">
              <a:buFont typeface="Arial" panose="020B0604020202020204" pitchFamily="34" charset="0"/>
              <a:buChar char="•"/>
            </a:pPr>
            <a:endParaRPr lang="en-US" altLang="ko-KR" sz="1600">
              <a:solidFill>
                <a:schemeClr val="tx1"/>
              </a:solidFill>
            </a:endParaRPr>
          </a:p>
          <a:p>
            <a:pPr algn="ctr"/>
            <a:endParaRPr lang="ko-KR" altLang="en-US"/>
          </a:p>
        </p:txBody>
      </p:sp>
      <p:sp>
        <p:nvSpPr>
          <p:cNvPr id="4" name="바닥글 개체 틀 3">
            <a:extLst>
              <a:ext uri="{FF2B5EF4-FFF2-40B4-BE49-F238E27FC236}">
                <a16:creationId xmlns:a16="http://schemas.microsoft.com/office/drawing/2014/main" id="{379E6EE8-9C8C-2165-2834-BBC8C58AABE9}"/>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BA2917ED-10AE-8F33-BEF3-0C59DA284692}"/>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7" name="그림 6">
            <a:extLst>
              <a:ext uri="{FF2B5EF4-FFF2-40B4-BE49-F238E27FC236}">
                <a16:creationId xmlns:a16="http://schemas.microsoft.com/office/drawing/2014/main" id="{7C9AE7B4-B94D-07B0-501E-4B12C8C839A8}"/>
              </a:ext>
            </a:extLst>
          </p:cNvPr>
          <p:cNvPicPr>
            <a:picLocks noChangeAspect="1"/>
          </p:cNvPicPr>
          <p:nvPr/>
        </p:nvPicPr>
        <p:blipFill>
          <a:blip r:embed="rId3"/>
          <a:stretch>
            <a:fillRect/>
          </a:stretch>
        </p:blipFill>
        <p:spPr>
          <a:xfrm>
            <a:off x="1905000" y="4267200"/>
            <a:ext cx="5638800" cy="2072556"/>
          </a:xfrm>
          <a:prstGeom prst="rect">
            <a:avLst/>
          </a:prstGeom>
        </p:spPr>
      </p:pic>
    </p:spTree>
    <p:extLst>
      <p:ext uri="{BB962C8B-B14F-4D97-AF65-F5344CB8AC3E}">
        <p14:creationId xmlns:p14="http://schemas.microsoft.com/office/powerpoint/2010/main" val="3828918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8FDFE-2322-533C-C99F-1847CBCB5DC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2D0B30-068D-504E-EDDF-F2A7519D379C}"/>
              </a:ext>
            </a:extLst>
          </p:cNvPr>
          <p:cNvSpPr>
            <a:spLocks noGrp="1"/>
          </p:cNvSpPr>
          <p:nvPr>
            <p:ph type="title"/>
          </p:nvPr>
        </p:nvSpPr>
        <p:spPr/>
        <p:txBody>
          <a:bodyPr/>
          <a:lstStyle/>
          <a:p>
            <a:pPr marL="457200"/>
            <a:r>
              <a:rPr lang="en-US" altLang="ko-KR" sz="3200"/>
              <a:t>Case 1) Non-AP STAs that stay for longer duration than AP</a:t>
            </a:r>
          </a:p>
        </p:txBody>
      </p:sp>
      <p:sp>
        <p:nvSpPr>
          <p:cNvPr id="3" name="내용 개체 틀 2">
            <a:extLst>
              <a:ext uri="{FF2B5EF4-FFF2-40B4-BE49-F238E27FC236}">
                <a16:creationId xmlns:a16="http://schemas.microsoft.com/office/drawing/2014/main" id="{0F2DCD30-D7B4-B122-1F6F-3F09B966EC92}"/>
              </a:ext>
            </a:extLst>
          </p:cNvPr>
          <p:cNvSpPr>
            <a:spLocks noGrp="1"/>
          </p:cNvSpPr>
          <p:nvPr>
            <p:ph idx="1"/>
          </p:nvPr>
        </p:nvSpPr>
        <p:spPr/>
        <p:txBody>
          <a:bodyPr/>
          <a:lstStyle/>
          <a:p>
            <a:pPr marL="457200">
              <a:buFont typeface="Arial" panose="020B0604020202020204" pitchFamily="34" charset="0"/>
              <a:buChar char="•"/>
            </a:pPr>
            <a:r>
              <a:rPr lang="en-US" altLang="ko-KR" sz="1600"/>
              <a:t>Case 1) </a:t>
            </a:r>
          </a:p>
          <a:p>
            <a:pPr marL="857250" lvl="1">
              <a:buFont typeface="Times New Roman" panose="02020603050405020304" pitchFamily="18" charset="0"/>
              <a:buChar char="‒"/>
            </a:pPr>
            <a:r>
              <a:rPr lang="en-US" altLang="ko-KR" sz="1600"/>
              <a:t>Issue 1) May try to initiate wastefule and meaningless TXOP while AP has switched back to the BSS Primary channel</a:t>
            </a:r>
          </a:p>
          <a:p>
            <a:pPr marL="857250" lvl="1">
              <a:buFont typeface="Times New Roman" panose="02020603050405020304" pitchFamily="18" charset="0"/>
              <a:buChar char="‒"/>
            </a:pPr>
            <a:r>
              <a:rPr lang="en-US" altLang="ko-KR" sz="1600"/>
              <a:t>Issue 2) Switches back to the BSS Primary channel later than AP may lead to lost of medium synchonization on the BSS Primary channel</a:t>
            </a:r>
            <a:endParaRPr lang="en-US" altLang="ko-KR" sz="1800">
              <a:solidFill>
                <a:schemeClr val="tx1"/>
              </a:solidFill>
            </a:endParaRPr>
          </a:p>
          <a:p>
            <a:pPr marL="457200">
              <a:buFont typeface="Arial" panose="020B0604020202020204" pitchFamily="34" charset="0"/>
              <a:buChar char="•"/>
            </a:pPr>
            <a:r>
              <a:rPr lang="en-US" altLang="ko-KR" sz="1600"/>
              <a:t>For the Non-AP STAs that see longer OBSS traffic than AP, nothing can be achieved when</a:t>
            </a:r>
            <a:r>
              <a:rPr lang="ko-KR" altLang="en-US" sz="1600"/>
              <a:t> </a:t>
            </a:r>
            <a:r>
              <a:rPr lang="en-US" altLang="ko-KR" sz="1600"/>
              <a:t>Non-AP STAs stay solely on the NPCA Primary channel  </a:t>
            </a:r>
          </a:p>
          <a:p>
            <a:pPr marL="857250" lvl="1">
              <a:buFont typeface="Times New Roman" panose="02020603050405020304" pitchFamily="18" charset="0"/>
              <a:buChar char="‒"/>
            </a:pPr>
            <a:r>
              <a:rPr lang="en-US" altLang="ko-KR" sz="1600"/>
              <a:t>Non-AP STAs need to switch back to the BSS Primary channel earlier than what it see, following the view of AP</a:t>
            </a:r>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1200150" lvl="2">
              <a:buFont typeface="Times New Roman" panose="02020603050405020304" pitchFamily="18" charset="0"/>
              <a:buChar char="‒"/>
            </a:pPr>
            <a:endParaRPr lang="en-US" altLang="ko-KR" sz="1400"/>
          </a:p>
          <a:p>
            <a:pPr marL="1200150" lvl="2">
              <a:buFont typeface="Times New Roman" panose="02020603050405020304" pitchFamily="18" charset="0"/>
              <a:buChar char="‒"/>
            </a:pPr>
            <a:endParaRPr lang="en-US" altLang="ko-KR" sz="1400"/>
          </a:p>
          <a:p>
            <a:pPr marL="857250" lvl="1">
              <a:buFont typeface="Times New Roman" panose="02020603050405020304" pitchFamily="18" charset="0"/>
              <a:buChar char="‒"/>
            </a:pPr>
            <a:endParaRPr lang="en-US" altLang="ko-KR" sz="1600"/>
          </a:p>
          <a:p>
            <a:pPr marL="457200">
              <a:buFont typeface="Arial" panose="020B0604020202020204" pitchFamily="34" charset="0"/>
              <a:buChar char="•"/>
            </a:pPr>
            <a:endParaRPr lang="en-US" altLang="ko-KR" sz="1000">
              <a:solidFill>
                <a:schemeClr val="tx1"/>
              </a:solidFill>
            </a:endParaRPr>
          </a:p>
          <a:p>
            <a:pPr marL="114300" indent="0">
              <a:buNone/>
            </a:pPr>
            <a:endParaRPr lang="en-US" altLang="ko-KR" sz="1800"/>
          </a:p>
          <a:p>
            <a:pPr marL="457200">
              <a:buFont typeface="Arial" panose="020B0604020202020204" pitchFamily="34" charset="0"/>
              <a:buChar char="•"/>
            </a:pPr>
            <a:endParaRPr lang="en-US" altLang="ko-KR" sz="1800"/>
          </a:p>
          <a:p>
            <a:pPr marL="457200">
              <a:buFont typeface="Arial" panose="020B0604020202020204" pitchFamily="34" charset="0"/>
              <a:buChar char="•"/>
            </a:pPr>
            <a:endParaRPr lang="en-US" altLang="ko-KR" sz="1600">
              <a:solidFill>
                <a:schemeClr val="tx1"/>
              </a:solidFill>
            </a:endParaRPr>
          </a:p>
          <a:p>
            <a:endParaRPr lang="ko-KR" altLang="en-US"/>
          </a:p>
        </p:txBody>
      </p:sp>
      <p:sp>
        <p:nvSpPr>
          <p:cNvPr id="4" name="바닥글 개체 틀 3">
            <a:extLst>
              <a:ext uri="{FF2B5EF4-FFF2-40B4-BE49-F238E27FC236}">
                <a16:creationId xmlns:a16="http://schemas.microsoft.com/office/drawing/2014/main" id="{A297AE73-2958-04A6-D069-AB87B6D02F13}"/>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EE75D6F-AF89-96FA-3855-6F2120699310}"/>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17" name="TextBox 16">
            <a:extLst>
              <a:ext uri="{FF2B5EF4-FFF2-40B4-BE49-F238E27FC236}">
                <a16:creationId xmlns:a16="http://schemas.microsoft.com/office/drawing/2014/main" id="{A685C00D-1E55-FB51-717E-0D903127644D}"/>
              </a:ext>
            </a:extLst>
          </p:cNvPr>
          <p:cNvSpPr txBox="1"/>
          <p:nvPr/>
        </p:nvSpPr>
        <p:spPr>
          <a:xfrm>
            <a:off x="5562600" y="4540371"/>
            <a:ext cx="2452184" cy="415498"/>
          </a:xfrm>
          <a:prstGeom prst="rect">
            <a:avLst/>
          </a:prstGeom>
          <a:noFill/>
        </p:spPr>
        <p:txBody>
          <a:bodyPr wrap="square">
            <a:spAutoFit/>
          </a:bodyPr>
          <a:lstStyle/>
          <a:p>
            <a:r>
              <a:rPr lang="en-US" altLang="ko-KR" sz="1050" b="1">
                <a:solidFill>
                  <a:srgbClr val="FF0000"/>
                </a:solidFill>
              </a:rPr>
              <a:t>Meaningless FE can be happened</a:t>
            </a:r>
          </a:p>
          <a:p>
            <a:r>
              <a:rPr lang="en-US" altLang="ko-KR" sz="1050" b="1">
                <a:solidFill>
                  <a:srgbClr val="FF0000"/>
                </a:solidFill>
              </a:rPr>
              <a:t>Medium sync. can be lost on the PCH </a:t>
            </a:r>
            <a:endParaRPr lang="ko-KR" altLang="en-US" sz="1050" b="1">
              <a:solidFill>
                <a:srgbClr val="FF0000"/>
              </a:solidFill>
            </a:endParaRPr>
          </a:p>
        </p:txBody>
      </p:sp>
      <p:pic>
        <p:nvPicPr>
          <p:cNvPr id="26" name="그림 25">
            <a:extLst>
              <a:ext uri="{FF2B5EF4-FFF2-40B4-BE49-F238E27FC236}">
                <a16:creationId xmlns:a16="http://schemas.microsoft.com/office/drawing/2014/main" id="{25D551F0-4FFA-A71C-9A45-316D4EDF2981}"/>
              </a:ext>
            </a:extLst>
          </p:cNvPr>
          <p:cNvPicPr>
            <a:picLocks noChangeAspect="1"/>
          </p:cNvPicPr>
          <p:nvPr/>
        </p:nvPicPr>
        <p:blipFill>
          <a:blip r:embed="rId3"/>
          <a:stretch>
            <a:fillRect/>
          </a:stretch>
        </p:blipFill>
        <p:spPr>
          <a:xfrm>
            <a:off x="1981200" y="5117797"/>
            <a:ext cx="5257800" cy="1281640"/>
          </a:xfrm>
          <a:prstGeom prst="rect">
            <a:avLst/>
          </a:prstGeom>
        </p:spPr>
      </p:pic>
      <p:cxnSp>
        <p:nvCxnSpPr>
          <p:cNvPr id="27" name="직선 연결선 26">
            <a:extLst>
              <a:ext uri="{FF2B5EF4-FFF2-40B4-BE49-F238E27FC236}">
                <a16:creationId xmlns:a16="http://schemas.microsoft.com/office/drawing/2014/main" id="{601A7F9E-2A1D-501B-A536-D40BDF6722F8}"/>
              </a:ext>
            </a:extLst>
          </p:cNvPr>
          <p:cNvCxnSpPr>
            <a:cxnSpLocks/>
          </p:cNvCxnSpPr>
          <p:nvPr/>
        </p:nvCxnSpPr>
        <p:spPr bwMode="auto">
          <a:xfrm>
            <a:off x="6515818" y="4963845"/>
            <a:ext cx="0" cy="1001256"/>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8" name="직선 연결선 27">
            <a:extLst>
              <a:ext uri="{FF2B5EF4-FFF2-40B4-BE49-F238E27FC236}">
                <a16:creationId xmlns:a16="http://schemas.microsoft.com/office/drawing/2014/main" id="{EB81C3D4-C4C5-BEBE-38D3-6EC57E4EF5BB}"/>
              </a:ext>
            </a:extLst>
          </p:cNvPr>
          <p:cNvCxnSpPr>
            <a:cxnSpLocks/>
          </p:cNvCxnSpPr>
          <p:nvPr/>
        </p:nvCxnSpPr>
        <p:spPr bwMode="auto">
          <a:xfrm>
            <a:off x="7126287" y="4963845"/>
            <a:ext cx="0" cy="1001256"/>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9" name="직선 화살표 연결선 28">
            <a:extLst>
              <a:ext uri="{FF2B5EF4-FFF2-40B4-BE49-F238E27FC236}">
                <a16:creationId xmlns:a16="http://schemas.microsoft.com/office/drawing/2014/main" id="{0A9049C3-A1ED-A105-9291-57D6D181DF1F}"/>
              </a:ext>
            </a:extLst>
          </p:cNvPr>
          <p:cNvCxnSpPr>
            <a:cxnSpLocks/>
          </p:cNvCxnSpPr>
          <p:nvPr/>
        </p:nvCxnSpPr>
        <p:spPr bwMode="auto">
          <a:xfrm>
            <a:off x="6515818" y="5431701"/>
            <a:ext cx="612000" cy="0"/>
          </a:xfrm>
          <a:prstGeom prst="straightConnector1">
            <a:avLst/>
          </a:prstGeom>
          <a:solidFill>
            <a:schemeClr val="accent1"/>
          </a:solidFill>
          <a:ln w="2857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720213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C9A65-4DE0-EFDA-169D-CD3A5CC25744}"/>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33E62E2-68A0-3C0D-0F46-2E51A29EF76D}"/>
              </a:ext>
            </a:extLst>
          </p:cNvPr>
          <p:cNvSpPr>
            <a:spLocks noGrp="1"/>
          </p:cNvSpPr>
          <p:nvPr>
            <p:ph type="title"/>
          </p:nvPr>
        </p:nvSpPr>
        <p:spPr/>
        <p:txBody>
          <a:bodyPr/>
          <a:lstStyle/>
          <a:p>
            <a:pPr marL="457200"/>
            <a:r>
              <a:rPr lang="en-US" altLang="ko-KR" sz="3200"/>
              <a:t>Case 2) Non-AP STAs that stay for shorter duration than AP </a:t>
            </a:r>
          </a:p>
        </p:txBody>
      </p:sp>
      <p:sp>
        <p:nvSpPr>
          <p:cNvPr id="3" name="내용 개체 틀 2">
            <a:extLst>
              <a:ext uri="{FF2B5EF4-FFF2-40B4-BE49-F238E27FC236}">
                <a16:creationId xmlns:a16="http://schemas.microsoft.com/office/drawing/2014/main" id="{72BC513D-7D3D-2F23-A21B-88229CB786D3}"/>
              </a:ext>
            </a:extLst>
          </p:cNvPr>
          <p:cNvSpPr>
            <a:spLocks noGrp="1"/>
          </p:cNvSpPr>
          <p:nvPr>
            <p:ph idx="1"/>
          </p:nvPr>
        </p:nvSpPr>
        <p:spPr>
          <a:xfrm>
            <a:off x="685800" y="1752600"/>
            <a:ext cx="7772400" cy="2657931"/>
          </a:xfrm>
        </p:spPr>
        <p:txBody>
          <a:bodyPr/>
          <a:lstStyle/>
          <a:p>
            <a:pPr marL="457200">
              <a:buFont typeface="Arial" panose="020B0604020202020204" pitchFamily="34" charset="0"/>
              <a:buChar char="•"/>
            </a:pPr>
            <a:r>
              <a:rPr lang="en-US" altLang="ko-KR" sz="1600"/>
              <a:t>Case 2)</a:t>
            </a:r>
          </a:p>
          <a:p>
            <a:pPr marL="857250" lvl="1">
              <a:buFont typeface="Times New Roman" panose="02020603050405020304" pitchFamily="18" charset="0"/>
              <a:buChar char="‒"/>
            </a:pPr>
            <a:r>
              <a:rPr lang="en-US" altLang="ko-KR" sz="1600"/>
              <a:t>Non-AP STAs switching back to the BSS Primary channel earlier than AP (based on what non-AP STAs see) can be an option, but similarly, nothing can be achieved even if Non-AP STAs switch to the BSS Primary channel alone</a:t>
            </a:r>
          </a:p>
          <a:p>
            <a:pPr marL="457200">
              <a:buFont typeface="Arial" panose="020B0604020202020204" pitchFamily="34" charset="0"/>
              <a:buChar char="•"/>
            </a:pPr>
            <a:r>
              <a:rPr lang="en-US" altLang="ko-KR" sz="1600"/>
              <a:t>To maximize the performance of NPCA operation, Non-AP STAs can stay on the NPCA Primary channel longer than what it see, following the view of AP</a:t>
            </a:r>
          </a:p>
          <a:p>
            <a:pPr marL="857250" lvl="1">
              <a:buFont typeface="Times New Roman" panose="02020603050405020304" pitchFamily="18" charset="0"/>
              <a:buChar char="‒"/>
            </a:pPr>
            <a:r>
              <a:rPr lang="en-US" altLang="ko-KR" sz="1600"/>
              <a:t>However, those non-AP STAs can loss the medium synchonization (blindness issue) which requires medium access recovery procedure after switching back to the BSS Primary channel</a:t>
            </a:r>
          </a:p>
          <a:p>
            <a:pPr marL="457200">
              <a:buFont typeface="Arial" panose="020B0604020202020204" pitchFamily="34"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571500" lvl="1" indent="0">
              <a:buNone/>
            </a:pPr>
            <a:endParaRPr lang="en-US" altLang="ko-KR" sz="1400"/>
          </a:p>
          <a:p>
            <a:pPr marL="857250" lvl="1">
              <a:buFont typeface="Times New Roman" panose="02020603050405020304" pitchFamily="18" charset="0"/>
              <a:buChar char="‒"/>
            </a:pPr>
            <a:endParaRPr lang="en-US" altLang="ko-KR" sz="1600"/>
          </a:p>
          <a:p>
            <a:pPr marL="1200150" lvl="2">
              <a:buFont typeface="Times New Roman" panose="02020603050405020304" pitchFamily="18" charset="0"/>
              <a:buChar char="‒"/>
            </a:pPr>
            <a:endParaRPr lang="en-US" altLang="ko-KR" sz="1400"/>
          </a:p>
        </p:txBody>
      </p:sp>
      <p:sp>
        <p:nvSpPr>
          <p:cNvPr id="4" name="바닥글 개체 틀 3">
            <a:extLst>
              <a:ext uri="{FF2B5EF4-FFF2-40B4-BE49-F238E27FC236}">
                <a16:creationId xmlns:a16="http://schemas.microsoft.com/office/drawing/2014/main" id="{8A82810E-208A-C64C-15CB-B30A33DE5B32}"/>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8D217A3B-8E6D-3754-D71B-729E80AFC0D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pic>
        <p:nvPicPr>
          <p:cNvPr id="25" name="그림 24">
            <a:extLst>
              <a:ext uri="{FF2B5EF4-FFF2-40B4-BE49-F238E27FC236}">
                <a16:creationId xmlns:a16="http://schemas.microsoft.com/office/drawing/2014/main" id="{78BBF19A-00DA-7D63-F726-0BF30A9FC664}"/>
              </a:ext>
            </a:extLst>
          </p:cNvPr>
          <p:cNvPicPr>
            <a:picLocks noChangeAspect="1"/>
          </p:cNvPicPr>
          <p:nvPr/>
        </p:nvPicPr>
        <p:blipFill>
          <a:blip r:embed="rId3"/>
          <a:stretch>
            <a:fillRect/>
          </a:stretch>
        </p:blipFill>
        <p:spPr>
          <a:xfrm>
            <a:off x="2133600" y="5105400"/>
            <a:ext cx="5089886" cy="1403424"/>
          </a:xfrm>
          <a:prstGeom prst="rect">
            <a:avLst/>
          </a:prstGeom>
        </p:spPr>
      </p:pic>
    </p:spTree>
    <p:extLst>
      <p:ext uri="{BB962C8B-B14F-4D97-AF65-F5344CB8AC3E}">
        <p14:creationId xmlns:p14="http://schemas.microsoft.com/office/powerpoint/2010/main" val="221617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83DDC-D3DC-6C4A-81E1-4EE790BFC34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C6E403B0-2143-A8AC-F742-E8144F9DBC9A}"/>
              </a:ext>
            </a:extLst>
          </p:cNvPr>
          <p:cNvSpPr>
            <a:spLocks noGrp="1"/>
          </p:cNvSpPr>
          <p:nvPr>
            <p:ph type="title"/>
          </p:nvPr>
        </p:nvSpPr>
        <p:spPr/>
        <p:txBody>
          <a:bodyPr/>
          <a:lstStyle/>
          <a:p>
            <a:pPr marL="457200"/>
            <a:r>
              <a:rPr lang="en-US" altLang="ko-KR"/>
              <a:t>Delivered Info in NPCA ICF</a:t>
            </a:r>
            <a:endParaRPr lang="en-US" altLang="ko-KR" sz="3200"/>
          </a:p>
        </p:txBody>
      </p:sp>
      <p:sp>
        <p:nvSpPr>
          <p:cNvPr id="3" name="내용 개체 틀 2">
            <a:extLst>
              <a:ext uri="{FF2B5EF4-FFF2-40B4-BE49-F238E27FC236}">
                <a16:creationId xmlns:a16="http://schemas.microsoft.com/office/drawing/2014/main" id="{06108A8E-A969-E8C1-318A-CCEF939A04E7}"/>
              </a:ext>
            </a:extLst>
          </p:cNvPr>
          <p:cNvSpPr>
            <a:spLocks noGrp="1"/>
          </p:cNvSpPr>
          <p:nvPr>
            <p:ph idx="1"/>
          </p:nvPr>
        </p:nvSpPr>
        <p:spPr>
          <a:xfrm>
            <a:off x="685800" y="1752600"/>
            <a:ext cx="7772400" cy="2657931"/>
          </a:xfrm>
        </p:spPr>
        <p:txBody>
          <a:bodyPr/>
          <a:lstStyle/>
          <a:p>
            <a:pPr marL="457200">
              <a:buFont typeface="Arial" panose="020B0604020202020204" pitchFamily="34" charset="0"/>
              <a:buChar char="•"/>
            </a:pPr>
            <a:r>
              <a:rPr lang="en-US" altLang="ko-KR" sz="1600"/>
              <a:t>We have agreed that NPCA STA shall initiate frame exchange on the NPCA Primary channel w/ NPCA ICF</a:t>
            </a:r>
          </a:p>
          <a:p>
            <a:pPr marL="457200">
              <a:buFont typeface="Arial" panose="020B0604020202020204" pitchFamily="34" charset="0"/>
              <a:buChar char="•"/>
            </a:pPr>
            <a:r>
              <a:rPr lang="en-US" altLang="ko-KR" sz="1600"/>
              <a:t>To deal with the issue mentioned previously (Misaligned duration of NPCA operation), AP can transmit NPCA ICF including Delivered Info, for example,</a:t>
            </a:r>
          </a:p>
          <a:p>
            <a:pPr marL="857250" lvl="1">
              <a:buFont typeface="Times New Roman" panose="02020603050405020304" pitchFamily="18" charset="0"/>
              <a:buChar char="‒"/>
            </a:pPr>
            <a:r>
              <a:rPr lang="en-US" altLang="ko-KR" sz="1600"/>
              <a:t>Duration (Remaining duration that AP stays on the NPCA Primary channel) </a:t>
            </a:r>
          </a:p>
          <a:p>
            <a:pPr marL="857250" lvl="1">
              <a:buFont typeface="Times New Roman" panose="02020603050405020304" pitchFamily="18" charset="0"/>
              <a:buChar char="‒"/>
            </a:pPr>
            <a:r>
              <a:rPr lang="en-US" altLang="ko-KR" sz="1600"/>
              <a:t>Or, End time (When OBSS Traffic ends that AP sees)</a:t>
            </a:r>
          </a:p>
          <a:p>
            <a:pPr marL="857250" lvl="1">
              <a:buFont typeface="Times New Roman" panose="02020603050405020304" pitchFamily="18" charset="0"/>
              <a:buChar char="‒"/>
            </a:pPr>
            <a:r>
              <a:rPr lang="en-US" altLang="ko-KR" sz="1600"/>
              <a:t>It can be included in a new Special User Info field with AID12 set to 2008 [16]</a:t>
            </a:r>
          </a:p>
          <a:p>
            <a:pPr marL="857250" lvl="1">
              <a:buFont typeface="Times New Roman" panose="02020603050405020304" pitchFamily="18" charset="0"/>
              <a:buChar char="‒"/>
            </a:pPr>
            <a:r>
              <a:rPr lang="en-US" altLang="ko-KR" sz="1600"/>
              <a:t>In case of non-AP STA transmitting NPCA ICF, it need to solicit these info. (Duration, or End Time) to be included in the NPCA ICR transmitted by AP (e.g.,</a:t>
            </a:r>
            <a:r>
              <a:rPr lang="ko-KR" altLang="en-US" sz="1600"/>
              <a:t> </a:t>
            </a:r>
            <a:r>
              <a:rPr lang="en-US" altLang="ko-KR" sz="1600"/>
              <a:t>using</a:t>
            </a:r>
            <a:r>
              <a:rPr lang="ko-KR" altLang="en-US" sz="1600"/>
              <a:t> </a:t>
            </a:r>
            <a:r>
              <a:rPr lang="en-US" altLang="ko-KR" sz="1600"/>
              <a:t>M-STA</a:t>
            </a:r>
            <a:r>
              <a:rPr lang="ko-KR" altLang="en-US" sz="1600"/>
              <a:t> </a:t>
            </a:r>
            <a:r>
              <a:rPr lang="en-US" altLang="ko-KR" sz="1600"/>
              <a:t>BA)</a:t>
            </a:r>
          </a:p>
          <a:p>
            <a:pPr marL="457200">
              <a:buFont typeface="Arial" panose="020B0604020202020204" pitchFamily="34"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857250" lvl="1">
              <a:buFont typeface="Times New Roman" panose="02020603050405020304" pitchFamily="18" charset="0"/>
              <a:buChar char="‒"/>
            </a:pPr>
            <a:endParaRPr lang="en-US" altLang="ko-KR" sz="1600"/>
          </a:p>
          <a:p>
            <a:pPr marL="571500" lvl="1" indent="0">
              <a:buNone/>
            </a:pPr>
            <a:endParaRPr lang="en-US" altLang="ko-KR" sz="1400"/>
          </a:p>
          <a:p>
            <a:pPr marL="857250" lvl="1">
              <a:buFont typeface="Times New Roman" panose="02020603050405020304" pitchFamily="18" charset="0"/>
              <a:buChar char="‒"/>
            </a:pPr>
            <a:endParaRPr lang="en-US" altLang="ko-KR" sz="1600"/>
          </a:p>
          <a:p>
            <a:pPr marL="1200150" lvl="2">
              <a:buFont typeface="Times New Roman" panose="02020603050405020304" pitchFamily="18" charset="0"/>
              <a:buChar char="‒"/>
            </a:pPr>
            <a:endParaRPr lang="en-US" altLang="ko-KR" sz="1400"/>
          </a:p>
        </p:txBody>
      </p:sp>
      <p:sp>
        <p:nvSpPr>
          <p:cNvPr id="4" name="바닥글 개체 틀 3">
            <a:extLst>
              <a:ext uri="{FF2B5EF4-FFF2-40B4-BE49-F238E27FC236}">
                <a16:creationId xmlns:a16="http://schemas.microsoft.com/office/drawing/2014/main" id="{EB28DBB2-348A-A608-2A89-2C8F629A8D09}"/>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6719F80B-0766-CAD6-C749-008F3318DF2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7" name="그림 6">
            <a:extLst>
              <a:ext uri="{FF2B5EF4-FFF2-40B4-BE49-F238E27FC236}">
                <a16:creationId xmlns:a16="http://schemas.microsoft.com/office/drawing/2014/main" id="{EEED7E86-E0FA-9DF1-0FCA-62902A65BBA6}"/>
              </a:ext>
            </a:extLst>
          </p:cNvPr>
          <p:cNvPicPr>
            <a:picLocks noChangeAspect="1"/>
          </p:cNvPicPr>
          <p:nvPr/>
        </p:nvPicPr>
        <p:blipFill>
          <a:blip r:embed="rId3"/>
          <a:stretch>
            <a:fillRect/>
          </a:stretch>
        </p:blipFill>
        <p:spPr>
          <a:xfrm>
            <a:off x="1150234" y="4536717"/>
            <a:ext cx="7449958" cy="1938696"/>
          </a:xfrm>
          <a:prstGeom prst="rect">
            <a:avLst/>
          </a:prstGeom>
        </p:spPr>
      </p:pic>
    </p:spTree>
    <p:extLst>
      <p:ext uri="{BB962C8B-B14F-4D97-AF65-F5344CB8AC3E}">
        <p14:creationId xmlns:p14="http://schemas.microsoft.com/office/powerpoint/2010/main" val="3596271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BBA0F1-601F-0B8D-53C8-23FBA362CC77}"/>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D5B43960-852E-ECA0-0076-37E187EC8E88}"/>
              </a:ext>
            </a:extLst>
          </p:cNvPr>
          <p:cNvSpPr>
            <a:spLocks noGrp="1"/>
          </p:cNvSpPr>
          <p:nvPr>
            <p:ph type="title"/>
          </p:nvPr>
        </p:nvSpPr>
        <p:spPr/>
        <p:txBody>
          <a:bodyPr/>
          <a:lstStyle/>
          <a:p>
            <a:pPr marL="457200"/>
            <a:r>
              <a:rPr lang="en-US" altLang="ko-KR"/>
              <a:t>Which frame to use as NPCA ICF</a:t>
            </a:r>
            <a:endParaRPr lang="en-US" altLang="ko-KR" sz="3200"/>
          </a:p>
        </p:txBody>
      </p:sp>
      <p:sp>
        <p:nvSpPr>
          <p:cNvPr id="3" name="내용 개체 틀 2">
            <a:extLst>
              <a:ext uri="{FF2B5EF4-FFF2-40B4-BE49-F238E27FC236}">
                <a16:creationId xmlns:a16="http://schemas.microsoft.com/office/drawing/2014/main" id="{34511748-D2AA-8EE7-236B-185050F343A5}"/>
              </a:ext>
            </a:extLst>
          </p:cNvPr>
          <p:cNvSpPr>
            <a:spLocks noGrp="1"/>
          </p:cNvSpPr>
          <p:nvPr>
            <p:ph idx="1"/>
          </p:nvPr>
        </p:nvSpPr>
        <p:spPr>
          <a:xfrm>
            <a:off x="685800" y="1524000"/>
            <a:ext cx="7772400" cy="4267200"/>
          </a:xfrm>
        </p:spPr>
        <p:txBody>
          <a:bodyPr/>
          <a:lstStyle/>
          <a:p>
            <a:pPr marL="457200">
              <a:buFont typeface="Arial" panose="020B0604020202020204" pitchFamily="34" charset="0"/>
              <a:buChar char="•"/>
            </a:pPr>
            <a:r>
              <a:rPr lang="en-US" altLang="ko-KR" sz="1600"/>
              <a:t>BSRP Trigger frame can be one of strong candidate for NPCA ICF</a:t>
            </a:r>
          </a:p>
          <a:p>
            <a:pPr marL="857250" lvl="1">
              <a:buFont typeface="Times New Roman" panose="02020603050405020304" pitchFamily="18" charset="0"/>
              <a:buChar char="‒"/>
            </a:pPr>
            <a:r>
              <a:rPr lang="en-US" altLang="ko-KR" sz="1600"/>
              <a:t>Able to check whether multiple non-AP STAs has done switched to the NPCA Primary channel (RU-based response)</a:t>
            </a:r>
          </a:p>
          <a:p>
            <a:pPr marL="857250" lvl="1">
              <a:buFont typeface="Times New Roman" panose="02020603050405020304" pitchFamily="18" charset="0"/>
              <a:buChar char="‒"/>
            </a:pPr>
            <a:r>
              <a:rPr lang="en-US" altLang="ko-KR" sz="1600"/>
              <a:t>Aligned w/ some mechanism using ICF</a:t>
            </a:r>
            <a:endParaRPr lang="en-GB" altLang="ko-KR" sz="160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altLang="ko-KR" sz="1600"/>
              <a:t>E.g., non-AP MLD operating in EMLSR mode may operate NPCA </a:t>
            </a:r>
          </a:p>
          <a:p>
            <a:pPr marL="857250" lvl="1">
              <a:buFont typeface="Times New Roman" panose="02020603050405020304" pitchFamily="18" charset="0"/>
              <a:buChar char="‒"/>
            </a:pPr>
            <a:r>
              <a:rPr lang="en-US" altLang="ko-KR" sz="1600"/>
              <a:t>MU-RTS can be another option for SU case</a:t>
            </a:r>
          </a:p>
          <a:p>
            <a:pPr marL="457200">
              <a:buFont typeface="Arial" panose="020B0604020202020204" pitchFamily="34" charset="0"/>
              <a:buChar char="•"/>
            </a:pPr>
            <a:r>
              <a:rPr lang="en-US" altLang="ko-KR" sz="1600"/>
              <a:t>RTS may not be an optimal for NPCA ICF in perspective of no space to include any information needed</a:t>
            </a:r>
          </a:p>
          <a:p>
            <a:pPr marL="857250" lvl="1">
              <a:buFont typeface="Times New Roman" panose="02020603050405020304" pitchFamily="18" charset="0"/>
              <a:buChar char="‒"/>
            </a:pPr>
            <a:r>
              <a:rPr lang="en-US" altLang="ko-KR" sz="1600"/>
              <a:t>In case of AP being TXOP holder, not able to include Control Info (e.g., Duration, or End Time)</a:t>
            </a:r>
          </a:p>
          <a:p>
            <a:pPr marL="857250" lvl="1">
              <a:buFont typeface="Times New Roman" panose="02020603050405020304" pitchFamily="18" charset="0"/>
              <a:buChar char="‒"/>
            </a:pPr>
            <a:r>
              <a:rPr lang="en-US" altLang="ko-KR" sz="1600"/>
              <a:t>In case of non-AP STA being TXOP holder, not able to include Solicit Info (e.g., Duration or End Time) and AP cannot carry the Solicted Info in CTS</a:t>
            </a:r>
            <a:endParaRPr lang="en-GB" altLang="ko-KR" sz="1600">
              <a:effectLst/>
              <a:latin typeface="Times New Roman" panose="02020603050405020304" pitchFamily="18" charset="0"/>
              <a:ea typeface="SimSun" panose="02010600030101010101" pitchFamily="2" charset="-122"/>
            </a:endParaRPr>
          </a:p>
          <a:p>
            <a:pPr lvl="2">
              <a:buFont typeface="Arial" panose="020B0604020202020204" pitchFamily="34" charset="0"/>
              <a:buChar char="•"/>
            </a:pPr>
            <a:r>
              <a:rPr lang="en-US" altLang="ko-KR" sz="1600"/>
              <a:t>Also, Non-AP STA also may need to indicate whether it is transmitting ICF in NPCH</a:t>
            </a:r>
          </a:p>
          <a:p>
            <a:pPr lvl="3">
              <a:buFont typeface="Arial" panose="020B0604020202020204" pitchFamily="34" charset="0"/>
              <a:buChar char="•"/>
            </a:pPr>
            <a:r>
              <a:rPr lang="en-US" altLang="ko-KR" sz="1400">
                <a:effectLst/>
                <a:latin typeface="Times New Roman" panose="02020603050405020304" pitchFamily="18" charset="0"/>
                <a:ea typeface="SimSun" panose="02010600030101010101" pitchFamily="2" charset="-122"/>
              </a:rPr>
              <a:t>W/o this, unneccsary NAV can be set on the NPCH that leads to wastage of NPCA operation [appendix]</a:t>
            </a:r>
          </a:p>
          <a:p>
            <a:pPr lvl="3">
              <a:buFont typeface="Arial" panose="020B0604020202020204" pitchFamily="34" charset="0"/>
              <a:buChar char="•"/>
            </a:pPr>
            <a:r>
              <a:rPr lang="en-US" altLang="ko-KR" sz="1400">
                <a:latin typeface="Times New Roman" panose="02020603050405020304" pitchFamily="18" charset="0"/>
                <a:ea typeface="SimSun" panose="02010600030101010101" pitchFamily="2" charset="-122"/>
              </a:rPr>
              <a:t>Some additional rule may need to be defined, e.g., while AP staying on the NPCH, response only when receives ICF that indicates that it is trasmitted on the NPCH</a:t>
            </a:r>
            <a:endParaRPr lang="en-US" altLang="ko-KR" sz="1600"/>
          </a:p>
        </p:txBody>
      </p:sp>
      <p:sp>
        <p:nvSpPr>
          <p:cNvPr id="4" name="바닥글 개체 틀 3">
            <a:extLst>
              <a:ext uri="{FF2B5EF4-FFF2-40B4-BE49-F238E27FC236}">
                <a16:creationId xmlns:a16="http://schemas.microsoft.com/office/drawing/2014/main" id="{009EB060-1A67-AACC-FA50-F111FFBF43A0}"/>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3A75A074-F9DB-37AB-53A5-EFD428DEC623}"/>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71047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E1B4E-8DC8-C3CD-F1DA-14EEF3846C2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5314D54-A991-9A5D-636C-70AC70537085}"/>
              </a:ext>
            </a:extLst>
          </p:cNvPr>
          <p:cNvSpPr>
            <a:spLocks noGrp="1"/>
          </p:cNvSpPr>
          <p:nvPr>
            <p:ph type="title"/>
          </p:nvPr>
        </p:nvSpPr>
        <p:spPr/>
        <p:txBody>
          <a:bodyPr/>
          <a:lstStyle/>
          <a:p>
            <a:r>
              <a:rPr lang="en-US" altLang="ko-KR"/>
              <a:t>NPCA Overall Procedure based on </a:t>
            </a:r>
            <a:br>
              <a:rPr lang="en-US" altLang="ko-KR"/>
            </a:br>
            <a:r>
              <a:rPr lang="en-US" altLang="ko-KR"/>
              <a:t>Delivered Info in ICF</a:t>
            </a:r>
            <a:endParaRPr lang="ko-KR" altLang="en-US"/>
          </a:p>
        </p:txBody>
      </p:sp>
      <p:sp>
        <p:nvSpPr>
          <p:cNvPr id="4" name="바닥글 개체 틀 3">
            <a:extLst>
              <a:ext uri="{FF2B5EF4-FFF2-40B4-BE49-F238E27FC236}">
                <a16:creationId xmlns:a16="http://schemas.microsoft.com/office/drawing/2014/main" id="{55E1F1E4-3A23-F2C0-7256-398CA5C27311}"/>
              </a:ext>
            </a:extLst>
          </p:cNvPr>
          <p:cNvSpPr>
            <a:spLocks noGrp="1"/>
          </p:cNvSpPr>
          <p:nvPr>
            <p:ph type="ftr" sz="quarter" idx="11"/>
          </p:nvPr>
        </p:nvSpPr>
        <p:spPr/>
        <p:txBody>
          <a:bodyPr/>
          <a:lstStyle/>
          <a:p>
            <a:pPr>
              <a:defRPr/>
            </a:pPr>
            <a:r>
              <a:rPr lang="fr-FR" altLang="ko-KR"/>
              <a:t>Dongju Cha et. al, LG Electronics</a:t>
            </a:r>
            <a:endParaRPr lang="en-US" altLang="ko-KR" dirty="0"/>
          </a:p>
        </p:txBody>
      </p:sp>
      <p:sp>
        <p:nvSpPr>
          <p:cNvPr id="5" name="슬라이드 번호 개체 틀 4">
            <a:extLst>
              <a:ext uri="{FF2B5EF4-FFF2-40B4-BE49-F238E27FC236}">
                <a16:creationId xmlns:a16="http://schemas.microsoft.com/office/drawing/2014/main" id="{BDF1DA4C-33EB-543C-A9E1-23BDCC2FAC36}"/>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3" name="그림 2">
            <a:extLst>
              <a:ext uri="{FF2B5EF4-FFF2-40B4-BE49-F238E27FC236}">
                <a16:creationId xmlns:a16="http://schemas.microsoft.com/office/drawing/2014/main" id="{A5BF93F4-F421-4D67-D6FC-94C1704698D4}"/>
              </a:ext>
            </a:extLst>
          </p:cNvPr>
          <p:cNvPicPr>
            <a:picLocks noChangeAspect="1"/>
          </p:cNvPicPr>
          <p:nvPr/>
        </p:nvPicPr>
        <p:blipFill>
          <a:blip r:embed="rId3"/>
          <a:stretch>
            <a:fillRect/>
          </a:stretch>
        </p:blipFill>
        <p:spPr>
          <a:xfrm>
            <a:off x="761999" y="1752600"/>
            <a:ext cx="7620002" cy="4690486"/>
          </a:xfrm>
          <a:prstGeom prst="rect">
            <a:avLst/>
          </a:prstGeom>
        </p:spPr>
      </p:pic>
    </p:spTree>
    <p:extLst>
      <p:ext uri="{BB962C8B-B14F-4D97-AF65-F5344CB8AC3E}">
        <p14:creationId xmlns:p14="http://schemas.microsoft.com/office/powerpoint/2010/main" val="39834337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345685</TotalTime>
  <Words>1818</Words>
  <Application>Microsoft Office PowerPoint</Application>
  <PresentationFormat>화면 슬라이드 쇼(4:3)</PresentationFormat>
  <Paragraphs>235</Paragraphs>
  <Slides>14</Slides>
  <Notes>14</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14</vt:i4>
      </vt:variant>
    </vt:vector>
  </HeadingPairs>
  <TitlesOfParts>
    <vt:vector size="19" baseType="lpstr">
      <vt:lpstr>굴림</vt:lpstr>
      <vt:lpstr>Arial</vt:lpstr>
      <vt:lpstr>Times New Roman</vt:lpstr>
      <vt:lpstr>Wingdings</vt:lpstr>
      <vt:lpstr>802-11-Submission</vt:lpstr>
      <vt:lpstr>Further Considerations on NPCA</vt:lpstr>
      <vt:lpstr>Recap</vt:lpstr>
      <vt:lpstr>Introduction</vt:lpstr>
      <vt:lpstr>Misaligned Duration of NPCA Operation</vt:lpstr>
      <vt:lpstr>Case 1) Non-AP STAs that stay for longer duration than AP</vt:lpstr>
      <vt:lpstr>Case 2) Non-AP STAs that stay for shorter duration than AP </vt:lpstr>
      <vt:lpstr>Delivered Info in NPCA ICF</vt:lpstr>
      <vt:lpstr>Which frame to use as NPCA ICF</vt:lpstr>
      <vt:lpstr>NPCA Overall Procedure based on  Delivered Info in ICF</vt:lpstr>
      <vt:lpstr>Conclusion</vt:lpstr>
      <vt:lpstr>Reference</vt:lpstr>
      <vt:lpstr>Appendix</vt:lpstr>
      <vt:lpstr>Straw Poll 1</vt:lpstr>
      <vt:lpstr>Straw Poll 2</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Channel Access Operation</dc:title>
  <dc:creator>Dongju Cha</dc:creator>
  <cp:lastModifiedBy>차동주/연구원/C&amp;M표준(연)IoT커넥티비티표준TP</cp:lastModifiedBy>
  <cp:revision>17142</cp:revision>
  <cp:lastPrinted>2018-10-31T23:27:01Z</cp:lastPrinted>
  <dcterms:created xsi:type="dcterms:W3CDTF">2007-05-21T21:00:37Z</dcterms:created>
  <dcterms:modified xsi:type="dcterms:W3CDTF">2025-03-10T12:20:46Z</dcterms:modified>
</cp:coreProperties>
</file>