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0"/>
  </p:notesMasterIdLst>
  <p:handoutMasterIdLst>
    <p:handoutMasterId r:id="rId21"/>
  </p:handoutMasterIdLst>
  <p:sldIdLst>
    <p:sldId id="534" r:id="rId6"/>
    <p:sldId id="2649" r:id="rId7"/>
    <p:sldId id="2300" r:id="rId8"/>
    <p:sldId id="2629" r:id="rId9"/>
    <p:sldId id="2608" r:id="rId10"/>
    <p:sldId id="2630" r:id="rId11"/>
    <p:sldId id="2633" r:id="rId12"/>
    <p:sldId id="2616" r:id="rId13"/>
    <p:sldId id="2611" r:id="rId14"/>
    <p:sldId id="2647" r:id="rId15"/>
    <p:sldId id="2651" r:id="rId16"/>
    <p:sldId id="2648" r:id="rId17"/>
    <p:sldId id="2650" r:id="rId18"/>
    <p:sldId id="2652" r:id="rId19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6250" autoAdjust="0"/>
  </p:normalViewPr>
  <p:slideViewPr>
    <p:cSldViewPr snapToGrid="0">
      <p:cViewPr varScale="1">
        <p:scale>
          <a:sx n="151" d="100"/>
          <a:sy n="151" d="100"/>
        </p:scale>
        <p:origin x="1816" y="184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2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50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4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4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7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8" y="7091757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err="1">
                <a:solidFill>
                  <a:schemeClr val="tx1"/>
                </a:solidFill>
                <a:latin typeface="+mn-lt"/>
              </a:rPr>
              <a:t>doc.: IEEE 802.11-24/1913r0</a:t>
            </a:r>
            <a:endParaRPr lang="en-US" sz="1800" b="1" kern="120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1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latin typeface="+mj-lt"/>
                <a:cs typeface="Calibri" pitchFamily="34" charset="0"/>
              </a:rPr>
              <a:t>November </a:t>
            </a:r>
            <a:r>
              <a:rPr lang="en-US" sz="1800" b="1" baseline="0">
                <a:latin typeface="+mj-lt"/>
                <a:cs typeface="Calibri" pitchFamily="34" charset="0"/>
              </a:rPr>
              <a:t>2024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9" y="7091757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81"/>
            <a:ext cx="7772400" cy="1470025"/>
          </a:xfrm>
        </p:spPr>
        <p:txBody>
          <a:bodyPr/>
          <a:lstStyle/>
          <a:p>
            <a:r>
              <a:rPr lang="en-US"/>
              <a:t>NB ACL simulations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8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300" y="3031331"/>
          <a:ext cx="7658113" cy="914400"/>
        </p:xfrm>
        <a:graphic>
          <a:graphicData uri="http://schemas.openxmlformats.org/drawingml/2006/table">
            <a:tbl>
              <a:tblPr/>
              <a:tblGrid>
                <a:gridCol w="169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qti 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A9AF3-158B-93F1-06F1-7C2DF700F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1B41-C8CB-CA05-8FAD-6D568CBA9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 and moving hops to 5 GHz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0CC985-821F-A60F-EEC9-F119FD23FA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0A49CC-EAE7-1067-9AA9-5BCB81117B87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nb_r29070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C4D6C-AF93-F563-DD72-34F4FEF08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29A460-D9A7-3F62-8948-CAF31584CCED}"/>
              </a:ext>
            </a:extLst>
          </p:cNvPr>
          <p:cNvSpPr txBox="1"/>
          <p:nvPr/>
        </p:nvSpPr>
        <p:spPr>
          <a:xfrm>
            <a:off x="7468768" y="2173786"/>
            <a:ext cx="13622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>
                <a:latin typeface="Times New Roman" panose="02020603050405020304" pitchFamily="18" charset="0"/>
                <a:cs typeface="Times New Roman" panose="02020603050405020304" pitchFamily="18" charset="0"/>
              </a:rPr>
              <a:t>40 MHz, mapped to 5 GHz</a:t>
            </a:r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1BFBF0-62D2-C642-075B-E6A54D63C3D6}"/>
              </a:ext>
            </a:extLst>
          </p:cNvPr>
          <p:cNvSpPr txBox="1"/>
          <p:nvPr/>
        </p:nvSpPr>
        <p:spPr>
          <a:xfrm>
            <a:off x="7477076" y="2859893"/>
            <a:ext cx="13907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>
                <a:latin typeface="Times New Roman" panose="02020603050405020304" pitchFamily="18" charset="0"/>
                <a:cs typeface="Times New Roman" panose="02020603050405020304" pitchFamily="18" charset="0"/>
              </a:rPr>
              <a:t>480 MHz, mapped to 6 GHz</a:t>
            </a:r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55539C5D-1AC1-3B8A-B334-0A4FF14359D6}"/>
              </a:ext>
            </a:extLst>
          </p:cNvPr>
          <p:cNvSpPr/>
          <p:nvPr/>
        </p:nvSpPr>
        <p:spPr bwMode="auto">
          <a:xfrm flipH="1">
            <a:off x="7495488" y="2338163"/>
            <a:ext cx="65189" cy="1288751"/>
          </a:xfrm>
          <a:prstGeom prst="leftBrace">
            <a:avLst>
              <a:gd name="adj1" fmla="val 52948"/>
              <a:gd name="adj2" fmla="val 50000"/>
            </a:avLst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4039E0FC-FF7C-0229-EC1A-9E6CCE2E1558}"/>
              </a:ext>
            </a:extLst>
          </p:cNvPr>
          <p:cNvSpPr/>
          <p:nvPr/>
        </p:nvSpPr>
        <p:spPr bwMode="auto">
          <a:xfrm flipH="1">
            <a:off x="7494463" y="2221562"/>
            <a:ext cx="66214" cy="116601"/>
          </a:xfrm>
          <a:prstGeom prst="leftBrace">
            <a:avLst>
              <a:gd name="adj1" fmla="val 52948"/>
              <a:gd name="adj2" fmla="val 50000"/>
            </a:avLst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78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C0C69F-6803-6856-9649-71AA71DEF0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Staggered startup example for SCD and moving hops to 5 GHz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81B4F1-9D24-40EB-EB0F-DD2E65E748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37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41382A-C107-962C-521C-27CDB6B04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C4C9B-40CA-1E5C-EC42-DFA3C5EE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 and moving hops to 5 GHz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4B596E-18E5-A0AD-D9B7-2C889C92A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C7F899-5ECC-235F-AA09-62D28FE356CB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nb_r29070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CC52AF-120F-EF3A-8C81-934723404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4FBB1D-E60D-4126-EB6A-2F1F7D005FF7}"/>
              </a:ext>
            </a:extLst>
          </p:cNvPr>
          <p:cNvSpPr txBox="1"/>
          <p:nvPr/>
        </p:nvSpPr>
        <p:spPr>
          <a:xfrm>
            <a:off x="7468768" y="2173786"/>
            <a:ext cx="13622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>
                <a:latin typeface="Times New Roman" panose="02020603050405020304" pitchFamily="18" charset="0"/>
                <a:cs typeface="Times New Roman" panose="02020603050405020304" pitchFamily="18" charset="0"/>
              </a:rPr>
              <a:t>40 MHz, mapped to 5 GHz</a:t>
            </a:r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7BD3A0-8864-5F96-F95A-B0D909183F81}"/>
              </a:ext>
            </a:extLst>
          </p:cNvPr>
          <p:cNvSpPr txBox="1"/>
          <p:nvPr/>
        </p:nvSpPr>
        <p:spPr>
          <a:xfrm>
            <a:off x="7477076" y="2859893"/>
            <a:ext cx="13907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>
                <a:latin typeface="Times New Roman" panose="02020603050405020304" pitchFamily="18" charset="0"/>
                <a:cs typeface="Times New Roman" panose="02020603050405020304" pitchFamily="18" charset="0"/>
              </a:rPr>
              <a:t>480 MHz, mapped to 6 GHz</a:t>
            </a:r>
            <a:endParaRPr lang="en-US" sz="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D45F860F-0F24-9771-3329-5456D93DA257}"/>
              </a:ext>
            </a:extLst>
          </p:cNvPr>
          <p:cNvSpPr/>
          <p:nvPr/>
        </p:nvSpPr>
        <p:spPr bwMode="auto">
          <a:xfrm flipH="1">
            <a:off x="7495488" y="2338163"/>
            <a:ext cx="65189" cy="1288751"/>
          </a:xfrm>
          <a:prstGeom prst="leftBrace">
            <a:avLst>
              <a:gd name="adj1" fmla="val 52948"/>
              <a:gd name="adj2" fmla="val 50000"/>
            </a:avLst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EFF0BA5-F178-A521-C1EE-58CDF3C268AB}"/>
              </a:ext>
            </a:extLst>
          </p:cNvPr>
          <p:cNvSpPr/>
          <p:nvPr/>
        </p:nvSpPr>
        <p:spPr bwMode="auto">
          <a:xfrm flipH="1">
            <a:off x="7494463" y="2221562"/>
            <a:ext cx="66214" cy="116601"/>
          </a:xfrm>
          <a:prstGeom prst="leftBrace">
            <a:avLst>
              <a:gd name="adj1" fmla="val 52948"/>
              <a:gd name="adj2" fmla="val 50000"/>
            </a:avLst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56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015B5-2C20-66F4-A482-4527ACEC1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59E26-12DB-A732-88C6-8053966D7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high density conditions, the NB duty cycle is a relevant parameter with respect to the impact on Wi-Fi channel access delay</a:t>
            </a:r>
          </a:p>
          <a:p>
            <a:r>
              <a:rPr lang="en-US"/>
              <a:t>Dynamically reducing the NB duty cycle can be a suitable solution to address this</a:t>
            </a:r>
          </a:p>
          <a:p>
            <a:pPr lvl="1"/>
            <a:r>
              <a:rPr lang="en-US"/>
              <a:t>possibly by dynamically moving hops to 5 GHz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3AC9AB-76DE-81EB-3F26-DA6FCC1012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9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7C43-CF5E-93FE-8C98-3F13CBA2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75E4D-C28A-FBC8-CB76-E079BFEEF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11-24-1305-00-coex-high-duty-cycle-nb-transmission-vs-wi-fi (Ratnesh Kumbhkar, Intel)</a:t>
            </a:r>
          </a:p>
          <a:p>
            <a:r>
              <a:rPr lang="en-US"/>
              <a:t>11-24-1912-00-coex-example-nb-operation-in-40-mhz (Menzo Wentink, Qualcomm)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626CC-BB34-9895-0E94-C69CE95C6F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7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7282F-9182-8264-169D-AA32B1E4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D515-5F12-615E-EAAE-0EA417AC4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slides show some simulation results in a scenario with 3 Wi-Fi networks and 6 narrowband (NB) links in relatively close proximity</a:t>
            </a:r>
          </a:p>
          <a:p>
            <a:pPr lvl="1"/>
            <a:r>
              <a:rPr lang="en-US"/>
              <a:t>each Wi-Fi network operates on a different 160 MHz channel</a:t>
            </a:r>
          </a:p>
          <a:p>
            <a:r>
              <a:rPr lang="en-US"/>
              <a:t>The loading per Wi-Fi network is 30% Poisson (best effort)</a:t>
            </a:r>
          </a:p>
          <a:p>
            <a:r>
              <a:rPr lang="en-US"/>
              <a:t>The NB links carry high duty cycle asynchronous traffic (ACL)</a:t>
            </a:r>
          </a:p>
          <a:p>
            <a:r>
              <a:rPr lang="en-US"/>
              <a:t>Several coex methods are illustrated:</a:t>
            </a:r>
          </a:p>
          <a:p>
            <a:pPr lvl="1"/>
            <a:r>
              <a:rPr lang="en-US"/>
              <a:t>secondary channel deferral (SCD)</a:t>
            </a:r>
          </a:p>
          <a:p>
            <a:pPr lvl="1"/>
            <a:r>
              <a:rPr lang="en-US"/>
              <a:t>less SCD</a:t>
            </a:r>
          </a:p>
          <a:p>
            <a:pPr lvl="1"/>
            <a:r>
              <a:rPr lang="en-US"/>
              <a:t>SCD with a longer CCA</a:t>
            </a:r>
          </a:p>
          <a:p>
            <a:pPr lvl="1"/>
            <a:r>
              <a:rPr lang="en-US"/>
              <a:t>adaptive frequency hopping (AFH)</a:t>
            </a:r>
          </a:p>
          <a:p>
            <a:pPr lvl="1"/>
            <a:r>
              <a:rPr lang="en-US"/>
              <a:t>dynamic duty cycle adaptation</a:t>
            </a:r>
          </a:p>
          <a:p>
            <a:pPr lvl="1"/>
            <a:r>
              <a:rPr lang="en-US"/>
              <a:t>dynamically moving hops to 5 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02E8A-E99E-510B-8830-68C229AFE1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2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28EAF8-27F4-3889-7C77-F54D28EFB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E3CD2-B43B-9A2D-733C-39E958ED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ADD9C1-7839-CB05-223D-75674EA31A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AE31F3-62EA-9776-0094-0C8A6D3DC05A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nb_r29040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9753DB-9593-31CA-5D53-B779792ABEA2}"/>
              </a:ext>
            </a:extLst>
          </p:cNvPr>
          <p:cNvSpPr txBox="1"/>
          <p:nvPr/>
        </p:nvSpPr>
        <p:spPr>
          <a:xfrm>
            <a:off x="5647882" y="3656624"/>
            <a:ext cx="9323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6 NB links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98BEAC-DBA4-FDC7-D664-73F9D3E09252}"/>
              </a:ext>
            </a:extLst>
          </p:cNvPr>
          <p:cNvSpPr txBox="1"/>
          <p:nvPr/>
        </p:nvSpPr>
        <p:spPr>
          <a:xfrm>
            <a:off x="4703116" y="2717026"/>
            <a:ext cx="9323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3 Wi-Fi links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59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4C7AC-900E-A1DA-D43A-C5E5BB16A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0FD0-61CE-E53F-5DE8-727E4E60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Baseline 30% Wi-Fi-only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DA2387-5016-6CEB-FF51-F5A828839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17CF06-1469-760C-71F4-3DA626E5285D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nb_r29040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F18B2D-B1F4-6057-D317-0D97E93F5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50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3AC9F5-A8C7-0F30-4DFE-3F8ADA67DD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477D6-C857-135F-2115-CCBAB53AA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83228E-22C9-4750-399F-13D47E0E4D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CEF695-1F0F-87FC-DEA6-578140EA7704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nb_r29041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4A55BE-C727-15B9-CBE0-014358ED0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30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95887-0263-1656-0710-FAE2DCAC4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CE08-4BA5-6BF2-1F95-00F426878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1298F6-A65D-C5D5-5A2C-5B8FABA277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8A6DFA-869E-BE9A-06CF-0E6D22228D2E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nb_r29045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BAD10B-BD82-134E-C611-58E8240CD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55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B54262-561D-7AE9-3140-84D2D0655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69FA6-7DF4-536F-EA4F-A7B5BE5C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 with longer CCA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E74F2D-2835-2541-8F21-DEBD82ACC9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C54CA3-2763-617D-D33D-C757752187B1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nb_r29048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B8AC40-48E4-83EA-FC78-B71623B95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64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83EF3-9B67-DD81-9EB5-E69A8E265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1079-AF9D-85A9-0695-9273F067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 and AFH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22943A-6ACB-838A-2FF6-A104D7D72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0B9D51-D0CA-B622-A1C4-4DDD9483CB6F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nb_r29042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97BA5B-CAB9-1E90-FFA1-80CEB77C7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59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7B184F-37D9-E719-54D3-AF086C393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9E52-8AC2-5A15-7BE3-8FD79B0C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SCD and duty cycle reduction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9392B7-E52B-AEEE-A5E8-4613A4D44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E41BB4-45CF-CB72-5FD4-419784380A6D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nb_r29043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48D8BEE-0E1D-175A-FB1C-F40A23A55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957806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342868</TotalTime>
  <Words>310</Words>
  <Application>Microsoft Macintosh PowerPoint</Application>
  <PresentationFormat>Custom</PresentationFormat>
  <Paragraphs>69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Extend Submission Template</vt:lpstr>
      <vt:lpstr>NB ACL simulations</vt:lpstr>
      <vt:lpstr>Introduction</vt:lpstr>
      <vt:lpstr>Topology</vt:lpstr>
      <vt:lpstr>Baseline 30% Wi-Fi-only</vt:lpstr>
      <vt:lpstr>SCD</vt:lpstr>
      <vt:lpstr>Less SCD</vt:lpstr>
      <vt:lpstr>SCD with longer CCA</vt:lpstr>
      <vt:lpstr>SCD and AFH</vt:lpstr>
      <vt:lpstr>SCD and duty cycle reduction</vt:lpstr>
      <vt:lpstr>SCD and moving hops to 5 GHz</vt:lpstr>
      <vt:lpstr>Staggered startup example for SCD and moving hops to 5 GHz</vt:lpstr>
      <vt:lpstr>SCD and moving hops to 5 GHz</vt:lpstr>
      <vt:lpstr>Conclusions</vt:lpstr>
      <vt:lpstr>References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NBFH coexistence with Wi-Fi</dc:title>
  <dc:subject/>
  <dc:creator>Menzo Wentink</dc:creator>
  <cp:keywords/>
  <dc:description/>
  <cp:lastModifiedBy>Menzo Wentink</cp:lastModifiedBy>
  <cp:revision>5253</cp:revision>
  <dcterms:created xsi:type="dcterms:W3CDTF">2008-10-07T17:07:33Z</dcterms:created>
  <dcterms:modified xsi:type="dcterms:W3CDTF">2024-11-11T15:38:28Z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