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5"/>
  </p:sldMasterIdLst>
  <p:notesMasterIdLst>
    <p:notesMasterId r:id="rId28"/>
  </p:notesMasterIdLst>
  <p:handoutMasterIdLst>
    <p:handoutMasterId r:id="rId29"/>
  </p:handoutMasterIdLst>
  <p:sldIdLst>
    <p:sldId id="534" r:id="rId6"/>
    <p:sldId id="2490" r:id="rId7"/>
    <p:sldId id="2477" r:id="rId8"/>
    <p:sldId id="2456" r:id="rId9"/>
    <p:sldId id="2466" r:id="rId10"/>
    <p:sldId id="2465" r:id="rId11"/>
    <p:sldId id="2467" r:id="rId12"/>
    <p:sldId id="2468" r:id="rId13"/>
    <p:sldId id="2469" r:id="rId14"/>
    <p:sldId id="2470" r:id="rId15"/>
    <p:sldId id="2479" r:id="rId16"/>
    <p:sldId id="2483" r:id="rId17"/>
    <p:sldId id="2489" r:id="rId18"/>
    <p:sldId id="2480" r:id="rId19"/>
    <p:sldId id="2486" r:id="rId20"/>
    <p:sldId id="2484" r:id="rId21"/>
    <p:sldId id="2481" r:id="rId22"/>
    <p:sldId id="2487" r:id="rId23"/>
    <p:sldId id="2485" r:id="rId24"/>
    <p:sldId id="2482" r:id="rId25"/>
    <p:sldId id="2488" r:id="rId26"/>
    <p:sldId id="2491" r:id="rId27"/>
  </p:sldIdLst>
  <p:sldSz cx="9144000" cy="7434263"/>
  <p:notesSz cx="9321800" cy="69469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fontAlgn="base">
      <a:spcBef>
        <a:spcPct val="0"/>
      </a:spcBef>
      <a:spcAft>
        <a:spcPct val="0"/>
      </a:spcAft>
      <a:defRPr sz="18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6pPr>
    <a:lvl7pPr marL="835024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7pPr>
    <a:lvl8pPr marL="97419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8pPr>
    <a:lvl9pPr marL="1113366" algn="l" defTabSz="278341" rtl="0" eaLnBrk="1" latinLnBrk="0" hangingPunct="1">
      <a:defRPr sz="1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6" userDrawn="1">
          <p15:clr>
            <a:srgbClr val="A4A3A4"/>
          </p15:clr>
        </p15:guide>
        <p15:guide id="2" pos="430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88">
          <p15:clr>
            <a:srgbClr val="A4A3A4"/>
          </p15:clr>
        </p15:guide>
        <p15:guide id="2" pos="29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8000"/>
    <a:srgbClr val="FFFF66"/>
    <a:srgbClr val="FFC047"/>
    <a:srgbClr val="FEA955"/>
    <a:srgbClr val="FEA853"/>
    <a:srgbClr val="CA8643"/>
    <a:srgbClr val="F5A351"/>
    <a:srgbClr val="0000FF"/>
    <a:srgbClr val="0073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19" autoAdjust="0"/>
    <p:restoredTop sz="96327" autoAdjust="0"/>
  </p:normalViewPr>
  <p:slideViewPr>
    <p:cSldViewPr snapToGrid="0">
      <p:cViewPr varScale="1">
        <p:scale>
          <a:sx n="114" d="100"/>
          <a:sy n="114" d="100"/>
        </p:scale>
        <p:origin x="2576" y="168"/>
      </p:cViewPr>
      <p:guideLst>
        <p:guide orient="horz" pos="916"/>
        <p:guide pos="430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-1050" y="-96"/>
      </p:cViewPr>
      <p:guideLst>
        <p:guide orient="horz" pos="2188"/>
        <p:guide pos="29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nzo Wentink" userId="3b214777-5afc-4623-ada4-6e857acd9113" providerId="ADAL" clId="{59F0813B-5F52-C24A-AC0E-39295CFD52D6}"/>
    <pc:docChg chg="undo custSel modMainMaster">
      <pc:chgData name="Menzo Wentink" userId="3b214777-5afc-4623-ada4-6e857acd9113" providerId="ADAL" clId="{59F0813B-5F52-C24A-AC0E-39295CFD52D6}" dt="2024-11-11T15:20:57.774" v="25" actId="20577"/>
      <pc:docMkLst>
        <pc:docMk/>
      </pc:docMkLst>
      <pc:sldMasterChg chg="modSp mod">
        <pc:chgData name="Menzo Wentink" userId="3b214777-5afc-4623-ada4-6e857acd9113" providerId="ADAL" clId="{59F0813B-5F52-C24A-AC0E-39295CFD52D6}" dt="2024-11-11T15:20:57.774" v="25" actId="20577"/>
        <pc:sldMasterMkLst>
          <pc:docMk/>
          <pc:sldMasterMk cId="0" sldId="2147483699"/>
        </pc:sldMasterMkLst>
        <pc:spChg chg="mod">
          <ac:chgData name="Menzo Wentink" userId="3b214777-5afc-4623-ada4-6e857acd9113" providerId="ADAL" clId="{59F0813B-5F52-C24A-AC0E-39295CFD52D6}" dt="2024-11-11T15:20:57.774" v="25" actId="20577"/>
          <ac:spMkLst>
            <pc:docMk/>
            <pc:sldMasterMk cId="0" sldId="2147483699"/>
            <ac:spMk id="9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8" descr="CR&amp;D_innerPage_3medRes"/>
          <p:cNvPicPr>
            <a:picLocks noChangeAspect="1" noChangeArrowheads="1"/>
          </p:cNvPicPr>
          <p:nvPr/>
        </p:nvPicPr>
        <p:blipFill>
          <a:blip r:embed="rId2" cstate="print"/>
          <a:srcRect l="1181" t="1714" r="1181" b="80571"/>
          <a:stretch>
            <a:fillRect/>
          </a:stretch>
        </p:blipFill>
        <p:spPr bwMode="auto">
          <a:xfrm>
            <a:off x="0" y="-1913"/>
            <a:ext cx="9321800" cy="7102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411693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80197" y="0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059113" y="520700"/>
            <a:ext cx="3203575" cy="26050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2180" y="3299778"/>
            <a:ext cx="7457440" cy="312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80197" y="6598349"/>
            <a:ext cx="4039446" cy="34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89DAB31-59AD-4F23-91ED-D5C760CE7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154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1pPr>
    <a:lvl2pPr marL="13917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2pPr>
    <a:lvl3pPr marL="278341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3pPr>
    <a:lvl4pPr marL="41751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4pPr>
    <a:lvl5pPr marL="556683" algn="l" rtl="0" eaLnBrk="0" fontAlgn="base" hangingPunct="0">
      <a:spcBef>
        <a:spcPct val="30000"/>
      </a:spcBef>
      <a:spcAft>
        <a:spcPct val="0"/>
      </a:spcAft>
      <a:defRPr sz="400" kern="1200">
        <a:solidFill>
          <a:schemeClr val="tx1"/>
        </a:solidFill>
        <a:latin typeface="Arial" charset="0"/>
        <a:ea typeface="+mn-ea"/>
        <a:cs typeface="+mn-cs"/>
      </a:defRPr>
    </a:lvl5pPr>
    <a:lvl6pPr marL="69585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6pPr>
    <a:lvl7pPr marL="835024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7pPr>
    <a:lvl8pPr marL="97419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8pPr>
    <a:lvl9pPr marL="1113366" algn="l" defTabSz="278341" rtl="0" eaLnBrk="1" latinLnBrk="0" hangingPunct="1">
      <a:defRPr sz="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09442"/>
            <a:ext cx="7772400" cy="159354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12750"/>
            <a:ext cx="6400800" cy="1899867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B429028-EDBC-4B69-9F69-0DC0E1F1788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77697"/>
            <a:ext cx="8305800" cy="780587"/>
          </a:xfrm>
        </p:spPr>
        <p:txBody>
          <a:bodyPr/>
          <a:lstStyle>
            <a:lvl1pPr>
              <a:defRPr sz="20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58284"/>
            <a:ext cx="8305800" cy="5737313"/>
          </a:xfrm>
        </p:spPr>
        <p:txBody>
          <a:bodyPr/>
          <a:lstStyle>
            <a:lvl1pPr>
              <a:defRPr sz="18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16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14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12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2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77697"/>
            <a:ext cx="8305800" cy="780587"/>
          </a:xfrm>
        </p:spPr>
        <p:txBody>
          <a:bodyPr/>
          <a:lstStyle>
            <a:lvl1pPr>
              <a:defRPr sz="2000" baseline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033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BE39F8B-9560-4412-B07B-3288B07C942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477696"/>
            <a:ext cx="8305800" cy="819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97314"/>
            <a:ext cx="8305800" cy="5698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31537" y="7073655"/>
            <a:ext cx="62196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400" b="0">
                <a:latin typeface="Times New Roman"/>
                <a:cs typeface="Times New Roman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9642FA4-93AF-4596-8846-F9DC874D2F3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381000" y="460012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95536" y="7021248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200" kern="1200" dirty="0">
              <a:solidFill>
                <a:schemeClr val="tx1"/>
              </a:solidFill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5796138" y="7091757"/>
            <a:ext cx="287142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  <a:latin typeface="Times New Roman"/>
                <a:cs typeface="Times New Roman"/>
              </a:rPr>
              <a:t>Menzo Wentink, Qualcomm</a:t>
            </a:r>
            <a:endParaRPr lang="en-US" sz="1400" b="0" kern="1200" dirty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3231331" y="183014"/>
            <a:ext cx="54578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err="1">
                <a:solidFill>
                  <a:schemeClr val="tx1"/>
                </a:solidFill>
                <a:latin typeface="+mn-lt"/>
              </a:rPr>
              <a:t>doc.: IEEE 802.11-24/1912r0</a:t>
            </a:r>
            <a:endParaRPr lang="en-US" sz="1800" b="1" kern="1200">
              <a:solidFill>
                <a:schemeClr val="tx1"/>
              </a:solidFill>
              <a:latin typeface="+mn-lt"/>
              <a:ea typeface="+mn-ea"/>
              <a:cs typeface="Calibri" pitchFamily="34" charset="0"/>
            </a:endParaRPr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359532" y="149710"/>
            <a:ext cx="190821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39688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>
                <a:latin typeface="+mj-lt"/>
                <a:cs typeface="Calibri" pitchFamily="34" charset="0"/>
              </a:rPr>
              <a:t>November </a:t>
            </a:r>
            <a:r>
              <a:rPr lang="en-US" sz="1800" b="1" baseline="0">
                <a:latin typeface="+mj-lt"/>
                <a:cs typeface="Calibri" pitchFamily="34" charset="0"/>
              </a:rPr>
              <a:t>2024</a:t>
            </a:r>
            <a:endParaRPr lang="en-US" sz="1800" b="1" kern="1200" dirty="0">
              <a:solidFill>
                <a:schemeClr val="tx1"/>
              </a:solidFill>
              <a:latin typeface="+mj-lt"/>
              <a:ea typeface="+mn-ea"/>
              <a:cs typeface="Calibri" pitchFamily="34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395539" y="7091757"/>
            <a:ext cx="21873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0" dirty="0">
                <a:solidFill>
                  <a:schemeClr val="tx1"/>
                </a:solidFill>
                <a:latin typeface="Times New Roman"/>
                <a:cs typeface="Times New Roman"/>
              </a:rPr>
              <a:t>Submission</a:t>
            </a:r>
            <a:endParaRPr lang="en-US" sz="1400" b="0" kern="1200" dirty="0">
              <a:solidFill>
                <a:schemeClr val="tx1"/>
              </a:solidFill>
              <a:latin typeface="Times New Roman"/>
              <a:ea typeface="+mn-ea"/>
              <a:cs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7" r:id="rId3"/>
    <p:sldLayoutId id="2147483706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/>
          <a:ea typeface="+mj-ea"/>
          <a:cs typeface="Calibri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75556" y="1094981"/>
            <a:ext cx="7772400" cy="1470025"/>
          </a:xfrm>
        </p:spPr>
        <p:txBody>
          <a:bodyPr/>
          <a:lstStyle/>
          <a:p>
            <a:r>
              <a:rPr lang="en-US"/>
              <a:t>Example NB operation in 40 MHz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290848" y="7073655"/>
            <a:ext cx="503343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B429028-EDBC-4B69-9F69-0DC0E1F1788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762000" y="23129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</a:rPr>
              <a:t>Author:</a:t>
            </a:r>
            <a:endParaRPr lang="en-US" sz="20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759138"/>
              </p:ext>
            </p:extLst>
          </p:nvPr>
        </p:nvGraphicFramePr>
        <p:xfrm>
          <a:off x="622300" y="3031331"/>
          <a:ext cx="7658113" cy="914400"/>
        </p:xfrm>
        <a:graphic>
          <a:graphicData uri="http://schemas.openxmlformats.org/drawingml/2006/table">
            <a:tbl>
              <a:tblPr/>
              <a:tblGrid>
                <a:gridCol w="16903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10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7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95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Affiliation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Address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Email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Menzo Wentink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Qualcomm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Utrecht,</a:t>
                      </a:r>
                      <a:b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The Netherlands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mwentink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qti qualcomm</a:t>
                      </a:r>
                    </a:p>
                  </a:txBody>
                  <a:tcPr marL="12700" marR="12700" marT="1270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86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490F2E-43C2-92D1-DB23-371EAAA8C9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1F45F-A33B-DF2A-26C9-4F2E8AA9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 delay – No LBT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21F7F8B-CA8B-6453-98D8-80B1D47951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8852B64-A7D2-1B54-B3ED-1F78DBA34324}"/>
              </a:ext>
            </a:extLst>
          </p:cNvPr>
          <p:cNvSpPr txBox="1"/>
          <p:nvPr/>
        </p:nvSpPr>
        <p:spPr>
          <a:xfrm>
            <a:off x="7611517" y="6593385"/>
            <a:ext cx="8050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nb_r21011g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DFDBD5-B946-0ACC-88FA-7F3765037E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050131"/>
            <a:ext cx="7112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2272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206E42-8E48-84DB-9717-52FD4BD6AA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4A810-8F3F-4117-5AB0-649D909EE4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6 high duty cycle NB links /</a:t>
            </a:r>
            <a:br>
              <a:rPr lang="en-US"/>
            </a:br>
            <a:r>
              <a:rPr lang="en-US"/>
              <a:t>2 low duty cycle NB links</a:t>
            </a:r>
            <a:br>
              <a:rPr lang="en-US"/>
            </a:br>
            <a:r>
              <a:rPr lang="en-US"/>
              <a:t>in 40 MHz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407A49-F11D-2F43-6D88-EC36F9BDFD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B429028-EDBC-4B69-9F69-0DC0E1F1788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086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BD1913-2013-3867-BC42-0559AFCC4E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0418F-401F-B736-4828-14566FFAB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Topology – 6 high / 2 low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2A0A22E-3AE7-530B-FA3E-39D65738E5B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106C8E-0B75-8036-BEA8-71E7A3AB3A0D}"/>
              </a:ext>
            </a:extLst>
          </p:cNvPr>
          <p:cNvSpPr txBox="1"/>
          <p:nvPr/>
        </p:nvSpPr>
        <p:spPr>
          <a:xfrm>
            <a:off x="7643578" y="6593385"/>
            <a:ext cx="7409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nb_r21046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43B0069-8BB3-10D6-2BC9-4FD2F8C39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050131"/>
            <a:ext cx="7112000" cy="53340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A2F3E9C-0B57-5E86-2469-E3A24499B749}"/>
              </a:ext>
            </a:extLst>
          </p:cNvPr>
          <p:cNvSpPr/>
          <p:nvPr/>
        </p:nvSpPr>
        <p:spPr bwMode="auto">
          <a:xfrm>
            <a:off x="3480387" y="4080116"/>
            <a:ext cx="2427889" cy="674764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6E2966D-89FA-5631-B7CA-53E73448FC7A}"/>
              </a:ext>
            </a:extLst>
          </p:cNvPr>
          <p:cNvSpPr/>
          <p:nvPr/>
        </p:nvSpPr>
        <p:spPr bwMode="auto">
          <a:xfrm>
            <a:off x="3440633" y="2536236"/>
            <a:ext cx="2427889" cy="674764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18D3CC-3C93-57C8-E3BE-47290CB1D9E7}"/>
              </a:ext>
            </a:extLst>
          </p:cNvPr>
          <p:cNvSpPr txBox="1"/>
          <p:nvPr/>
        </p:nvSpPr>
        <p:spPr>
          <a:xfrm>
            <a:off x="3648846" y="2899548"/>
            <a:ext cx="21269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8 NB links (6 high dc, 2 low dc)</a:t>
            </a:r>
          </a:p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2 MHz channel width</a:t>
            </a:r>
          </a:p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hopping in 40 MHz (20 NB channels)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07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352EAB-E155-3E68-89A2-5C1480C333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83120-5C8B-003B-1274-DFA8E442F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Frame exchanges – 6 high, SCD / 2 low, SCD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47D46ED-8D7C-74AF-A4C6-47DD7842BD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6DB5E2-C603-1480-A586-29D8685F27B9}"/>
              </a:ext>
            </a:extLst>
          </p:cNvPr>
          <p:cNvSpPr txBox="1"/>
          <p:nvPr/>
        </p:nvSpPr>
        <p:spPr>
          <a:xfrm>
            <a:off x="7643578" y="6593385"/>
            <a:ext cx="7409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nb_r21046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28D358-D946-2FD7-E678-E508231C8CC4}"/>
              </a:ext>
            </a:extLst>
          </p:cNvPr>
          <p:cNvSpPr txBox="1"/>
          <p:nvPr/>
        </p:nvSpPr>
        <p:spPr>
          <a:xfrm>
            <a:off x="4351759" y="1000830"/>
            <a:ext cx="5790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4 SCDs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6F66F5-D51F-6175-7354-AED3EB6F08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050131"/>
            <a:ext cx="7112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074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AC4CAD-D3E1-6072-3A27-496ED5CB86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E44E6-D335-0D72-FEB2-25D5E3131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Frame exchanges – 6 high, SCD / 2 low, no-LBT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2076AB-039B-73A3-D68A-26451BD0B7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6DC9BE-6AC8-6F58-7A04-957BAB851357}"/>
              </a:ext>
            </a:extLst>
          </p:cNvPr>
          <p:cNvSpPr txBox="1"/>
          <p:nvPr/>
        </p:nvSpPr>
        <p:spPr>
          <a:xfrm>
            <a:off x="7643578" y="6593385"/>
            <a:ext cx="7409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nb_r21045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45000A6-5B2E-2565-3825-157168646393}"/>
              </a:ext>
            </a:extLst>
          </p:cNvPr>
          <p:cNvSpPr txBox="1"/>
          <p:nvPr/>
        </p:nvSpPr>
        <p:spPr>
          <a:xfrm>
            <a:off x="4351759" y="1000830"/>
            <a:ext cx="57900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4 SCDs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0137AEC-2B26-1CE0-5F8B-AE5A1D0CD5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050131"/>
            <a:ext cx="7112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6513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26896B-0D78-23F5-5BB8-046B262387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BA42D3-8D29-1950-5492-8AAD963F4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Frame exchanges – 6 high, no-LBT / 2 low, no-LBT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9598CB7-6D3A-68CF-2963-36D0FA7864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95B726-56A2-B301-926F-81830F84B1A1}"/>
              </a:ext>
            </a:extLst>
          </p:cNvPr>
          <p:cNvSpPr txBox="1"/>
          <p:nvPr/>
        </p:nvSpPr>
        <p:spPr>
          <a:xfrm>
            <a:off x="7643578" y="6593385"/>
            <a:ext cx="7409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nb_r21047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BE875AA-FCF3-9D43-BAEF-00956535C6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050131"/>
            <a:ext cx="7112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478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CBA002-BDC3-CCC1-ABCC-344354D2FB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909E42-CC0A-66CA-C41A-E64883456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Throughput – 6 high, SCD / 2 low, SCD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A2057D8-5D4E-7E0A-E424-B10B3198CC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94531E-C370-5ADB-1D2A-CE4BBE4B3099}"/>
              </a:ext>
            </a:extLst>
          </p:cNvPr>
          <p:cNvSpPr txBox="1"/>
          <p:nvPr/>
        </p:nvSpPr>
        <p:spPr>
          <a:xfrm>
            <a:off x="7643578" y="6593385"/>
            <a:ext cx="7409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nb_r21046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BC03BCD-F55E-A093-A6D9-2F92C5F139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050131"/>
            <a:ext cx="7112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3111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B06EFD-6B1E-25DE-F9CA-38654BD0F3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C5BB4-8EBF-13D9-DEBE-7E629DFFF3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Throughput – 6 high, SCD / 2 low, no-LBT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42F287B-6E1F-37CA-7C6B-C2EBFBAF60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17E3DC-1585-9939-C9E4-B0D5BBEA75AC}"/>
              </a:ext>
            </a:extLst>
          </p:cNvPr>
          <p:cNvSpPr txBox="1"/>
          <p:nvPr/>
        </p:nvSpPr>
        <p:spPr>
          <a:xfrm>
            <a:off x="7643578" y="6593385"/>
            <a:ext cx="7409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nb_r21045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80D501-C25E-3CF6-A514-4FCBDBDFEB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050131"/>
            <a:ext cx="7112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917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BCCDCD-FD62-286B-9B7F-687D0D2822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6D6AD-52FD-4C98-ADCD-D5CE6D11E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Throughput – 6 high, no-LBT / 2 low, no-LBT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81C8D62-5956-79D6-926B-AD4DF66E8E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B7ACED-351E-919F-D1F9-FFEB8A88EDD3}"/>
              </a:ext>
            </a:extLst>
          </p:cNvPr>
          <p:cNvSpPr txBox="1"/>
          <p:nvPr/>
        </p:nvSpPr>
        <p:spPr>
          <a:xfrm>
            <a:off x="7643578" y="6593385"/>
            <a:ext cx="7409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nb_r21047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F7DA3F-D08D-42D3-2B48-C36B094381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050131"/>
            <a:ext cx="7112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797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953864-7C09-4EB7-5FC5-962EC3CDB8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5807D-BCD1-9F11-6274-55E2A39E1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 delay – 6 high, SCD / 2 low, SCD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D066F22-328D-7894-DCA6-917FDB6469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62F1328-B512-CC2C-1B4E-2F5EB0F3D254}"/>
              </a:ext>
            </a:extLst>
          </p:cNvPr>
          <p:cNvSpPr txBox="1"/>
          <p:nvPr/>
        </p:nvSpPr>
        <p:spPr>
          <a:xfrm>
            <a:off x="7643578" y="6593385"/>
            <a:ext cx="7409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nb_r21046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B80A9A-7958-9325-37C3-DB41FC4291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050131"/>
            <a:ext cx="7112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985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90970-987C-DDE8-4F41-A04B19B28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9E7B60-D18E-3D14-F681-A5CB5BEDA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These slides illustrate 2 MHz narrowband (NB) operation in 40 MHz of spectrum</a:t>
            </a:r>
          </a:p>
          <a:p>
            <a:pPr lvl="1"/>
            <a:r>
              <a:rPr lang="en-US"/>
              <a:t>comparing between LBT with secondary channel deferral (SCD) and no-LBT</a:t>
            </a:r>
          </a:p>
          <a:p>
            <a:pPr lvl="1"/>
            <a:r>
              <a:rPr lang="en-US"/>
              <a:t>SCD uses a short CCA and quickly tries a new NB channel when the CCA is busy, up to a given number of tries</a:t>
            </a:r>
          </a:p>
          <a:p>
            <a:pPr lvl="2"/>
            <a:r>
              <a:rPr lang="en-US"/>
              <a:t>there are up to 4 tries in these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8A451E-B36A-A11D-6D36-319B0C6BDF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0767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0698A3-14F4-9ADD-3222-69E9B78717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BC594-6A3F-8A40-0EC1-629F6A11A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 delay – 6 high, SCD / 2 low, no-LBT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B909C4-C5D6-EE6C-3D7F-CB2FE0134A5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897ADA-9EEB-730E-429D-5E9BA46A8535}"/>
              </a:ext>
            </a:extLst>
          </p:cNvPr>
          <p:cNvSpPr txBox="1"/>
          <p:nvPr/>
        </p:nvSpPr>
        <p:spPr>
          <a:xfrm>
            <a:off x="7643578" y="6593385"/>
            <a:ext cx="7409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nb_r21045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36502AA-B1ED-2C27-19FE-DE27C7A4AF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050131"/>
            <a:ext cx="7112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6835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76C0C3-569D-61FF-BDE0-6A80562AE9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B33CB-7EC7-24FA-B2A1-A0583BD10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 delay – 6 high, no-LBT / 2 low, no-LBT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8930255-624C-0D3C-2280-21D0AA98A51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84B5E3-7C21-1DA2-4E8D-60797B2FF5EA}"/>
              </a:ext>
            </a:extLst>
          </p:cNvPr>
          <p:cNvSpPr txBox="1"/>
          <p:nvPr/>
        </p:nvSpPr>
        <p:spPr>
          <a:xfrm>
            <a:off x="7643578" y="6593385"/>
            <a:ext cx="7409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nb_r21047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E88F08-B7A0-BF2A-5C65-A319979CC9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050131"/>
            <a:ext cx="7112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1909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3B817-BB09-45B4-269C-21BB16AC3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0EDED8-CBB5-8956-6B6C-F25A221B2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NB frequency hopping operation in 40 MHz of spectrum works very well when LBT with SCD is used</a:t>
            </a:r>
          </a:p>
          <a:p>
            <a:pPr lvl="1"/>
            <a:r>
              <a:rPr lang="en-US"/>
              <a:t>low latency and stable throughput</a:t>
            </a:r>
          </a:p>
          <a:p>
            <a:pPr lvl="2"/>
            <a:r>
              <a:rPr lang="en-US"/>
              <a:t>which might make sense because 8 links at 2 MHz is only up to about 40% spectrum utilization</a:t>
            </a:r>
          </a:p>
          <a:p>
            <a:endParaRPr lang="en-US"/>
          </a:p>
          <a:p>
            <a:r>
              <a:rPr lang="en-US"/>
              <a:t>No-LBT does not work well</a:t>
            </a:r>
          </a:p>
          <a:p>
            <a:pPr lvl="1"/>
            <a:r>
              <a:rPr lang="en-US"/>
              <a:t>just the presence of 2 low duty cycle no-LBT links already has a lot of impact on throughput and latency</a:t>
            </a:r>
          </a:p>
          <a:p>
            <a:pPr lvl="1"/>
            <a:r>
              <a:rPr lang="en-US"/>
              <a:t>major impact on throughput and latency when all 8 links are no-LBT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6F7971D-1250-DF86-5426-46D022DDFA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171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F13AF0-98F3-337E-CE7C-77DE69E8F5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B7DD6-0129-F56C-5A62-76B55DE25F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8 high duty cycle NB links in 40 MHz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C444FB-173C-6F3B-5AE9-6EF735550A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B429028-EDBC-4B69-9F69-0DC0E1F1788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655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63CDE6-A12C-2121-1184-EF14FCEB72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25B084-9E82-0680-7E02-C507061EA9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Topology – 8 NB links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16873E-26C6-87AE-1E7F-B223932E808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3121D7-47D6-40A2-5A43-A75B0B637722}"/>
              </a:ext>
            </a:extLst>
          </p:cNvPr>
          <p:cNvSpPr txBox="1"/>
          <p:nvPr/>
        </p:nvSpPr>
        <p:spPr>
          <a:xfrm>
            <a:off x="7611518" y="6593385"/>
            <a:ext cx="8050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nb_r21011d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42C434F-0B8A-F724-39F6-9FC3820B32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050131"/>
            <a:ext cx="7112000" cy="53340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C1C7E6-1448-BBD3-B6FA-730ED7DEB92D}"/>
              </a:ext>
            </a:extLst>
          </p:cNvPr>
          <p:cNvSpPr txBox="1"/>
          <p:nvPr/>
        </p:nvSpPr>
        <p:spPr>
          <a:xfrm>
            <a:off x="5845859" y="3644469"/>
            <a:ext cx="9213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8 NB links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81FB586-2635-B90B-A3BA-3B378C38D929}"/>
              </a:ext>
            </a:extLst>
          </p:cNvPr>
          <p:cNvSpPr/>
          <p:nvPr/>
        </p:nvSpPr>
        <p:spPr bwMode="auto">
          <a:xfrm>
            <a:off x="3480387" y="4080116"/>
            <a:ext cx="2427889" cy="674764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35AF30E-DC78-E5C9-C495-4564197547A6}"/>
              </a:ext>
            </a:extLst>
          </p:cNvPr>
          <p:cNvSpPr/>
          <p:nvPr/>
        </p:nvSpPr>
        <p:spPr bwMode="auto">
          <a:xfrm>
            <a:off x="3440633" y="2536236"/>
            <a:ext cx="2427889" cy="674764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95739F8-A65D-9CBC-1553-C312071AF2B0}"/>
              </a:ext>
            </a:extLst>
          </p:cNvPr>
          <p:cNvSpPr txBox="1"/>
          <p:nvPr/>
        </p:nvSpPr>
        <p:spPr>
          <a:xfrm>
            <a:off x="3648846" y="2899548"/>
            <a:ext cx="212691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8 NB links (high duty cycle)</a:t>
            </a:r>
          </a:p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2 MHz channel width</a:t>
            </a:r>
          </a:p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hopping in 40 MHz (20 NB channels)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51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329B97-4C07-5A11-7359-4E92057F24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CF38-E2E8-A5D1-0CC4-9D2E3F8C2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Frame exchanges – SCD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F87159-C7F2-ADA2-0468-E8A1DBE5E3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366F197-8278-6F4C-45B3-788160C779D8}"/>
              </a:ext>
            </a:extLst>
          </p:cNvPr>
          <p:cNvSpPr txBox="1"/>
          <p:nvPr/>
        </p:nvSpPr>
        <p:spPr>
          <a:xfrm>
            <a:off x="7621937" y="6593385"/>
            <a:ext cx="7841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nb_r21011f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7E484F0-C4B8-7994-7734-7F53166010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050131"/>
            <a:ext cx="7112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882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19CFB7-CAC4-5A2F-1841-92EE4DEFCF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DDFF1-4212-AB7C-7329-A13BD9DAC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Frame exchanges – No LBT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005278-1B4A-DA66-0F67-5DD2DF8B58C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CF22608-981C-0767-7DE4-696084F89CED}"/>
              </a:ext>
            </a:extLst>
          </p:cNvPr>
          <p:cNvSpPr txBox="1"/>
          <p:nvPr/>
        </p:nvSpPr>
        <p:spPr>
          <a:xfrm>
            <a:off x="7611517" y="6593385"/>
            <a:ext cx="8050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nb_r21011g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BF7F946-930F-4A17-2D24-A07C585EB6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050131"/>
            <a:ext cx="7112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850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64BF8B-EBFA-8BC4-0615-9B4F818B64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E18A6-C97D-6898-85C7-47F3EB099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Throughput – SCD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8733D9-AF90-F221-8B73-D531D196ED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297A75-7938-E8C6-C98B-08376FC38858}"/>
              </a:ext>
            </a:extLst>
          </p:cNvPr>
          <p:cNvSpPr txBox="1"/>
          <p:nvPr/>
        </p:nvSpPr>
        <p:spPr>
          <a:xfrm>
            <a:off x="7621937" y="6593385"/>
            <a:ext cx="7841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nb_r21011f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E982268-B460-2CFC-5BDD-B8653EE75C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050131"/>
            <a:ext cx="7112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9131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7C8953-13E5-AE28-3F3A-F52F748B76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6F89D-93FE-75B9-EB71-8A6B0EF47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Throughput – No LBT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852D77-A065-724C-11EA-D40ADD89CE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7EBCE8-3463-47AE-3AA5-C2EB8D3CA830}"/>
              </a:ext>
            </a:extLst>
          </p:cNvPr>
          <p:cNvSpPr txBox="1"/>
          <p:nvPr/>
        </p:nvSpPr>
        <p:spPr>
          <a:xfrm>
            <a:off x="7611517" y="6593385"/>
            <a:ext cx="8050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nb_r21011g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5FF34F7-CA24-F278-E9D5-4BAC8B06C4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050131"/>
            <a:ext cx="7112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748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570DD9-9B16-B74C-15AF-883EAA8869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1F894-D057-43EC-6B67-C7EAC6AD9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Access delay – SCD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2C0ABC-92CC-392E-7001-24767E5B8D2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004A41-CDF9-3196-66DC-D79225FBB6D6}"/>
              </a:ext>
            </a:extLst>
          </p:cNvPr>
          <p:cNvSpPr txBox="1"/>
          <p:nvPr/>
        </p:nvSpPr>
        <p:spPr>
          <a:xfrm>
            <a:off x="7621937" y="6593385"/>
            <a:ext cx="7841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000">
                <a:latin typeface="Times New Roman" panose="02020603050405020304" pitchFamily="18" charset="0"/>
                <a:cs typeface="Times New Roman" panose="02020603050405020304" pitchFamily="18" charset="0"/>
              </a:rPr>
              <a:t>nb_r21011f</a:t>
            </a:r>
            <a:endParaRPr lang="en-US" sz="1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880D7C-9091-4F85-0DDE-25AB317E74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000" y="1050131"/>
            <a:ext cx="7112000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647937"/>
      </p:ext>
    </p:extLst>
  </p:cSld>
  <p:clrMapOvr>
    <a:masterClrMapping/>
  </p:clrMapOvr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p:Policy xmlns:p="office.server.policy" id="" local="true">
  <p:Name>Document</p:Name>
  <p:Description/>
  <p:Statement/>
  <p:PolicyItems>
    <p:PolicyItem featureId="QualcommTagPolicy" staticId="0x01010001C8FFCFE5539B4F95C9BBFD1E8D37C3" UniqueId="a253d69b-3fef-43a0-a5c4-4d62eb166b7c">
      <p:Name>Qualcomm Tagging Policy</p:Name>
      <p:Description>Qualcomm Custom Policy for Tagging</p:Description>
      <p:CustomData/>
    </p:PolicyItem>
  </p:PolicyItems>
</p:Policy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1C8FFCFE5539B4F95C9BBFD1E8D37C3" ma:contentTypeVersion="7" ma:contentTypeDescription="Create a new document." ma:contentTypeScope="" ma:versionID="02819f028e000f5c3ca8451d6cad740b">
  <xsd:schema xmlns:xsd="http://www.w3.org/2001/XMLSchema" xmlns:xs="http://www.w3.org/2001/XMLSchema" xmlns:p="http://schemas.microsoft.com/office/2006/metadata/properties" xmlns:ns1="http://schemas.microsoft.com/sharepoint/v3" xmlns:ns2="aa21d8ab-c51c-4ace-8c54-d3ccf266cfba" targetNamespace="http://schemas.microsoft.com/office/2006/metadata/properties" ma:root="true" ma:fieldsID="20298ac77d39a9d1740f83cbbd3bfd61" ns1:_="" ns2:_="">
    <xsd:import namespace="http://schemas.microsoft.com/sharepoint/v3"/>
    <xsd:import namespace="aa21d8ab-c51c-4ace-8c54-d3ccf266cfba"/>
    <xsd:element name="properties">
      <xsd:complexType>
        <xsd:sequence>
          <xsd:element name="documentManagement">
            <xsd:complexType>
              <xsd:all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8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21d8ab-c51c-4ace-8c54-d3ccf266cfba" elementFormDefault="qualified">
    <xsd:import namespace="http://schemas.microsoft.com/office/2006/documentManagement/types"/>
    <xsd:import namespace="http://schemas.microsoft.com/office/infopath/2007/PartnerControls"/>
    <xsd:element name="QBU" ma:index="9" ma:displayName="Qualcomm Business Unit" ma:default="Corporate" ma:internalName="QBU" ma:readOnly="true">
      <xsd:simpleType>
        <xsd:restriction base="dms:Text"/>
      </xsd:simpleType>
    </xsd:element>
    <xsd:element name="QDEPT" ma:index="10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0D768F-5D61-47B8-AF08-86404C7CA922}">
  <ds:schemaRefs>
    <ds:schemaRef ds:uri="office.server.policy"/>
  </ds:schemaRefs>
</ds:datastoreItem>
</file>

<file path=customXml/itemProps2.xml><?xml version="1.0" encoding="utf-8"?>
<ds:datastoreItem xmlns:ds="http://schemas.openxmlformats.org/officeDocument/2006/customXml" ds:itemID="{360849EC-424C-49BC-A5A5-D4D263B7214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7BD1C03-3B4B-42FE-85B5-0F93CE63E0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a21d8ab-c51c-4ace-8c54-d3ccf266cfb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BFD3F03-7024-47F4-B7B1-5F6419EA3B10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d747bccc-1f7a-43de-9506-0ef23dd23464}" enabled="1" method="Privilege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339692</TotalTime>
  <Words>482</Words>
  <Application>Microsoft Macintosh PowerPoint</Application>
  <PresentationFormat>Custom</PresentationFormat>
  <Paragraphs>91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Extend Submission Template</vt:lpstr>
      <vt:lpstr>Example NB operation in 40 MHz</vt:lpstr>
      <vt:lpstr>Introduction</vt:lpstr>
      <vt:lpstr>8 high duty cycle NB links in 40 MHz</vt:lpstr>
      <vt:lpstr>Topology – 8 NB links</vt:lpstr>
      <vt:lpstr>Frame exchanges – SCD</vt:lpstr>
      <vt:lpstr>Frame exchanges – No LBT</vt:lpstr>
      <vt:lpstr>Throughput – SCD</vt:lpstr>
      <vt:lpstr>Throughput – No LBT</vt:lpstr>
      <vt:lpstr>Access delay – SCD</vt:lpstr>
      <vt:lpstr>Access delay – No LBT</vt:lpstr>
      <vt:lpstr>6 high duty cycle NB links / 2 low duty cycle NB links in 40 MHz</vt:lpstr>
      <vt:lpstr>Topology – 6 high / 2 low</vt:lpstr>
      <vt:lpstr>Frame exchanges – 6 high, SCD / 2 low, SCD</vt:lpstr>
      <vt:lpstr>Frame exchanges – 6 high, SCD / 2 low, no-LBT</vt:lpstr>
      <vt:lpstr>Frame exchanges – 6 high, no-LBT / 2 low, no-LBT</vt:lpstr>
      <vt:lpstr>Throughput – 6 high, SCD / 2 low, SCD</vt:lpstr>
      <vt:lpstr>Throughput – 6 high, SCD / 2 low, no-LBT</vt:lpstr>
      <vt:lpstr>Throughput – 6 high, no-LBT / 2 low, no-LBT</vt:lpstr>
      <vt:lpstr>Access delay – 6 high, SCD / 2 low, SCD</vt:lpstr>
      <vt:lpstr>Access delay – 6 high, SCD / 2 low, no-LBT</vt:lpstr>
      <vt:lpstr>Access delay – 6 high, no-LBT / 2 low, no-LBT</vt:lpstr>
      <vt:lpstr>Conclusions</vt:lpstr>
    </vt:vector>
  </TitlesOfParts>
  <Manager/>
  <Company>Qualcomm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NBFH coexistence with Wi-Fi</dc:title>
  <dc:subject/>
  <dc:creator>Menzo Wentink</dc:creator>
  <cp:keywords/>
  <dc:description/>
  <cp:lastModifiedBy>Menzo Wentink</cp:lastModifiedBy>
  <cp:revision>5249</cp:revision>
  <dcterms:created xsi:type="dcterms:W3CDTF">2008-10-07T17:07:33Z</dcterms:created>
  <dcterms:modified xsi:type="dcterms:W3CDTF">2024-11-11T15:21:05Z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0x01010001C8FFCFE5539B4F95C9BBFD1E8D37C3</vt:lpwstr>
  </property>
  <property fmtid="{D5CDD505-2E9C-101B-9397-08002B2CF9AE}" pid="4" name="_AdHocReviewCycleID">
    <vt:i4>-1566240483</vt:i4>
  </property>
  <property fmtid="{D5CDD505-2E9C-101B-9397-08002B2CF9AE}" pid="5" name="_EmailSubject">
    <vt:lpwstr>Short beacon Presentation</vt:lpwstr>
  </property>
  <property fmtid="{D5CDD505-2E9C-101B-9397-08002B2CF9AE}" pid="6" name="_AuthorEmail">
    <vt:lpwstr>sabraham@qualcomm.com</vt:lpwstr>
  </property>
  <property fmtid="{D5CDD505-2E9C-101B-9397-08002B2CF9AE}" pid="7" name="_AuthorEmailDisplayName">
    <vt:lpwstr>Abraham, Santosh</vt:lpwstr>
  </property>
  <property fmtid="{D5CDD505-2E9C-101B-9397-08002B2CF9AE}" pid="8" name="_PreviousAdHocReviewCycleID">
    <vt:i4>508146781</vt:i4>
  </property>
</Properties>
</file>