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331" r:id="rId2"/>
    <p:sldId id="1005" r:id="rId3"/>
    <p:sldId id="1006" r:id="rId4"/>
    <p:sldId id="1007" r:id="rId5"/>
    <p:sldId id="1011" r:id="rId6"/>
    <p:sldId id="1012" r:id="rId7"/>
    <p:sldId id="1009" r:id="rId8"/>
    <p:sldId id="1008" r:id="rId9"/>
    <p:sldId id="1010" r:id="rId10"/>
    <p:sldId id="997" r:id="rId11"/>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16" clrIdx="0">
    <p:extLst>
      <p:ext uri="{19B8F6BF-5375-455C-9EA6-DF929625EA0E}">
        <p15:presenceInfo xmlns:p15="http://schemas.microsoft.com/office/powerpoint/2012/main" userId="Klein, Arik" providerId="None"/>
      </p:ext>
    </p:extLst>
  </p:cmAuthor>
  <p:cmAuthor id="2" name="Huang, Po-kai" initials="HP" lastIdx="15" clrIdx="1">
    <p:extLst>
      <p:ext uri="{19B8F6BF-5375-455C-9EA6-DF929625EA0E}">
        <p15:presenceInfo xmlns:p15="http://schemas.microsoft.com/office/powerpoint/2012/main" userId="S-1-5-21-725345543-602162358-527237240-24712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0044B5B-448E-48A4-A8C7-5BC2CAF617CA}" v="4" dt="2024-11-11T03:04:41.82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936" autoAdjust="0"/>
    <p:restoredTop sz="94404" autoAdjust="0"/>
  </p:normalViewPr>
  <p:slideViewPr>
    <p:cSldViewPr>
      <p:cViewPr varScale="1">
        <p:scale>
          <a:sx n="150" d="100"/>
          <a:sy n="150" d="100"/>
        </p:scale>
        <p:origin x="4632" y="120"/>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uang, Po-kai" userId="be743c7d-0ad3-4a01-a6bb-e19e76bd5877" providerId="ADAL" clId="{874FDF44-8AF4-4C94-AAD3-0D8D1DE92F44}"/>
    <pc:docChg chg="custSel addSld modSld">
      <pc:chgData name="Huang, Po-kai" userId="be743c7d-0ad3-4a01-a6bb-e19e76bd5877" providerId="ADAL" clId="{874FDF44-8AF4-4C94-AAD3-0D8D1DE92F44}" dt="2024-11-11T01:54:21.053" v="726" actId="403"/>
      <pc:docMkLst>
        <pc:docMk/>
      </pc:docMkLst>
      <pc:sldChg chg="modSp mod">
        <pc:chgData name="Huang, Po-kai" userId="be743c7d-0ad3-4a01-a6bb-e19e76bd5877" providerId="ADAL" clId="{874FDF44-8AF4-4C94-AAD3-0D8D1DE92F44}" dt="2024-11-11T01:54:21.053" v="726" actId="403"/>
        <pc:sldMkLst>
          <pc:docMk/>
          <pc:sldMk cId="3654541014" sldId="1008"/>
        </pc:sldMkLst>
        <pc:spChg chg="mod">
          <ac:chgData name="Huang, Po-kai" userId="be743c7d-0ad3-4a01-a6bb-e19e76bd5877" providerId="ADAL" clId="{874FDF44-8AF4-4C94-AAD3-0D8D1DE92F44}" dt="2024-11-11T01:54:21.053" v="726" actId="403"/>
          <ac:spMkLst>
            <pc:docMk/>
            <pc:sldMk cId="3654541014" sldId="1008"/>
            <ac:spMk id="3" creationId="{5C7C7393-7268-6E36-DA41-FC5873896411}"/>
          </ac:spMkLst>
        </pc:spChg>
      </pc:sldChg>
      <pc:sldChg chg="modSp new mod">
        <pc:chgData name="Huang, Po-kai" userId="be743c7d-0ad3-4a01-a6bb-e19e76bd5877" providerId="ADAL" clId="{874FDF44-8AF4-4C94-AAD3-0D8D1DE92F44}" dt="2024-11-11T01:53:53.472" v="687" actId="1076"/>
        <pc:sldMkLst>
          <pc:docMk/>
          <pc:sldMk cId="405093072" sldId="1011"/>
        </pc:sldMkLst>
        <pc:spChg chg="mod">
          <ac:chgData name="Huang, Po-kai" userId="be743c7d-0ad3-4a01-a6bb-e19e76bd5877" providerId="ADAL" clId="{874FDF44-8AF4-4C94-AAD3-0D8D1DE92F44}" dt="2024-11-11T01:53:53.472" v="687" actId="1076"/>
          <ac:spMkLst>
            <pc:docMk/>
            <pc:sldMk cId="405093072" sldId="1011"/>
            <ac:spMk id="2" creationId="{E8AE41D2-E1E1-29C7-8A10-43B081116550}"/>
          </ac:spMkLst>
        </pc:spChg>
        <pc:spChg chg="mod">
          <ac:chgData name="Huang, Po-kai" userId="be743c7d-0ad3-4a01-a6bb-e19e76bd5877" providerId="ADAL" clId="{874FDF44-8AF4-4C94-AAD3-0D8D1DE92F44}" dt="2024-11-11T01:53:44.149" v="685" actId="20577"/>
          <ac:spMkLst>
            <pc:docMk/>
            <pc:sldMk cId="405093072" sldId="1011"/>
            <ac:spMk id="3" creationId="{C7ACA23D-3DA1-7E3F-955E-2640444E5301}"/>
          </ac:spMkLst>
        </pc:spChg>
      </pc:sldChg>
    </pc:docChg>
  </pc:docChgLst>
  <pc:docChgLst>
    <pc:chgData name="Huang, Po-kai" userId="be743c7d-0ad3-4a01-a6bb-e19e76bd5877" providerId="ADAL" clId="{C0044B5B-448E-48A4-A8C7-5BC2CAF617CA}"/>
    <pc:docChg chg="custSel addSld modSld modMainMaster">
      <pc:chgData name="Huang, Po-kai" userId="be743c7d-0ad3-4a01-a6bb-e19e76bd5877" providerId="ADAL" clId="{C0044B5B-448E-48A4-A8C7-5BC2CAF617CA}" dt="2024-11-21T23:42:09.191" v="922" actId="20577"/>
      <pc:docMkLst>
        <pc:docMk/>
      </pc:docMkLst>
      <pc:sldChg chg="modSp mod">
        <pc:chgData name="Huang, Po-kai" userId="be743c7d-0ad3-4a01-a6bb-e19e76bd5877" providerId="ADAL" clId="{C0044B5B-448E-48A4-A8C7-5BC2CAF617CA}" dt="2024-11-11T03:04:46.070" v="17" actId="6549"/>
        <pc:sldMkLst>
          <pc:docMk/>
          <pc:sldMk cId="0" sldId="331"/>
        </pc:sldMkLst>
        <pc:spChg chg="mod">
          <ac:chgData name="Huang, Po-kai" userId="be743c7d-0ad3-4a01-a6bb-e19e76bd5877" providerId="ADAL" clId="{C0044B5B-448E-48A4-A8C7-5BC2CAF617CA}" dt="2024-11-11T03:04:28.196" v="9" actId="20577"/>
          <ac:spMkLst>
            <pc:docMk/>
            <pc:sldMk cId="0" sldId="331"/>
            <ac:spMk id="15365" creationId="{5EB80220-6DDA-46D8-A532-4F8294B75F35}"/>
          </ac:spMkLst>
        </pc:spChg>
        <pc:graphicFrameChg chg="mod modGraphic">
          <ac:chgData name="Huang, Po-kai" userId="be743c7d-0ad3-4a01-a6bb-e19e76bd5877" providerId="ADAL" clId="{C0044B5B-448E-48A4-A8C7-5BC2CAF617CA}" dt="2024-11-11T03:04:46.070" v="17" actId="6549"/>
          <ac:graphicFrameMkLst>
            <pc:docMk/>
            <pc:sldMk cId="0" sldId="331"/>
            <ac:graphicFrameMk id="9" creationId="{1EEAD0EE-0DFD-4F81-B0C3-618EF9CBFB8C}"/>
          </ac:graphicFrameMkLst>
        </pc:graphicFrameChg>
      </pc:sldChg>
      <pc:sldChg chg="modSp mod">
        <pc:chgData name="Huang, Po-kai" userId="be743c7d-0ad3-4a01-a6bb-e19e76bd5877" providerId="ADAL" clId="{C0044B5B-448E-48A4-A8C7-5BC2CAF617CA}" dt="2024-11-11T03:07:20.673" v="24" actId="404"/>
        <pc:sldMkLst>
          <pc:docMk/>
          <pc:sldMk cId="1771188937" sldId="997"/>
        </pc:sldMkLst>
        <pc:spChg chg="mod">
          <ac:chgData name="Huang, Po-kai" userId="be743c7d-0ad3-4a01-a6bb-e19e76bd5877" providerId="ADAL" clId="{C0044B5B-448E-48A4-A8C7-5BC2CAF617CA}" dt="2024-11-11T03:07:20.673" v="24" actId="404"/>
          <ac:spMkLst>
            <pc:docMk/>
            <pc:sldMk cId="1771188937" sldId="997"/>
            <ac:spMk id="3" creationId="{A8EAC882-C323-0644-2774-DFE8E1D97569}"/>
          </ac:spMkLst>
        </pc:spChg>
      </pc:sldChg>
      <pc:sldChg chg="modSp mod">
        <pc:chgData name="Huang, Po-kai" userId="be743c7d-0ad3-4a01-a6bb-e19e76bd5877" providerId="ADAL" clId="{C0044B5B-448E-48A4-A8C7-5BC2CAF617CA}" dt="2024-11-21T23:42:09.191" v="922" actId="20577"/>
        <pc:sldMkLst>
          <pc:docMk/>
          <pc:sldMk cId="3654541014" sldId="1008"/>
        </pc:sldMkLst>
        <pc:spChg chg="mod">
          <ac:chgData name="Huang, Po-kai" userId="be743c7d-0ad3-4a01-a6bb-e19e76bd5877" providerId="ADAL" clId="{C0044B5B-448E-48A4-A8C7-5BC2CAF617CA}" dt="2024-11-21T23:42:09.191" v="922" actId="20577"/>
          <ac:spMkLst>
            <pc:docMk/>
            <pc:sldMk cId="3654541014" sldId="1008"/>
            <ac:spMk id="3" creationId="{5C7C7393-7268-6E36-DA41-FC5873896411}"/>
          </ac:spMkLst>
        </pc:spChg>
      </pc:sldChg>
      <pc:sldChg chg="modSp mod">
        <pc:chgData name="Huang, Po-kai" userId="be743c7d-0ad3-4a01-a6bb-e19e76bd5877" providerId="ADAL" clId="{C0044B5B-448E-48A4-A8C7-5BC2CAF617CA}" dt="2024-11-21T23:25:21.243" v="54" actId="15"/>
        <pc:sldMkLst>
          <pc:docMk/>
          <pc:sldMk cId="3975753612" sldId="1010"/>
        </pc:sldMkLst>
        <pc:spChg chg="mod">
          <ac:chgData name="Huang, Po-kai" userId="be743c7d-0ad3-4a01-a6bb-e19e76bd5877" providerId="ADAL" clId="{C0044B5B-448E-48A4-A8C7-5BC2CAF617CA}" dt="2024-11-21T23:25:21.243" v="54" actId="15"/>
          <ac:spMkLst>
            <pc:docMk/>
            <pc:sldMk cId="3975753612" sldId="1010"/>
            <ac:spMk id="3" creationId="{2C74068F-1266-CACE-6FAF-AA77406F041F}"/>
          </ac:spMkLst>
        </pc:spChg>
      </pc:sldChg>
      <pc:sldChg chg="modSp mod">
        <pc:chgData name="Huang, Po-kai" userId="be743c7d-0ad3-4a01-a6bb-e19e76bd5877" providerId="ADAL" clId="{C0044B5B-448E-48A4-A8C7-5BC2CAF617CA}" dt="2024-11-11T03:09:56.032" v="30" actId="404"/>
        <pc:sldMkLst>
          <pc:docMk/>
          <pc:sldMk cId="405093072" sldId="1011"/>
        </pc:sldMkLst>
        <pc:spChg chg="mod">
          <ac:chgData name="Huang, Po-kai" userId="be743c7d-0ad3-4a01-a6bb-e19e76bd5877" providerId="ADAL" clId="{C0044B5B-448E-48A4-A8C7-5BC2CAF617CA}" dt="2024-11-11T03:09:56.032" v="30" actId="404"/>
          <ac:spMkLst>
            <pc:docMk/>
            <pc:sldMk cId="405093072" sldId="1011"/>
            <ac:spMk id="3" creationId="{C7ACA23D-3DA1-7E3F-955E-2640444E5301}"/>
          </ac:spMkLst>
        </pc:spChg>
      </pc:sldChg>
      <pc:sldChg chg="modSp new mod">
        <pc:chgData name="Huang, Po-kai" userId="be743c7d-0ad3-4a01-a6bb-e19e76bd5877" providerId="ADAL" clId="{C0044B5B-448E-48A4-A8C7-5BC2CAF617CA}" dt="2024-11-21T23:40:57.039" v="741" actId="20577"/>
        <pc:sldMkLst>
          <pc:docMk/>
          <pc:sldMk cId="2957783982" sldId="1012"/>
        </pc:sldMkLst>
        <pc:spChg chg="mod">
          <ac:chgData name="Huang, Po-kai" userId="be743c7d-0ad3-4a01-a6bb-e19e76bd5877" providerId="ADAL" clId="{C0044B5B-448E-48A4-A8C7-5BC2CAF617CA}" dt="2024-11-21T23:36:16.191" v="69" actId="20577"/>
          <ac:spMkLst>
            <pc:docMk/>
            <pc:sldMk cId="2957783982" sldId="1012"/>
            <ac:spMk id="2" creationId="{5C336FC4-E61C-63D7-E79E-9A4A43834326}"/>
          </ac:spMkLst>
        </pc:spChg>
        <pc:spChg chg="mod">
          <ac:chgData name="Huang, Po-kai" userId="be743c7d-0ad3-4a01-a6bb-e19e76bd5877" providerId="ADAL" clId="{C0044B5B-448E-48A4-A8C7-5BC2CAF617CA}" dt="2024-11-21T23:40:57.039" v="741" actId="20577"/>
          <ac:spMkLst>
            <pc:docMk/>
            <pc:sldMk cId="2957783982" sldId="1012"/>
            <ac:spMk id="3" creationId="{018D8532-91A8-F760-FB23-E653B061B5D3}"/>
          </ac:spMkLst>
        </pc:spChg>
      </pc:sldChg>
      <pc:sldMasterChg chg="modSp mod">
        <pc:chgData name="Huang, Po-kai" userId="be743c7d-0ad3-4a01-a6bb-e19e76bd5877" providerId="ADAL" clId="{C0044B5B-448E-48A4-A8C7-5BC2CAF617CA}" dt="2024-11-21T22:53:05.870" v="45" actId="20577"/>
        <pc:sldMasterMkLst>
          <pc:docMk/>
          <pc:sldMasterMk cId="0" sldId="2147483648"/>
        </pc:sldMasterMkLst>
        <pc:spChg chg="mod">
          <ac:chgData name="Huang, Po-kai" userId="be743c7d-0ad3-4a01-a6bb-e19e76bd5877" providerId="ADAL" clId="{C0044B5B-448E-48A4-A8C7-5BC2CAF617CA}" dt="2024-11-21T22:53:05.870" v="45" actId="20577"/>
          <ac:spMkLst>
            <pc:docMk/>
            <pc:sldMasterMk cId="0" sldId="2147483648"/>
            <ac:spMk id="1031" creationId="{F47EBAF5-52AC-49CF-A3FD-31E596F2D8C6}"/>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930291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a:xfrm>
            <a:off x="696913" y="332601"/>
            <a:ext cx="1541128" cy="276999"/>
          </a:xfrm>
        </p:spPr>
        <p:txBody>
          <a:bodyPr/>
          <a:lstStyle>
            <a:lvl1pPr>
              <a:defRPr/>
            </a:lvl1pPr>
          </a:lstStyle>
          <a:p>
            <a:pPr>
              <a:defRPr/>
            </a:pPr>
            <a:r>
              <a:rPr lang="en-US" altLang="en-US" dirty="0"/>
              <a:t>November 2023</a:t>
            </a:r>
            <a:endParaRPr lang="en-GB" altLang="en-US" dirty="0"/>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a:t>Po-Kai Huang (Intel)</a:t>
            </a:r>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346AB4A-F2D2-4CAE-A247-7BBB1DA6E2BC}"/>
              </a:ext>
            </a:extLst>
          </p:cNvPr>
          <p:cNvSpPr>
            <a:spLocks noGrp="1" noChangeArrowheads="1"/>
          </p:cNvSpPr>
          <p:nvPr>
            <p:ph type="dt" sz="half" idx="10"/>
          </p:nvPr>
        </p:nvSpPr>
        <p:spPr>
          <a:xfrm>
            <a:off x="696913" y="332601"/>
            <a:ext cx="1541128" cy="276999"/>
          </a:xfrm>
        </p:spPr>
        <p:txBody>
          <a:bodyPr/>
          <a:lstStyle>
            <a:lvl1pPr>
              <a:defRPr/>
            </a:lvl1pPr>
          </a:lstStyle>
          <a:p>
            <a:pPr>
              <a:defRPr/>
            </a:pPr>
            <a:r>
              <a:rPr lang="en-US" altLang="en-US" dirty="0"/>
              <a:t>November 2023</a:t>
            </a:r>
            <a:endParaRPr lang="en-GB" altLang="en-US" dirty="0"/>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a:t>Po-Kai Huang (Intel)</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Tree>
    <p:extLst>
      <p:ext uri="{BB962C8B-B14F-4D97-AF65-F5344CB8AC3E}">
        <p14:creationId xmlns:p14="http://schemas.microsoft.com/office/powerpoint/2010/main" val="26260522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November 2024</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7234271" y="6475413"/>
            <a:ext cx="13096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dirty="0"/>
              <a:t>Po-Kai Huang (Intel)</a:t>
            </a:r>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802.11-24/1907r0</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noFill/>
        </p:spPr>
        <p:txBody>
          <a:bodyPr/>
          <a:lstStyle/>
          <a:p>
            <a:r>
              <a:rPr lang="en-GB" altLang="en-US" dirty="0"/>
              <a:t>Trigger Frame Protection </a:t>
            </a:r>
            <a:r>
              <a:rPr lang="en-GB" altLang="en-US" dirty="0" err="1"/>
              <a:t>Signaling</a:t>
            </a:r>
            <a:endParaRPr lang="en-GB" altLang="en-US" dirty="0"/>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2024-11-10</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dirty="0"/>
              <a:t>Authors:</a:t>
            </a:r>
            <a:endParaRPr lang="en-GB" altLang="en-US" sz="2000" b="0" dirty="0"/>
          </a:p>
        </p:txBody>
      </p:sp>
      <p:graphicFrame>
        <p:nvGraphicFramePr>
          <p:cNvPr id="9" name="Table 8">
            <a:extLst>
              <a:ext uri="{FF2B5EF4-FFF2-40B4-BE49-F238E27FC236}">
                <a16:creationId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1396488950"/>
              </p:ext>
            </p:extLst>
          </p:nvPr>
        </p:nvGraphicFramePr>
        <p:xfrm>
          <a:off x="1152525" y="2998720"/>
          <a:ext cx="7391400" cy="2289732"/>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2209800">
                  <a:extLst>
                    <a:ext uri="{9D8B030D-6E8A-4147-A177-3AD203B41FA5}">
                      <a16:colId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90689">
                <a:tc>
                  <a:txBody>
                    <a:bodyPr/>
                    <a:lstStyle/>
                    <a:p>
                      <a:pPr algn="ctr"/>
                      <a:r>
                        <a:rPr lang="en-US" sz="1100" kern="1200" dirty="0">
                          <a:solidFill>
                            <a:schemeClr val="dk1"/>
                          </a:solidFill>
                          <a:latin typeface="+mn-lt"/>
                          <a:ea typeface="+mn-ea"/>
                          <a:cs typeface="+mn-cs"/>
                        </a:rPr>
                        <a:t>Po-Kai Huang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7">
                  <a:txBody>
                    <a:bodyPr/>
                    <a:lstStyle/>
                    <a:p>
                      <a:pPr algn="ctr"/>
                      <a:endParaRPr lang="en-US" sz="1100" dirty="0"/>
                    </a:p>
                    <a:p>
                      <a:pPr algn="ctr"/>
                      <a:endParaRPr lang="en-US" sz="1100" dirty="0"/>
                    </a:p>
                    <a:p>
                      <a:pPr algn="ctr"/>
                      <a:endParaRPr lang="en-US" sz="1100" dirty="0"/>
                    </a:p>
                    <a:p>
                      <a:pPr algn="ctr"/>
                      <a:endParaRPr lang="en-US" sz="1100" dirty="0"/>
                    </a:p>
                    <a:p>
                      <a:pPr algn="ctr"/>
                      <a:endParaRPr lang="en-US" sz="1100" dirty="0"/>
                    </a:p>
                    <a:p>
                      <a:pPr algn="ctr"/>
                      <a:r>
                        <a:rPr lang="en-US" sz="1100" dirty="0"/>
                        <a:t>Intel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Laurent Cariou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Ido Ouzieli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0">
                <a:tc>
                  <a:txBody>
                    <a:bodyPr/>
                    <a:lstStyle/>
                    <a:p>
                      <a:pPr algn="ctr"/>
                      <a:r>
                        <a:rPr lang="en-US" sz="1100" kern="1200" dirty="0">
                          <a:solidFill>
                            <a:schemeClr val="dk1"/>
                          </a:solidFill>
                          <a:latin typeface="+mn-lt"/>
                          <a:ea typeface="+mn-ea"/>
                          <a:cs typeface="+mn-cs"/>
                        </a:rPr>
                        <a:t>Danny Alexander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14472195"/>
                  </a:ext>
                </a:extLst>
              </a:tr>
            </a:tbl>
          </a:graphicData>
        </a:graphic>
      </p:graphicFrame>
      <p:sp>
        <p:nvSpPr>
          <p:cNvPr id="8" name="Footer Placeholder 3"/>
          <p:cNvSpPr>
            <a:spLocks noGrp="1"/>
          </p:cNvSpPr>
          <p:nvPr>
            <p:ph type="ftr" sz="quarter" idx="11"/>
          </p:nvPr>
        </p:nvSpPr>
        <p:spPr>
          <a:xfrm>
            <a:off x="7234271" y="6475413"/>
            <a:ext cx="1309654" cy="184666"/>
          </a:xfrm>
        </p:spPr>
        <p:txBody>
          <a:bodyPr/>
          <a:lstStyle/>
          <a:p>
            <a:pPr>
              <a:defRPr/>
            </a:pPr>
            <a:r>
              <a:rPr lang="en-GB"/>
              <a:t>Po-Kai Huang (Intel)</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D01E48-175D-7400-4332-8785AC952AAC}"/>
              </a:ext>
            </a:extLst>
          </p:cNvPr>
          <p:cNvSpPr>
            <a:spLocks noGrp="1"/>
          </p:cNvSpPr>
          <p:nvPr>
            <p:ph type="title"/>
          </p:nvPr>
        </p:nvSpPr>
        <p:spPr/>
        <p:txBody>
          <a:bodyPr/>
          <a:lstStyle/>
          <a:p>
            <a:r>
              <a:rPr lang="en-US" dirty="0"/>
              <a:t>Reference </a:t>
            </a:r>
          </a:p>
        </p:txBody>
      </p:sp>
      <p:sp>
        <p:nvSpPr>
          <p:cNvPr id="3" name="Content Placeholder 2">
            <a:extLst>
              <a:ext uri="{FF2B5EF4-FFF2-40B4-BE49-F238E27FC236}">
                <a16:creationId xmlns:a16="http://schemas.microsoft.com/office/drawing/2014/main" id="{A8EAC882-C323-0644-2774-DFE8E1D97569}"/>
              </a:ext>
            </a:extLst>
          </p:cNvPr>
          <p:cNvSpPr>
            <a:spLocks noGrp="1"/>
          </p:cNvSpPr>
          <p:nvPr>
            <p:ph idx="1"/>
          </p:nvPr>
        </p:nvSpPr>
        <p:spPr/>
        <p:txBody>
          <a:bodyPr/>
          <a:lstStyle/>
          <a:p>
            <a:r>
              <a:rPr lang="en-US" sz="2000" b="0" dirty="0">
                <a:solidFill>
                  <a:srgbClr val="000000"/>
                </a:solidFill>
                <a:latin typeface="TimesNewRomanPSMT"/>
              </a:rPr>
              <a:t>[1] 11-23-286 Trigger frame protection</a:t>
            </a:r>
          </a:p>
          <a:p>
            <a:r>
              <a:rPr lang="en-US" sz="2000" b="0" dirty="0">
                <a:solidFill>
                  <a:srgbClr val="000000"/>
                </a:solidFill>
                <a:latin typeface="TimesNewRomanPSMT"/>
              </a:rPr>
              <a:t>[2] 11-23-0312 </a:t>
            </a:r>
            <a:r>
              <a:rPr lang="en-US" sz="1600" b="0" i="0" dirty="0">
                <a:solidFill>
                  <a:srgbClr val="000000"/>
                </a:solidFill>
                <a:effectLst/>
                <a:highlight>
                  <a:srgbClr val="FFFFFF"/>
                </a:highlight>
                <a:latin typeface="Verdana" panose="020B0604030504040204" pitchFamily="34" charset="0"/>
              </a:rPr>
              <a:t>Thoughts on Secure Control frames</a:t>
            </a:r>
          </a:p>
          <a:p>
            <a:r>
              <a:rPr lang="en-US" sz="1600" b="0" dirty="0">
                <a:solidFill>
                  <a:srgbClr val="000000"/>
                </a:solidFill>
                <a:highlight>
                  <a:srgbClr val="FFFFFF"/>
                </a:highlight>
                <a:latin typeface="Verdana" panose="020B0604030504040204" pitchFamily="34" charset="0"/>
              </a:rPr>
              <a:t>[3] </a:t>
            </a:r>
            <a:r>
              <a:rPr lang="en-US" sz="2000" b="0" dirty="0">
                <a:solidFill>
                  <a:srgbClr val="000000"/>
                </a:solidFill>
                <a:latin typeface="TimesNewRomanPSMT"/>
              </a:rPr>
              <a:t>11-23-1914 Enhanced Security Considerations in UHR</a:t>
            </a:r>
          </a:p>
          <a:p>
            <a:r>
              <a:rPr lang="en-US" sz="2000" b="0" dirty="0">
                <a:solidFill>
                  <a:srgbClr val="000000"/>
                </a:solidFill>
                <a:latin typeface="TimesNewRomanPSMT"/>
              </a:rPr>
              <a:t>[4] 11-23-1915 Enhanced Security for Control frame in 11bn</a:t>
            </a:r>
          </a:p>
          <a:p>
            <a:r>
              <a:rPr lang="en-US" sz="2000" b="0" dirty="0">
                <a:solidFill>
                  <a:srgbClr val="000000"/>
                </a:solidFill>
                <a:latin typeface="TimesNewRomanPSMT"/>
              </a:rPr>
              <a:t>[5] 11-23-1933 security enhancement follow up</a:t>
            </a:r>
          </a:p>
          <a:p>
            <a:r>
              <a:rPr lang="en-US" sz="2000" b="0" dirty="0">
                <a:solidFill>
                  <a:srgbClr val="000000"/>
                </a:solidFill>
                <a:latin typeface="TimesNewRomanPSMT"/>
              </a:rPr>
              <a:t>[6] 11-23-2001 Secure Control frames - Follow up</a:t>
            </a:r>
          </a:p>
          <a:p>
            <a:r>
              <a:rPr lang="en-US" sz="2000" b="0" dirty="0">
                <a:solidFill>
                  <a:srgbClr val="000000"/>
                </a:solidFill>
                <a:latin typeface="TimesNewRomanPSMT"/>
              </a:rPr>
              <a:t>[7] 11-24-0151 Establishment of Security Key for Control Frame</a:t>
            </a:r>
          </a:p>
          <a:p>
            <a:r>
              <a:rPr lang="en-US" sz="2000" b="0" dirty="0">
                <a:solidFill>
                  <a:srgbClr val="000000"/>
                </a:solidFill>
                <a:latin typeface="TimesNewRomanPSMT"/>
              </a:rPr>
              <a:t>[8] 11-24-497 security enhancement (control frame protection) follow up</a:t>
            </a:r>
          </a:p>
          <a:p>
            <a:r>
              <a:rPr lang="en-US" sz="2000" b="0" dirty="0">
                <a:solidFill>
                  <a:srgbClr val="000000"/>
                </a:solidFill>
                <a:latin typeface="TimesNewRomanPSMT"/>
              </a:rPr>
              <a:t>[9] 11-24-547 Secure Control frames - Follow Up</a:t>
            </a:r>
          </a:p>
          <a:p>
            <a:r>
              <a:rPr lang="en-US" sz="2000" b="0" dirty="0">
                <a:solidFill>
                  <a:srgbClr val="000000"/>
                </a:solidFill>
                <a:latin typeface="TimesNewRomanPSMT"/>
              </a:rPr>
              <a:t>[10] 11-24-1226 ICF-ICR design</a:t>
            </a:r>
          </a:p>
        </p:txBody>
      </p:sp>
      <p:sp>
        <p:nvSpPr>
          <p:cNvPr id="4" name="Footer Placeholder 3">
            <a:extLst>
              <a:ext uri="{FF2B5EF4-FFF2-40B4-BE49-F238E27FC236}">
                <a16:creationId xmlns:a16="http://schemas.microsoft.com/office/drawing/2014/main" id="{B4A84F12-BED2-EF29-FD51-14266A7DAA3B}"/>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92AF6AB6-9DAE-C2BB-FB57-B088A0D8C5A9}"/>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10</a:t>
            </a:fld>
            <a:endParaRPr lang="en-GB" altLang="en-US"/>
          </a:p>
        </p:txBody>
      </p:sp>
    </p:spTree>
    <p:extLst>
      <p:ext uri="{BB962C8B-B14F-4D97-AF65-F5344CB8AC3E}">
        <p14:creationId xmlns:p14="http://schemas.microsoft.com/office/powerpoint/2010/main" val="17711889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C10791-18DD-ED00-1064-C1F3572501B8}"/>
              </a:ext>
            </a:extLst>
          </p:cNvPr>
          <p:cNvSpPr>
            <a:spLocks noGrp="1"/>
          </p:cNvSpPr>
          <p:nvPr>
            <p:ph type="title"/>
          </p:nvPr>
        </p:nvSpPr>
        <p:spPr/>
        <p:txBody>
          <a:bodyPr/>
          <a:lstStyle/>
          <a:p>
            <a:r>
              <a:rPr lang="en-US" dirty="0"/>
              <a:t>Abstract</a:t>
            </a:r>
          </a:p>
        </p:txBody>
      </p:sp>
      <p:sp>
        <p:nvSpPr>
          <p:cNvPr id="3" name="Content Placeholder 2">
            <a:extLst>
              <a:ext uri="{FF2B5EF4-FFF2-40B4-BE49-F238E27FC236}">
                <a16:creationId xmlns:a16="http://schemas.microsoft.com/office/drawing/2014/main" id="{16FD25EE-D6A4-2202-5E49-D63BC6C07047}"/>
              </a:ext>
            </a:extLst>
          </p:cNvPr>
          <p:cNvSpPr>
            <a:spLocks noGrp="1"/>
          </p:cNvSpPr>
          <p:nvPr>
            <p:ph idx="1"/>
          </p:nvPr>
        </p:nvSpPr>
        <p:spPr/>
        <p:txBody>
          <a:bodyPr/>
          <a:lstStyle/>
          <a:p>
            <a:r>
              <a:rPr lang="en-US" dirty="0"/>
              <a:t>Trigger frame protection has been discussed in various presentations </a:t>
            </a:r>
          </a:p>
          <a:p>
            <a:pPr lvl="1"/>
            <a:r>
              <a:rPr lang="en-US" dirty="0"/>
              <a:t>Key ID field, PN field, and MIC field are required to enable authentication of the Trigger frame</a:t>
            </a:r>
          </a:p>
          <a:p>
            <a:pPr lvl="1"/>
            <a:r>
              <a:rPr lang="en-US" dirty="0"/>
              <a:t>Padding field may be required to provide enough time for MIC computation</a:t>
            </a:r>
          </a:p>
          <a:p>
            <a:r>
              <a:rPr lang="en-US" dirty="0"/>
              <a:t>In this presentation, we provide further details for the design consideration above.</a:t>
            </a:r>
          </a:p>
          <a:p>
            <a:pPr marL="0" indent="0">
              <a:buNone/>
            </a:pPr>
            <a:endParaRPr lang="en-US" dirty="0"/>
          </a:p>
          <a:p>
            <a:endParaRPr lang="en-US" dirty="0"/>
          </a:p>
        </p:txBody>
      </p:sp>
      <p:sp>
        <p:nvSpPr>
          <p:cNvPr id="4" name="Footer Placeholder 3">
            <a:extLst>
              <a:ext uri="{FF2B5EF4-FFF2-40B4-BE49-F238E27FC236}">
                <a16:creationId xmlns:a16="http://schemas.microsoft.com/office/drawing/2014/main" id="{DEE55D39-9B15-2F8E-7F83-ACAC9C80F566}"/>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D21F1DB8-08FA-A589-FFFB-A14D72A0E880}"/>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a:p>
        </p:txBody>
      </p:sp>
    </p:spTree>
    <p:extLst>
      <p:ext uri="{BB962C8B-B14F-4D97-AF65-F5344CB8AC3E}">
        <p14:creationId xmlns:p14="http://schemas.microsoft.com/office/powerpoint/2010/main" val="33010750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62DFBC-359D-38A3-1D48-13A87E0A6946}"/>
              </a:ext>
            </a:extLst>
          </p:cNvPr>
          <p:cNvSpPr>
            <a:spLocks noGrp="1"/>
          </p:cNvSpPr>
          <p:nvPr>
            <p:ph type="title"/>
          </p:nvPr>
        </p:nvSpPr>
        <p:spPr/>
        <p:txBody>
          <a:bodyPr/>
          <a:lstStyle/>
          <a:p>
            <a:r>
              <a:rPr lang="en-US" dirty="0"/>
              <a:t>Location of Key ID field </a:t>
            </a:r>
          </a:p>
        </p:txBody>
      </p:sp>
      <p:sp>
        <p:nvSpPr>
          <p:cNvPr id="3" name="Content Placeholder 2">
            <a:extLst>
              <a:ext uri="{FF2B5EF4-FFF2-40B4-BE49-F238E27FC236}">
                <a16:creationId xmlns:a16="http://schemas.microsoft.com/office/drawing/2014/main" id="{10AC78B7-15D0-47D3-956B-2017391270F1}"/>
              </a:ext>
            </a:extLst>
          </p:cNvPr>
          <p:cNvSpPr>
            <a:spLocks noGrp="1"/>
          </p:cNvSpPr>
          <p:nvPr>
            <p:ph idx="1"/>
          </p:nvPr>
        </p:nvSpPr>
        <p:spPr/>
        <p:txBody>
          <a:bodyPr/>
          <a:lstStyle/>
          <a:p>
            <a:r>
              <a:rPr lang="en-US" dirty="0"/>
              <a:t>Key ID field, likely one bit, is required for the receiver to retrieve the key</a:t>
            </a:r>
          </a:p>
          <a:p>
            <a:r>
              <a:rPr lang="en-US" dirty="0"/>
              <a:t>Retrieve the key early can enable early computation of MIC while doing reception and potentially reduce the required padding</a:t>
            </a:r>
          </a:p>
          <a:p>
            <a:r>
              <a:rPr lang="en-US" dirty="0"/>
              <a:t>Proposal: have the Key ID bit in the common info field of the UHR-variant Trigger frame</a:t>
            </a:r>
          </a:p>
          <a:p>
            <a:pPr lvl="1"/>
            <a:r>
              <a:rPr lang="en-US" dirty="0"/>
              <a:t>The earliest location to have the bit</a:t>
            </a:r>
          </a:p>
          <a:p>
            <a:pPr lvl="1"/>
            <a:r>
              <a:rPr lang="en-US" dirty="0"/>
              <a:t>To enable Trigger frame protection while UHR is aggregated with legacy HE/EHT STA in HE/EHT-variant Trigger frame, the same proposal can apply to HE/EHT-variant Trigger frame</a:t>
            </a:r>
          </a:p>
        </p:txBody>
      </p:sp>
      <p:sp>
        <p:nvSpPr>
          <p:cNvPr id="4" name="Footer Placeholder 3">
            <a:extLst>
              <a:ext uri="{FF2B5EF4-FFF2-40B4-BE49-F238E27FC236}">
                <a16:creationId xmlns:a16="http://schemas.microsoft.com/office/drawing/2014/main" id="{195F072D-B1D6-748E-664D-B6D7774D5924}"/>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8D63B487-6D2F-6E40-48C9-9F9C563BC3DE}"/>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a:p>
        </p:txBody>
      </p:sp>
    </p:spTree>
    <p:extLst>
      <p:ext uri="{BB962C8B-B14F-4D97-AF65-F5344CB8AC3E}">
        <p14:creationId xmlns:p14="http://schemas.microsoft.com/office/powerpoint/2010/main" val="24878682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3A0957-A9D7-E09B-62E3-00C430484F6A}"/>
              </a:ext>
            </a:extLst>
          </p:cNvPr>
          <p:cNvSpPr>
            <a:spLocks noGrp="1"/>
          </p:cNvSpPr>
          <p:nvPr>
            <p:ph type="title"/>
          </p:nvPr>
        </p:nvSpPr>
        <p:spPr/>
        <p:txBody>
          <a:bodyPr/>
          <a:lstStyle/>
          <a:p>
            <a:r>
              <a:rPr lang="en-US" dirty="0"/>
              <a:t>Location of MIC and PN field</a:t>
            </a:r>
          </a:p>
        </p:txBody>
      </p:sp>
      <p:sp>
        <p:nvSpPr>
          <p:cNvPr id="3" name="Content Placeholder 2">
            <a:extLst>
              <a:ext uri="{FF2B5EF4-FFF2-40B4-BE49-F238E27FC236}">
                <a16:creationId xmlns:a16="http://schemas.microsoft.com/office/drawing/2014/main" id="{CF15A68B-72AB-6C9B-8213-E2A8544F3F75}"/>
              </a:ext>
            </a:extLst>
          </p:cNvPr>
          <p:cNvSpPr>
            <a:spLocks noGrp="1"/>
          </p:cNvSpPr>
          <p:nvPr>
            <p:ph idx="1"/>
          </p:nvPr>
        </p:nvSpPr>
        <p:spPr/>
        <p:txBody>
          <a:bodyPr/>
          <a:lstStyle/>
          <a:p>
            <a:r>
              <a:rPr lang="en-US" dirty="0"/>
              <a:t>We need to insert MIC and PN in the Trigger frame in the legacy compatible fashion</a:t>
            </a:r>
          </a:p>
          <a:p>
            <a:pPr lvl="1"/>
            <a:r>
              <a:rPr lang="en-US" dirty="0"/>
              <a:t>This is the same design consideration for IFCS</a:t>
            </a:r>
          </a:p>
          <a:p>
            <a:pPr lvl="1"/>
            <a:r>
              <a:rPr lang="en-US" dirty="0"/>
              <a:t>Expect that MIC and PN fields are in front of the IFCS if both are present in a Trigger frame</a:t>
            </a:r>
          </a:p>
          <a:p>
            <a:r>
              <a:rPr lang="en-US" dirty="0"/>
              <a:t>Proposal: using similar ways to include MIC/PN fields and IFCS fields. </a:t>
            </a:r>
          </a:p>
        </p:txBody>
      </p:sp>
      <p:sp>
        <p:nvSpPr>
          <p:cNvPr id="4" name="Footer Placeholder 3">
            <a:extLst>
              <a:ext uri="{FF2B5EF4-FFF2-40B4-BE49-F238E27FC236}">
                <a16:creationId xmlns:a16="http://schemas.microsoft.com/office/drawing/2014/main" id="{4F1AB722-5FED-FB14-1725-90098C034FBE}"/>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7459EB90-1B91-071C-7FA0-D1F27934915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spTree>
    <p:extLst>
      <p:ext uri="{BB962C8B-B14F-4D97-AF65-F5344CB8AC3E}">
        <p14:creationId xmlns:p14="http://schemas.microsoft.com/office/powerpoint/2010/main" val="16548597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AE41D2-E1E1-29C7-8A10-43B081116550}"/>
              </a:ext>
            </a:extLst>
          </p:cNvPr>
          <p:cNvSpPr>
            <a:spLocks noGrp="1"/>
          </p:cNvSpPr>
          <p:nvPr>
            <p:ph type="title"/>
          </p:nvPr>
        </p:nvSpPr>
        <p:spPr/>
        <p:txBody>
          <a:bodyPr/>
          <a:lstStyle/>
          <a:p>
            <a:r>
              <a:rPr lang="en-US" dirty="0"/>
              <a:t>Indication whether Trigger frame is protected </a:t>
            </a:r>
          </a:p>
        </p:txBody>
      </p:sp>
      <p:sp>
        <p:nvSpPr>
          <p:cNvPr id="3" name="Content Placeholder 2">
            <a:extLst>
              <a:ext uri="{FF2B5EF4-FFF2-40B4-BE49-F238E27FC236}">
                <a16:creationId xmlns:a16="http://schemas.microsoft.com/office/drawing/2014/main" id="{C7ACA23D-3DA1-7E3F-955E-2640444E5301}"/>
              </a:ext>
            </a:extLst>
          </p:cNvPr>
          <p:cNvSpPr>
            <a:spLocks noGrp="1"/>
          </p:cNvSpPr>
          <p:nvPr>
            <p:ph idx="1"/>
          </p:nvPr>
        </p:nvSpPr>
        <p:spPr/>
        <p:txBody>
          <a:bodyPr/>
          <a:lstStyle/>
          <a:p>
            <a:r>
              <a:rPr lang="en-US" sz="2000" dirty="0"/>
              <a:t>When none of the receiving UHR non-AP STA support Trigger frame protection, there is no need to include PN and MIC fields</a:t>
            </a:r>
          </a:p>
          <a:p>
            <a:r>
              <a:rPr lang="en-US" sz="2000" dirty="0"/>
              <a:t>If PN and MIC fields are not included, then Key ID field does not have any meaning.</a:t>
            </a:r>
          </a:p>
          <a:p>
            <a:r>
              <a:rPr lang="en-US" sz="2000" dirty="0"/>
              <a:t>Proposal: Have a bit in Trigger frame to indicate whether Trigger frame is protected or not</a:t>
            </a:r>
          </a:p>
          <a:p>
            <a:pPr lvl="1"/>
            <a:r>
              <a:rPr lang="en-US" sz="1800" dirty="0"/>
              <a:t>Bit is reserved if the Trigger frame is not protected</a:t>
            </a:r>
          </a:p>
          <a:p>
            <a:pPr lvl="1"/>
            <a:r>
              <a:rPr lang="en-US" sz="1800" dirty="0"/>
              <a:t>Needs to be in the same place of Key ID field. Common Info field is then the natural place</a:t>
            </a:r>
          </a:p>
          <a:p>
            <a:pPr lvl="1"/>
            <a:r>
              <a:rPr lang="en-US" sz="1800" dirty="0"/>
              <a:t>UHR non-AP STA that supports Trigger frame protection can skip MIC computation and further parsing if Trigger frame is not protected</a:t>
            </a:r>
          </a:p>
        </p:txBody>
      </p:sp>
      <p:sp>
        <p:nvSpPr>
          <p:cNvPr id="4" name="Footer Placeholder 3">
            <a:extLst>
              <a:ext uri="{FF2B5EF4-FFF2-40B4-BE49-F238E27FC236}">
                <a16:creationId xmlns:a16="http://schemas.microsoft.com/office/drawing/2014/main" id="{0542FA0D-8685-8E71-E647-BDC2C8892CAC}"/>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BE42ACA5-9AAA-7D55-865F-EF6BB61E1390}"/>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a:p>
        </p:txBody>
      </p:sp>
    </p:spTree>
    <p:extLst>
      <p:ext uri="{BB962C8B-B14F-4D97-AF65-F5344CB8AC3E}">
        <p14:creationId xmlns:p14="http://schemas.microsoft.com/office/powerpoint/2010/main" val="4050930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36FC4-E61C-63D7-E79E-9A4A43834326}"/>
              </a:ext>
            </a:extLst>
          </p:cNvPr>
          <p:cNvSpPr>
            <a:spLocks noGrp="1"/>
          </p:cNvSpPr>
          <p:nvPr>
            <p:ph type="title"/>
          </p:nvPr>
        </p:nvSpPr>
        <p:spPr/>
        <p:txBody>
          <a:bodyPr/>
          <a:lstStyle/>
          <a:p>
            <a:r>
              <a:rPr lang="en-US" dirty="0"/>
              <a:t>Indication whether BA/BAR is protected </a:t>
            </a:r>
          </a:p>
        </p:txBody>
      </p:sp>
      <p:sp>
        <p:nvSpPr>
          <p:cNvPr id="3" name="Content Placeholder 2">
            <a:extLst>
              <a:ext uri="{FF2B5EF4-FFF2-40B4-BE49-F238E27FC236}">
                <a16:creationId xmlns:a16="http://schemas.microsoft.com/office/drawing/2014/main" id="{018D8532-91A8-F760-FB23-E653B061B5D3}"/>
              </a:ext>
            </a:extLst>
          </p:cNvPr>
          <p:cNvSpPr>
            <a:spLocks noGrp="1"/>
          </p:cNvSpPr>
          <p:nvPr>
            <p:ph idx="1"/>
          </p:nvPr>
        </p:nvSpPr>
        <p:spPr/>
        <p:txBody>
          <a:bodyPr/>
          <a:lstStyle/>
          <a:p>
            <a:r>
              <a:rPr lang="en-US" sz="1800" dirty="0"/>
              <a:t>From AP’s point of view, an indication whether the BA/BAR frame is protected can eliminate the need for key searching if the bit is set to 0</a:t>
            </a:r>
          </a:p>
          <a:p>
            <a:pPr lvl="1"/>
            <a:r>
              <a:rPr lang="en-US" sz="1600" dirty="0"/>
              <a:t>Using only TA field to check if there is a key requires additional time</a:t>
            </a:r>
          </a:p>
          <a:p>
            <a:r>
              <a:rPr lang="en-US" sz="1800" dirty="0"/>
              <a:t>In M-BA, the M-BA maybe sent by AP using group addressed frame, so the same consideration from Trigger frame to have the protection indication applies.</a:t>
            </a:r>
          </a:p>
          <a:p>
            <a:r>
              <a:rPr lang="en-US" sz="1800" dirty="0"/>
              <a:t>Similar consideration with Trigger frame, the bit should be in the same place as Key ID field, and as early as possible. BAR control and BA control are the natural places. </a:t>
            </a:r>
          </a:p>
          <a:p>
            <a:r>
              <a:rPr lang="en-US" sz="1800" dirty="0"/>
              <a:t>Proposal:</a:t>
            </a:r>
          </a:p>
          <a:p>
            <a:pPr marL="800100" lvl="1" indent="-228600">
              <a:spcBef>
                <a:spcPts val="0"/>
              </a:spcBef>
              <a:spcAft>
                <a:spcPts val="0"/>
              </a:spcAft>
              <a:buSzPts val="1000"/>
              <a:buFont typeface="Symbol" panose="05050102010706020507" pitchFamily="18" charset="2"/>
              <a:buChar char=""/>
              <a:tabLst>
                <a:tab pos="1371600" algn="l"/>
              </a:tabLst>
            </a:pPr>
            <a:r>
              <a:rPr lang="en-US" sz="1800" dirty="0"/>
              <a:t>In a BA/BAR frame that is defined to be protected, one bit is used to indicate that the BA/BAR frame is protected, i.e., with PN and MIC</a:t>
            </a:r>
          </a:p>
          <a:p>
            <a:pPr lvl="2" indent="-285750">
              <a:spcBef>
                <a:spcPts val="0"/>
              </a:spcBef>
              <a:spcAft>
                <a:spcPts val="0"/>
              </a:spcAft>
              <a:buFont typeface="Calibri" panose="020F0502020204030204" pitchFamily="34" charset="0"/>
              <a:buChar char="–"/>
              <a:tabLst>
                <a:tab pos="457200" algn="l"/>
                <a:tab pos="914400" algn="l"/>
              </a:tabLst>
            </a:pPr>
            <a:r>
              <a:rPr lang="en-US" dirty="0"/>
              <a:t>For protected Multi-STA BA, the bit is indicated in BA control field</a:t>
            </a:r>
          </a:p>
          <a:p>
            <a:pPr lvl="2" indent="-285750">
              <a:spcBef>
                <a:spcPts val="0"/>
              </a:spcBef>
              <a:spcAft>
                <a:spcPts val="0"/>
              </a:spcAft>
              <a:buFont typeface="Calibri" panose="020F0502020204030204" pitchFamily="34" charset="0"/>
              <a:buChar char="–"/>
              <a:tabLst>
                <a:tab pos="457200" algn="l"/>
                <a:tab pos="914400" algn="l"/>
              </a:tabLst>
            </a:pPr>
            <a:r>
              <a:rPr lang="en-US" dirty="0"/>
              <a:t>For protected compressed BAR variant and protected Multi-TID BAR variant, the bit is indicated in BAR control field</a:t>
            </a:r>
          </a:p>
          <a:p>
            <a:endParaRPr lang="en-US" dirty="0"/>
          </a:p>
        </p:txBody>
      </p:sp>
      <p:sp>
        <p:nvSpPr>
          <p:cNvPr id="4" name="Footer Placeholder 3">
            <a:extLst>
              <a:ext uri="{FF2B5EF4-FFF2-40B4-BE49-F238E27FC236}">
                <a16:creationId xmlns:a16="http://schemas.microsoft.com/office/drawing/2014/main" id="{51C456C3-7346-1F05-81FB-850629D9FBF3}"/>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3694DBF3-C501-A27B-C0C5-68C0014CFB27}"/>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a:p>
        </p:txBody>
      </p:sp>
    </p:spTree>
    <p:extLst>
      <p:ext uri="{BB962C8B-B14F-4D97-AF65-F5344CB8AC3E}">
        <p14:creationId xmlns:p14="http://schemas.microsoft.com/office/powerpoint/2010/main" val="29577839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8C1F8C-BB74-03AA-C682-A9D7C726C33E}"/>
              </a:ext>
            </a:extLst>
          </p:cNvPr>
          <p:cNvSpPr>
            <a:spLocks noGrp="1"/>
          </p:cNvSpPr>
          <p:nvPr>
            <p:ph type="title"/>
          </p:nvPr>
        </p:nvSpPr>
        <p:spPr/>
        <p:txBody>
          <a:bodyPr/>
          <a:lstStyle/>
          <a:p>
            <a:r>
              <a:rPr lang="en-US" dirty="0"/>
              <a:t>Location of Padding bits</a:t>
            </a:r>
          </a:p>
        </p:txBody>
      </p:sp>
      <p:sp>
        <p:nvSpPr>
          <p:cNvPr id="3" name="Content Placeholder 2">
            <a:extLst>
              <a:ext uri="{FF2B5EF4-FFF2-40B4-BE49-F238E27FC236}">
                <a16:creationId xmlns:a16="http://schemas.microsoft.com/office/drawing/2014/main" id="{0021A9B2-D309-3331-CF27-25CF9497DE45}"/>
              </a:ext>
            </a:extLst>
          </p:cNvPr>
          <p:cNvSpPr>
            <a:spLocks noGrp="1"/>
          </p:cNvSpPr>
          <p:nvPr>
            <p:ph idx="1"/>
          </p:nvPr>
        </p:nvSpPr>
        <p:spPr/>
        <p:txBody>
          <a:bodyPr/>
          <a:lstStyle/>
          <a:p>
            <a:r>
              <a:rPr lang="en-US" sz="2000" dirty="0"/>
              <a:t>Fortunately, we already have padding mechanism in Trigger frame. </a:t>
            </a:r>
          </a:p>
          <a:p>
            <a:r>
              <a:rPr lang="en-US" sz="2000" dirty="0"/>
              <a:t>Padding in the Trigger frame can use existing mechanism to provide backward compatibility</a:t>
            </a:r>
          </a:p>
          <a:p>
            <a:r>
              <a:rPr lang="en-US" sz="2000" dirty="0"/>
              <a:t>Padding needs to be after PN and MIC field</a:t>
            </a:r>
          </a:p>
          <a:p>
            <a:pPr lvl="1"/>
            <a:r>
              <a:rPr lang="en-US" sz="1800" dirty="0"/>
              <a:t>Similar consideration that padding needs to be after IFCS</a:t>
            </a:r>
          </a:p>
          <a:p>
            <a:r>
              <a:rPr lang="en-US" sz="2000" dirty="0"/>
              <a:t>A summary of different cases is the following</a:t>
            </a:r>
          </a:p>
          <a:p>
            <a:pPr lvl="1"/>
            <a:r>
              <a:rPr lang="en-US" sz="1800" dirty="0"/>
              <a:t>With PN/MIC and IFCS</a:t>
            </a:r>
          </a:p>
          <a:p>
            <a:pPr lvl="2"/>
            <a:r>
              <a:rPr lang="en-US" sz="1600" dirty="0"/>
              <a:t>PN, MIC, IFCS, padding, FCS</a:t>
            </a:r>
          </a:p>
          <a:p>
            <a:pPr lvl="1"/>
            <a:r>
              <a:rPr lang="en-US" sz="1800" dirty="0"/>
              <a:t>With PN/MIC and without IFCS</a:t>
            </a:r>
          </a:p>
          <a:p>
            <a:pPr lvl="2"/>
            <a:r>
              <a:rPr lang="en-US" sz="1600" dirty="0"/>
              <a:t>PN, MIC, padding, FCS</a:t>
            </a:r>
          </a:p>
          <a:p>
            <a:pPr lvl="1"/>
            <a:r>
              <a:rPr lang="en-US" sz="1800" dirty="0"/>
              <a:t>Without PN/MIC and with IFCS</a:t>
            </a:r>
          </a:p>
          <a:p>
            <a:pPr lvl="2"/>
            <a:r>
              <a:rPr lang="en-US" sz="1600" dirty="0"/>
              <a:t>IFCS, padding, FCS</a:t>
            </a:r>
            <a:endParaRPr lang="en-US" dirty="0"/>
          </a:p>
        </p:txBody>
      </p:sp>
      <p:sp>
        <p:nvSpPr>
          <p:cNvPr id="4" name="Footer Placeholder 3">
            <a:extLst>
              <a:ext uri="{FF2B5EF4-FFF2-40B4-BE49-F238E27FC236}">
                <a16:creationId xmlns:a16="http://schemas.microsoft.com/office/drawing/2014/main" id="{D37D1613-56BE-F373-EFD6-44335FC6F8D5}"/>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2AD0CEAE-013B-97D7-5308-EC578A7DFD8F}"/>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a:p>
        </p:txBody>
      </p:sp>
    </p:spTree>
    <p:extLst>
      <p:ext uri="{BB962C8B-B14F-4D97-AF65-F5344CB8AC3E}">
        <p14:creationId xmlns:p14="http://schemas.microsoft.com/office/powerpoint/2010/main" val="32028156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6C7CF2-2CF4-F02B-18B8-E8CC4B899F91}"/>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5C7C7393-7268-6E36-DA41-FC5873896411}"/>
              </a:ext>
            </a:extLst>
          </p:cNvPr>
          <p:cNvSpPr>
            <a:spLocks noGrp="1"/>
          </p:cNvSpPr>
          <p:nvPr>
            <p:ph idx="1"/>
          </p:nvPr>
        </p:nvSpPr>
        <p:spPr/>
        <p:txBody>
          <a:bodyPr/>
          <a:lstStyle/>
          <a:p>
            <a:r>
              <a:rPr lang="en-US" sz="2800" dirty="0"/>
              <a:t>We discuss the </a:t>
            </a:r>
            <a:r>
              <a:rPr lang="en-GB" altLang="en-US" sz="2800" dirty="0"/>
              <a:t>Trigger Frame protection format with the following considerations</a:t>
            </a:r>
          </a:p>
          <a:p>
            <a:pPr lvl="1"/>
            <a:r>
              <a:rPr lang="en-GB" dirty="0"/>
              <a:t>Location of Key ID field</a:t>
            </a:r>
          </a:p>
          <a:p>
            <a:pPr lvl="1"/>
            <a:r>
              <a:rPr lang="en-GB" dirty="0"/>
              <a:t>Location of PN and MIC fields</a:t>
            </a:r>
          </a:p>
          <a:p>
            <a:pPr lvl="1"/>
            <a:r>
              <a:rPr lang="en-GB" dirty="0"/>
              <a:t>Indication whether Trigger frame is protected or not</a:t>
            </a:r>
          </a:p>
          <a:p>
            <a:pPr lvl="1"/>
            <a:r>
              <a:rPr lang="en-GB" dirty="0"/>
              <a:t>Location of Padding bits</a:t>
            </a:r>
            <a:endParaRPr lang="en-US" dirty="0"/>
          </a:p>
          <a:p>
            <a:r>
              <a:rPr lang="en-US" dirty="0"/>
              <a:t>On the similar not of indicating Trigger frame is protected or not, have similar indication for BA/BAR that are defined to be protected in BA control and BAR control</a:t>
            </a:r>
          </a:p>
        </p:txBody>
      </p:sp>
      <p:sp>
        <p:nvSpPr>
          <p:cNvPr id="4" name="Footer Placeholder 3">
            <a:extLst>
              <a:ext uri="{FF2B5EF4-FFF2-40B4-BE49-F238E27FC236}">
                <a16:creationId xmlns:a16="http://schemas.microsoft.com/office/drawing/2014/main" id="{B7A699DB-0953-AB4D-B8E5-A19E42B3B3A4}"/>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7B21767D-6752-073A-74FC-AF6417D938FC}"/>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8</a:t>
            </a:fld>
            <a:endParaRPr lang="en-GB" altLang="en-US"/>
          </a:p>
        </p:txBody>
      </p:sp>
    </p:spTree>
    <p:extLst>
      <p:ext uri="{BB962C8B-B14F-4D97-AF65-F5344CB8AC3E}">
        <p14:creationId xmlns:p14="http://schemas.microsoft.com/office/powerpoint/2010/main" val="36545410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5805DB-60CC-82B0-DA3D-0A345E6A479E}"/>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2C74068F-1266-CACE-6FAF-AA77406F041F}"/>
              </a:ext>
            </a:extLst>
          </p:cNvPr>
          <p:cNvSpPr>
            <a:spLocks noGrp="1"/>
          </p:cNvSpPr>
          <p:nvPr>
            <p:ph idx="1"/>
          </p:nvPr>
        </p:nvSpPr>
        <p:spPr/>
        <p:txBody>
          <a:bodyPr/>
          <a:lstStyle/>
          <a:p>
            <a:pPr marL="0" marR="0">
              <a:spcBef>
                <a:spcPts val="0"/>
              </a:spcBef>
              <a:spcAft>
                <a:spcPts val="0"/>
              </a:spcAft>
            </a:pPr>
            <a:r>
              <a:rPr lang="en-US" b="1" dirty="0">
                <a:effectLst/>
                <a:latin typeface="Aptos" panose="020B0004020202020204" pitchFamily="34" charset="0"/>
                <a:ea typeface="PMingLiU" panose="02020500000000000000" pitchFamily="18" charset="-120"/>
                <a:cs typeface="Aptos" panose="020B0004020202020204" pitchFamily="34" charset="0"/>
              </a:rPr>
              <a:t>Do you agree with the following: </a:t>
            </a:r>
            <a:endParaRPr lang="en-US" dirty="0">
              <a:effectLst/>
              <a:latin typeface="Aptos" panose="020B0004020202020204" pitchFamily="34" charset="0"/>
              <a:ea typeface="PMingLiU" panose="02020500000000000000" pitchFamily="18" charset="-120"/>
              <a:cs typeface="Aptos" panose="020B0004020202020204" pitchFamily="34" charset="0"/>
            </a:endParaRPr>
          </a:p>
          <a:p>
            <a:pPr marL="742950" marR="0" lvl="1" indent="-285750">
              <a:spcBef>
                <a:spcPts val="0"/>
              </a:spcBef>
              <a:spcAft>
                <a:spcPts val="0"/>
              </a:spcAft>
              <a:buSzPts val="1000"/>
              <a:buFont typeface="Symbol" panose="05050102010706020507" pitchFamily="18" charset="2"/>
              <a:buChar char=""/>
              <a:tabLst>
                <a:tab pos="914400" algn="l"/>
              </a:tabLst>
            </a:pPr>
            <a:r>
              <a:rPr lang="en-US" sz="2400" dirty="0">
                <a:latin typeface="Aptos" panose="020B0004020202020204" pitchFamily="34" charset="0"/>
              </a:rPr>
              <a:t>for UHR-variant trigger frame TF </a:t>
            </a:r>
            <a:r>
              <a:rPr lang="en-US" sz="2400" dirty="0">
                <a:effectLst/>
                <a:latin typeface="Aptos" panose="020B0004020202020204" pitchFamily="34" charset="0"/>
                <a:ea typeface="Times New Roman" panose="02020603050405020304" pitchFamily="18" charset="0"/>
                <a:cs typeface="Aptos" panose="020B0004020202020204" pitchFamily="34" charset="0"/>
              </a:rPr>
              <a:t>protected or not: 1 bit field in UHR-variant common info field</a:t>
            </a:r>
            <a:endParaRPr lang="en-US" sz="2400" dirty="0">
              <a:effectLst/>
              <a:latin typeface="Aptos" panose="020B0004020202020204" pitchFamily="34" charset="0"/>
              <a:ea typeface="PMingLiU" panose="02020500000000000000" pitchFamily="18" charset="-120"/>
              <a:cs typeface="Aptos" panose="020B0004020202020204" pitchFamily="34" charset="0"/>
            </a:endParaRPr>
          </a:p>
          <a:p>
            <a:pPr marL="1143000" marR="0" lvl="2" indent="-228600">
              <a:spcBef>
                <a:spcPts val="0"/>
              </a:spcBef>
              <a:spcAft>
                <a:spcPts val="0"/>
              </a:spcAft>
              <a:buSzPts val="1000"/>
              <a:buFont typeface="Symbol" panose="05050102010706020507" pitchFamily="18" charset="2"/>
              <a:buChar char=""/>
              <a:tabLst>
                <a:tab pos="1371600" algn="l"/>
              </a:tabLst>
            </a:pPr>
            <a:r>
              <a:rPr lang="en-US" sz="2400" dirty="0">
                <a:effectLst/>
                <a:latin typeface="Aptos" panose="020B0004020202020204" pitchFamily="34" charset="0"/>
                <a:ea typeface="Times New Roman" panose="02020603050405020304" pitchFamily="18" charset="0"/>
                <a:cs typeface="Aptos" panose="020B0004020202020204" pitchFamily="34" charset="0"/>
              </a:rPr>
              <a:t>TBD for HE/EHT-variant</a:t>
            </a:r>
            <a:endParaRPr lang="en-US" sz="2400" b="1" dirty="0">
              <a:latin typeface="Aptos" panose="020B0004020202020204" pitchFamily="34" charset="0"/>
              <a:ea typeface="Times New Roman" panose="02020603050405020304" pitchFamily="18" charset="0"/>
              <a:cs typeface="Aptos" panose="020B0004020202020204" pitchFamily="34" charset="0"/>
            </a:endParaRPr>
          </a:p>
          <a:p>
            <a:pPr marL="800100" lvl="1" indent="-228600">
              <a:spcBef>
                <a:spcPts val="0"/>
              </a:spcBef>
              <a:spcAft>
                <a:spcPts val="0"/>
              </a:spcAft>
              <a:buSzPts val="1000"/>
              <a:buFont typeface="Symbol" panose="05050102010706020507" pitchFamily="18" charset="2"/>
              <a:buChar char=""/>
              <a:tabLst>
                <a:tab pos="1371600" algn="l"/>
              </a:tabLst>
            </a:pPr>
            <a:r>
              <a:rPr lang="en-US" sz="2400" dirty="0">
                <a:latin typeface="Aptos" panose="020B0004020202020204" pitchFamily="34" charset="0"/>
              </a:rPr>
              <a:t>in a BA/BAR frame that is defined to be protected, one bit is used to indicate that the BA/BAR frame is protected, i.e., with PN and MIC?</a:t>
            </a:r>
          </a:p>
          <a:p>
            <a:pPr lvl="2" indent="-285750">
              <a:spcBef>
                <a:spcPts val="0"/>
              </a:spcBef>
              <a:spcAft>
                <a:spcPts val="0"/>
              </a:spcAft>
              <a:buFont typeface="Calibri" panose="020F0502020204030204" pitchFamily="34" charset="0"/>
              <a:buChar char="–"/>
              <a:tabLst>
                <a:tab pos="457200" algn="l"/>
                <a:tab pos="914400" algn="l"/>
              </a:tabLst>
            </a:pPr>
            <a:r>
              <a:rPr lang="en-US" sz="2200" dirty="0">
                <a:latin typeface="Aptos" panose="020B0004020202020204" pitchFamily="34" charset="0"/>
              </a:rPr>
              <a:t>For protected Multi-STA BA, the bit is indicated in BA control field</a:t>
            </a:r>
          </a:p>
          <a:p>
            <a:pPr lvl="2" indent="-285750">
              <a:spcBef>
                <a:spcPts val="0"/>
              </a:spcBef>
              <a:spcAft>
                <a:spcPts val="0"/>
              </a:spcAft>
              <a:buFont typeface="Calibri" panose="020F0502020204030204" pitchFamily="34" charset="0"/>
              <a:buChar char="–"/>
              <a:tabLst>
                <a:tab pos="457200" algn="l"/>
                <a:tab pos="914400" algn="l"/>
              </a:tabLst>
            </a:pPr>
            <a:r>
              <a:rPr lang="en-US" sz="2200" dirty="0">
                <a:latin typeface="Aptos" panose="020B0004020202020204" pitchFamily="34" charset="0"/>
              </a:rPr>
              <a:t>For protected compressed BAR variant and protected Multi-TID BAR variant, the bit is indicated in BAR control field</a:t>
            </a:r>
          </a:p>
          <a:p>
            <a:pPr marL="1143000" marR="0" lvl="2" indent="-228600">
              <a:spcBef>
                <a:spcPts val="0"/>
              </a:spcBef>
              <a:spcAft>
                <a:spcPts val="0"/>
              </a:spcAft>
              <a:buSzPts val="1000"/>
              <a:buFont typeface="Symbol" panose="05050102010706020507" pitchFamily="18" charset="2"/>
              <a:buChar char=""/>
              <a:tabLst>
                <a:tab pos="1371600" algn="l"/>
              </a:tabLst>
            </a:pPr>
            <a:endParaRPr lang="en-US" sz="2400" dirty="0">
              <a:latin typeface="Aptos" panose="020B0004020202020204" pitchFamily="34" charset="0"/>
            </a:endParaRPr>
          </a:p>
          <a:p>
            <a:pPr marL="0" indent="0">
              <a:buNone/>
            </a:pPr>
            <a:endParaRPr lang="en-US" dirty="0"/>
          </a:p>
        </p:txBody>
      </p:sp>
      <p:sp>
        <p:nvSpPr>
          <p:cNvPr id="4" name="Footer Placeholder 3">
            <a:extLst>
              <a:ext uri="{FF2B5EF4-FFF2-40B4-BE49-F238E27FC236}">
                <a16:creationId xmlns:a16="http://schemas.microsoft.com/office/drawing/2014/main" id="{4CEBC0AE-1002-E4E8-8934-04E267883966}"/>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9F70B83B-6219-AD43-8147-3CB8C3F4C851}"/>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9</a:t>
            </a:fld>
            <a:endParaRPr lang="en-GB" altLang="en-US"/>
          </a:p>
        </p:txBody>
      </p:sp>
    </p:spTree>
    <p:extLst>
      <p:ext uri="{BB962C8B-B14F-4D97-AF65-F5344CB8AC3E}">
        <p14:creationId xmlns:p14="http://schemas.microsoft.com/office/powerpoint/2010/main" val="397575361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
  <TotalTime>59635</TotalTime>
  <Words>986</Words>
  <Application>Microsoft Office PowerPoint</Application>
  <PresentationFormat>On-screen Show (4:3)</PresentationFormat>
  <Paragraphs>112</Paragraphs>
  <Slides>10</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TimesNewRomanPSMT</vt:lpstr>
      <vt:lpstr>Aptos</vt:lpstr>
      <vt:lpstr>Calibri</vt:lpstr>
      <vt:lpstr>Symbol</vt:lpstr>
      <vt:lpstr>Times New Roman</vt:lpstr>
      <vt:lpstr>Verdana</vt:lpstr>
      <vt:lpstr>802-11-Submission</vt:lpstr>
      <vt:lpstr>Trigger Frame Protection Signaling</vt:lpstr>
      <vt:lpstr>Abstract</vt:lpstr>
      <vt:lpstr>Location of Key ID field </vt:lpstr>
      <vt:lpstr>Location of MIC and PN field</vt:lpstr>
      <vt:lpstr>Indication whether Trigger frame is protected </vt:lpstr>
      <vt:lpstr>Indication whether BA/BAR is protected </vt:lpstr>
      <vt:lpstr>Location of Padding bits</vt:lpstr>
      <vt:lpstr>Conclusion</vt:lpstr>
      <vt:lpstr>Straw Poll:</vt:lpstr>
      <vt:lpstr>Reference </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doc.: IEEE 802.11-23/1995r0</dc:title>
  <dc:creator>po-kai.huang@intel.com</dc:creator>
  <cp:keywords>November 2023</cp:keywords>
  <cp:lastModifiedBy>Huang, Po-kai</cp:lastModifiedBy>
  <cp:revision>1936</cp:revision>
  <cp:lastPrinted>1998-02-10T13:28:06Z</cp:lastPrinted>
  <dcterms:created xsi:type="dcterms:W3CDTF">2004-12-02T14:01:45Z</dcterms:created>
  <dcterms:modified xsi:type="dcterms:W3CDTF">2024-11-21T23:42:17Z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383dad52-0e35-4f0a-b546-4bbd7ad1483b</vt:lpwstr>
  </property>
  <property fmtid="{D5CDD505-2E9C-101B-9397-08002B2CF9AE}" pid="4" name="CTP_TimeStamp">
    <vt:lpwstr>2019-09-18 16:15:58Z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