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9" r:id="rId3"/>
    <p:sldId id="332" r:id="rId4"/>
    <p:sldId id="333" r:id="rId5"/>
    <p:sldId id="335" r:id="rId6"/>
    <p:sldId id="277" r:id="rId7"/>
    <p:sldId id="310" r:id="rId8"/>
    <p:sldId id="336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3" name="Stephen McCann" initials="SM" lastIdx="1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88" autoAdjust="0"/>
    <p:restoredTop sz="94660"/>
  </p:normalViewPr>
  <p:slideViewPr>
    <p:cSldViewPr>
      <p:cViewPr>
        <p:scale>
          <a:sx n="54" d="100"/>
          <a:sy n="54" d="100"/>
        </p:scale>
        <p:origin x="1156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1901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LIU et al.,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DRU LTF Sequence Design for 40MHz DBW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07239"/>
              </p:ext>
            </p:extLst>
          </p:nvPr>
        </p:nvGraphicFramePr>
        <p:xfrm>
          <a:off x="799306" y="3356992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/>
                        <a:t>Huawei</a:t>
                      </a:r>
                      <a:r>
                        <a:rPr lang="en-US" altLang="zh-CN" sz="1200" b="0" baseline="0" dirty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571364" y="1751013"/>
            <a:ext cx="81771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Existing LTF sequences are optimized for PAPR (Peak-to-Average Power Ratio) in RRU tones and pilot locations.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Directly using or remapping these RRU LTF sequences to DRU tone locations can lead to significantly higher PAPR.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Design DRU LTF sequences tailored specifically to the DRU tone plan and pilot locations.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Our design includes LTF sequences for 40MHz DBW, considering tone plans in [1] and pilot placements[2].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571364" y="1751013"/>
            <a:ext cx="81771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Uniformity Across Sizes</a:t>
            </a:r>
            <a:r>
              <a:rPr lang="en-US" altLang="zh-CN" dirty="0">
                <a:solidFill>
                  <a:schemeClr val="tx1"/>
                </a:solidFill>
              </a:rPr>
              <a:t>: Unlike RRU, all DRUs of varying sizes occupy the same bandwidth in a distributed manner, leading to expectations of low PAPR for all DRUs.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Focus on Worst-Case PAPR</a:t>
            </a:r>
            <a:r>
              <a:rPr lang="en-US" altLang="zh-CN" dirty="0">
                <a:solidFill>
                  <a:schemeClr val="tx1"/>
                </a:solidFill>
              </a:rPr>
              <a:t>: The worst-case PAPR should be the primary consideration in the LTF sequence design.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Power Consideration</a:t>
            </a:r>
            <a:r>
              <a:rPr lang="en-US" altLang="zh-CN" dirty="0">
                <a:solidFill>
                  <a:schemeClr val="tx1"/>
                </a:solidFill>
              </a:rPr>
              <a:t>: The maximum transmitter power for the 26-tone DRU and 52-tone DRU is more than 1 dB lower than other larger DRUs[3], making the PAPR of the 26-tone DRU and 52-tone DRU less critical in the DRU LTF design.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Design Scope</a:t>
            </a:r>
            <a:r>
              <a:rPr lang="en-US" altLang="zh-CN" dirty="0">
                <a:solidFill>
                  <a:schemeClr val="tx1"/>
                </a:solidFill>
              </a:rPr>
              <a:t>: This contribution focuses exclusively on the 4x LTF design.</a:t>
            </a:r>
          </a:p>
        </p:txBody>
      </p:sp>
    </p:spTree>
    <p:extLst>
      <p:ext uri="{BB962C8B-B14F-4D97-AF65-F5344CB8AC3E}">
        <p14:creationId xmlns:p14="http://schemas.microsoft.com/office/powerpoint/2010/main" val="1130988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3469" y="697708"/>
            <a:ext cx="7917061" cy="1065213"/>
          </a:xfrm>
        </p:spPr>
        <p:txBody>
          <a:bodyPr/>
          <a:lstStyle/>
          <a:p>
            <a:r>
              <a:rPr lang="en-US" altLang="zh-CN" dirty="0"/>
              <a:t>40 MHz DRU 4xLTF Sequence</a:t>
            </a:r>
            <a:endParaRPr lang="zh-CN" alt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EE00AF4-594F-465A-81A6-3F09331E1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429765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9A11080-5717-40C7-A286-3854A5373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616" y="405552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EDC3DF7A-EF8B-41C1-B7CB-C4F96B25B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099" y="3600258"/>
            <a:ext cx="972009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A128CFF-CA18-42D7-9BF6-E030B3A570C1}"/>
                  </a:ext>
                </a:extLst>
              </p:cNvPr>
              <p:cNvSpPr txBox="1"/>
              <p:nvPr/>
            </p:nvSpPr>
            <p:spPr>
              <a:xfrm>
                <a:off x="539552" y="2006669"/>
                <a:ext cx="7917061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𝐿𝑇𝐹</m:t>
                        </m:r>
                      </m:e>
                      <m:sub>
                        <m:r>
                          <a:rPr kumimoji="0" lang="en-US" altLang="zh-CN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−244:244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rgbClr val="000000"/>
                    </a:solidFill>
                    <a:latin typeface="+mj-lt"/>
                  </a:rPr>
                  <a:t>=[-1  1 -1 -1 -1  1 -1 -1  1  1  1 -1  1  1  1  1  1  1  1 -1 -1  1  1 -1  1 -1 -1  1  1 -1 -1  1 -1  1 -1  1  1 -1  1  1  1  1 -1 -1  1 -1 -1  1  1  1 -1 -1 -1 -1 -1  1  1  1  1 -1  1 -1 -1  1 -1  1 -1  1 -1  1  1  1  1  1  1 -1  1 -1 -1  1 -1 -1 -1 -1  1 -1 -1 -1  1 -1 -1  1 -1 -1 -1 -1 -1  1 -1  1 -1  1 -1  1  1 -1 -1 -1  1  1 -1 -1  1  1 -1 -1  1 -1  1 -1  1 -1  1  1  1  1 -1 -1 -1 -1 -1 -1 -1 -1 -1 -1  1  1  1  1  1  1  1 -1 -1  1 -1 -1  1 -1 -1 -1 -1  1  1 -1 -1  1 -1  1 -1  1 -1 -1  1 -1  1  1  1  1  1  1  1  1 -1 -1  1 -1 -1  1 -1  1  1 -1  1  1  1  1  1 -1  1  1  1 -1  1 -1  1  1 -1 -1 -1 -1  1 -1 -1  1 -1  1  1  1 -1 -1 -1 -1  1 -1 -1  1  1 -1  1  1  1  1  1  1  1  1  1 -1  1  1  1  1 -1 -1  1 -1  1 -1  1 -1  0  0  0  0  0 -1 -1 -1 -1  1 -1  1 -1 -1  1 -1  1  1 -1 -1  1  1 -1  1  1  1 -1  1  1 -1  1  1 -1 -1 -1 -1  1 -1 -1 -1 -1 -1  1  1 -1  1  1  1 -1 -1 -1 -1 -1 -1 -1 -1  1 -1 -1  1 -1  1  1  1 -1  1 -1  1 -1 -1 -1 -1  1 -1  1  1 -1  1  1  1 -1 -1 -1 -1 -1  1  1 -1  1  1  1  1 -1 -1 -1  1  1  1  1 -1 -1  1 -1 -1 -1 -1  1 -1  1 -1 -1  1 -1 -1 -1 -1 -1  1 -1  1 -1  1  1  1 -1 -1  1 -1  1  1 -1 -1 -1  1 -1  1 -1  1 -1 -1 -1  1  1  1 -1 -1 -1 -1  1  1  1 -1  1 -1  1  1  1 -1 -1 -1  1  1  1  1 -1 -1  1  1 -1  1 -1 -1  1  1 -1  1 -1 -1 -1  1  1  1 -1  1  1 -1  1 -1  1 -1 -1  1  1  1  1 -1  1 -1  1  1  1  1 -1 -1 -1 -1 -1  1 -1 -1 -1 -1  1  1  1  1 -1 -1  1  1 -1  1  1  1  1 -1  1 -1  1  1 -1  1  1 -1 -1 -1 -1 -1  1 -1  1  1  1 -1 -1  1 -1]</a:t>
                </a: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A128CFF-CA18-42D7-9BF6-E030B3A57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006669"/>
                <a:ext cx="7917061" cy="3539430"/>
              </a:xfrm>
              <a:prstGeom prst="rect">
                <a:avLst/>
              </a:prstGeom>
              <a:blipFill>
                <a:blip r:embed="rId2"/>
                <a:stretch>
                  <a:fillRect l="-462" t="-516" r="-1233" b="-12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92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3469" y="697708"/>
            <a:ext cx="7917061" cy="1065213"/>
          </a:xfrm>
        </p:spPr>
        <p:txBody>
          <a:bodyPr/>
          <a:lstStyle/>
          <a:p>
            <a:r>
              <a:rPr lang="en-US" altLang="zh-CN" dirty="0"/>
              <a:t>40 MHz DRU 4xLTF Sequence Performance Evaluation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EE00AF4-594F-465A-81A6-3F09331E1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429765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EDC3DF7A-EF8B-41C1-B7CB-C4F96B25B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099" y="3600258"/>
            <a:ext cx="972009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02022AC0-DD4C-4FBE-AF96-34F94F70FF80}"/>
              </a:ext>
            </a:extLst>
          </p:cNvPr>
          <p:cNvSpPr txBox="1"/>
          <p:nvPr/>
        </p:nvSpPr>
        <p:spPr>
          <a:xfrm>
            <a:off x="251520" y="1762921"/>
            <a:ext cx="44594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 Worst case PAPR (dB) for Max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Nss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=2 of the new proposal</a:t>
            </a: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D79C628B-6E70-4BFE-B0C8-A7E152C28825}"/>
              </a:ext>
            </a:extLst>
          </p:cNvPr>
          <p:cNvSpPr txBox="1"/>
          <p:nvPr/>
        </p:nvSpPr>
        <p:spPr>
          <a:xfrm>
            <a:off x="251520" y="4186762"/>
            <a:ext cx="5225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Worst case PAPR (dB) for </a:t>
            </a:r>
            <a:r>
              <a:rPr lang="en-US" altLang="zh-CN" sz="1400" dirty="0">
                <a:solidFill>
                  <a:srgbClr val="000000"/>
                </a:solidFill>
              </a:rPr>
              <a:t>Max </a:t>
            </a:r>
            <a:r>
              <a:rPr lang="en-US" altLang="zh-CN" sz="1400" dirty="0" err="1">
                <a:solidFill>
                  <a:srgbClr val="000000"/>
                </a:solidFill>
              </a:rPr>
              <a:t>Nss</a:t>
            </a:r>
            <a:r>
              <a:rPr lang="en-US" altLang="zh-CN" sz="1400" dirty="0">
                <a:solidFill>
                  <a:srgbClr val="000000"/>
                </a:solidFill>
              </a:rPr>
              <a:t>=2 with </a:t>
            </a:r>
            <a:r>
              <a:rPr lang="en-US" sz="1400" dirty="0"/>
              <a:t>DRU LTF sequence in[4]</a:t>
            </a:r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F08AB52C-F792-487A-A023-0D66034BA8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541668"/>
              </p:ext>
            </p:extLst>
          </p:nvPr>
        </p:nvGraphicFramePr>
        <p:xfrm>
          <a:off x="395536" y="2204864"/>
          <a:ext cx="8343837" cy="135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945">
                  <a:extLst>
                    <a:ext uri="{9D8B030D-6E8A-4147-A177-3AD203B41FA5}">
                      <a16:colId xmlns:a16="http://schemas.microsoft.com/office/drawing/2014/main" val="4061000219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2511613131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1609442873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899197863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845291752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1193508843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2026575863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2067715942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1601648504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3801619916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3161705620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3837990997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3897085887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2901917540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3171528228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1700546004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2245243999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1267756205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3379854844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24369563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11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13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14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15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16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17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18</a:t>
                      </a:r>
                      <a:endParaRPr lang="en-US" sz="11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max</a:t>
                      </a:r>
                      <a:endParaRPr lang="en-US" sz="1100" b="1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4049401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DRU26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3.94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3.94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3.41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3.76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4.01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3.97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latin typeface="+mj-lt"/>
                        </a:rPr>
                        <a:t>3.9</a:t>
                      </a:r>
                      <a:endParaRPr lang="zh-CN" altLang="en-US" sz="1200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latin typeface="+mj-lt"/>
                        </a:rPr>
                        <a:t>3.79</a:t>
                      </a:r>
                      <a:endParaRPr lang="zh-CN" altLang="en-US" sz="1200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latin typeface="+mj-lt"/>
                        </a:rPr>
                        <a:t>3.95</a:t>
                      </a:r>
                      <a:endParaRPr lang="zh-CN" altLang="en-US" sz="1200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latin typeface="+mj-lt"/>
                        </a:rPr>
                        <a:t>3.97</a:t>
                      </a:r>
                      <a:endParaRPr lang="zh-CN" altLang="en-US" sz="1200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latin typeface="+mj-lt"/>
                        </a:rPr>
                        <a:t>3.99</a:t>
                      </a:r>
                      <a:endParaRPr lang="zh-CN" altLang="en-US" sz="1200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latin typeface="+mj-lt"/>
                        </a:rPr>
                        <a:t>3.92</a:t>
                      </a:r>
                      <a:endParaRPr lang="zh-CN" altLang="en-US" sz="1200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latin typeface="+mj-lt"/>
                        </a:rPr>
                        <a:t>3.98</a:t>
                      </a:r>
                      <a:endParaRPr lang="zh-CN" altLang="en-US" sz="1200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latin typeface="+mj-lt"/>
                        </a:rPr>
                        <a:t>3.74</a:t>
                      </a:r>
                      <a:endParaRPr lang="zh-CN" altLang="en-US" sz="1200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latin typeface="+mj-lt"/>
                        </a:rPr>
                        <a:t>3.89</a:t>
                      </a:r>
                      <a:endParaRPr lang="zh-CN" altLang="en-US" sz="1200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latin typeface="+mj-lt"/>
                        </a:rPr>
                        <a:t>3.89</a:t>
                      </a:r>
                      <a:endParaRPr lang="zh-CN" altLang="en-US" sz="1200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latin typeface="+mj-lt"/>
                        </a:rPr>
                        <a:t>3.87</a:t>
                      </a:r>
                      <a:endParaRPr lang="zh-CN" altLang="en-US" sz="1200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latin typeface="+mj-lt"/>
                        </a:rPr>
                        <a:t>3.91</a:t>
                      </a:r>
                      <a:endParaRPr lang="zh-CN" altLang="en-US" sz="1200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0000"/>
                          </a:solidFill>
                          <a:effectLst/>
                        </a:rPr>
                        <a:t>4.01</a:t>
                      </a:r>
                      <a:endParaRPr lang="zh-CN" sz="14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3789486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DRU52</a:t>
                      </a:r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3.99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3.98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3.99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3.93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3.97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4.07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3.63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latin typeface="+mj-lt"/>
                        </a:rPr>
                        <a:t>4.04</a:t>
                      </a:r>
                      <a:endParaRPr lang="zh-CN" altLang="en-US" sz="1200" kern="120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FF0000"/>
                          </a:solidFill>
                          <a:effectLst/>
                        </a:rPr>
                        <a:t>4.07</a:t>
                      </a:r>
                      <a:endParaRPr lang="zh-CN" sz="1400" b="1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719505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DRU106</a:t>
                      </a:r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4.66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4.75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4.71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4.74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FF0000"/>
                          </a:solidFill>
                          <a:effectLst/>
                        </a:rPr>
                        <a:t>4.75</a:t>
                      </a:r>
                      <a:endParaRPr lang="zh-CN" sz="1400" b="1" kern="1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577829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DRU242</a:t>
                      </a:r>
                    </a:p>
                  </a:txBody>
                  <a:tcPr marL="45720" marR="45720"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5.31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latin typeface="+mj-lt"/>
                        </a:rPr>
                        <a:t>5.31</a:t>
                      </a:r>
                      <a:endParaRPr lang="zh-CN" altLang="en-US" sz="1200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0000"/>
                          </a:solidFill>
                          <a:effectLst/>
                        </a:rPr>
                        <a:t>5.31</a:t>
                      </a:r>
                      <a:endParaRPr lang="zh-CN" sz="14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07951867"/>
                  </a:ext>
                </a:extLst>
              </a:tr>
            </a:tbl>
          </a:graphicData>
        </a:graphic>
      </p:graphicFrame>
      <p:graphicFrame>
        <p:nvGraphicFramePr>
          <p:cNvPr id="15" name="Content Placeholder 5">
            <a:extLst>
              <a:ext uri="{FF2B5EF4-FFF2-40B4-BE49-F238E27FC236}">
                <a16:creationId xmlns:a16="http://schemas.microsoft.com/office/drawing/2014/main" id="{8466F8D8-9451-49EB-B5E2-9CD71C6559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749774"/>
              </p:ext>
            </p:extLst>
          </p:nvPr>
        </p:nvGraphicFramePr>
        <p:xfrm>
          <a:off x="395536" y="4600118"/>
          <a:ext cx="8341609" cy="1356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2945">
                  <a:extLst>
                    <a:ext uri="{9D8B030D-6E8A-4147-A177-3AD203B41FA5}">
                      <a16:colId xmlns:a16="http://schemas.microsoft.com/office/drawing/2014/main" val="4061000219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2511613131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1609442873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899197863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845291752"/>
                    </a:ext>
                  </a:extLst>
                </a:gridCol>
                <a:gridCol w="396240">
                  <a:extLst>
                    <a:ext uri="{9D8B030D-6E8A-4147-A177-3AD203B41FA5}">
                      <a16:colId xmlns:a16="http://schemas.microsoft.com/office/drawing/2014/main" val="1193508843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2026575863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2067715942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1601648504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3801619916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3161705620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3837990997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3897085887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2901917540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3171528228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1700546004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2245243999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1267756205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3379854844"/>
                    </a:ext>
                  </a:extLst>
                </a:gridCol>
                <a:gridCol w="398468">
                  <a:extLst>
                    <a:ext uri="{9D8B030D-6E8A-4147-A177-3AD203B41FA5}">
                      <a16:colId xmlns:a16="http://schemas.microsoft.com/office/drawing/2014/main" val="24369563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max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4049401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DRU26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3.87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3.89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3.79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3.87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3.87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latin typeface="+mj-lt"/>
                        </a:rPr>
                        <a:t>3.90</a:t>
                      </a:r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3.89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3.80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3.84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3.52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3.68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3.85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3.73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3.45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3.85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3.79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3.67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3.89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3.90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3789486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DRU52</a:t>
                      </a:r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4.13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4.01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4.07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4.09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latin typeface="+mj-lt"/>
                        </a:rPr>
                        <a:t>4.14</a:t>
                      </a:r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3.88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+mj-lt"/>
                        </a:rPr>
                        <a:t>3.89</a:t>
                      </a:r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4.03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4.14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719505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DRU106</a:t>
                      </a:r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5.17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5.19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5.19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latin typeface="+mj-lt"/>
                        </a:rPr>
                        <a:t>5.26</a:t>
                      </a:r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5.26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577829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DRU242</a:t>
                      </a:r>
                    </a:p>
                  </a:txBody>
                  <a:tcPr marL="45720" marR="4572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5.36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latin typeface="+mj-lt"/>
                        </a:rPr>
                        <a:t>5.38</a:t>
                      </a:r>
                    </a:p>
                  </a:txBody>
                  <a:tcPr marL="45720" marR="4572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5.38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07951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753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Our DRU LTF sequences demonstrate improved PAPR performance, effectively reducing potential signal distortions and enhancing transmission quality and channel estimation results.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BC2B7071-0F23-4101-84B2-4A16C4EB0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748464" cy="491676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b="0" dirty="0">
                <a:latin typeface="+mj-lt"/>
              </a:rPr>
              <a:t>[1] 24/11-24-0468-01-00bn-dru-tone-plan-for-11bn</a:t>
            </a:r>
          </a:p>
          <a:p>
            <a:pPr marL="0" indent="0">
              <a:buNone/>
            </a:pPr>
            <a:r>
              <a:rPr lang="en-US" altLang="ko-KR" sz="2000" b="0" dirty="0">
                <a:latin typeface="+mj-lt"/>
              </a:rPr>
              <a:t>[2] 24/11-24-1230-01-00bn-pilot-tone-design-in-dru-transmission</a:t>
            </a:r>
          </a:p>
          <a:p>
            <a:pPr marL="0" indent="0">
              <a:buNone/>
            </a:pPr>
            <a:r>
              <a:rPr lang="en-US" altLang="ko-KR" sz="2000" b="0" dirty="0">
                <a:latin typeface="+mj-lt"/>
              </a:rPr>
              <a:t>[3] 24/11-24-1540-00-00bn-power-imbalance-issue-analysis-for-dru</a:t>
            </a:r>
          </a:p>
          <a:p>
            <a:pPr marL="0" indent="0">
              <a:buNone/>
            </a:pPr>
            <a:r>
              <a:rPr lang="en-US" altLang="ko-KR" sz="2000" b="0" dirty="0">
                <a:latin typeface="+mj-lt"/>
              </a:rPr>
              <a:t>[4] 24/11-24-1567-00-00bn-ltf-design-for-dru</a:t>
            </a:r>
            <a:endParaRPr lang="ko-KR" altLang="en-US" sz="20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3127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5538D0-09F9-41C2-9C3E-4D0D1CF02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6C056C-14D2-4B87-BBF1-CA36D8571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>
                <a:latin typeface="+mj-lt"/>
              </a:rPr>
              <a:t>Do you agree to include the proposed 40MHz DBW 4xLTF sequence design for DRU in the 11bn SFD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363D9AA-A45B-4AA7-9F57-37B0BAA5E3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29A13ABA-6684-4F81-8B17-9B5BADA2AFD2}"/>
                  </a:ext>
                </a:extLst>
              </p:cNvPr>
              <p:cNvSpPr txBox="1"/>
              <p:nvPr/>
            </p:nvSpPr>
            <p:spPr>
              <a:xfrm>
                <a:off x="755576" y="2975977"/>
                <a:ext cx="7917061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𝐿𝑇𝐹</m:t>
                        </m:r>
                      </m:e>
                      <m:sub>
                        <m:r>
                          <a:rPr kumimoji="0" lang="en-US" altLang="zh-CN" sz="1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−244:244</m:t>
                        </m:r>
                      </m:sub>
                    </m:sSub>
                  </m:oMath>
                </a14:m>
                <a:r>
                  <a:rPr lang="en-US" altLang="zh-CN" sz="1200" dirty="0">
                    <a:solidFill>
                      <a:srgbClr val="000000"/>
                    </a:solidFill>
                    <a:latin typeface="+mj-lt"/>
                  </a:rPr>
                  <a:t>=[-1  1 -1 -1 -1  1 -1 -1  1  1  1 -1  1  1  1  1  1  1  1 -1 -1  1  1 -1  1 -1 -1  1  1 -1 -1  1 -1  1 -1  1  1 -1  1  1  1  1 -1 -1  1 -1 -1  1  1  1 -1 -1 -1 -1 -1  1  1  1  1 -1  1 -1 -1  1 -1  1 -1  1 -1  1  1  1  1  1  1 -1  1 -1 -1  1 -1 -1 -1 -1  1 -1 -1 -1  1 -1 -1  1 -1 -1 -1 -1 -1  1 -1  1 -1  1 -1  1  1 -1 -1 -1  1  1 -1 -1  1  1 -1 -1  1 -1  1 -1  1 -1  1  1  1  1 -1 -1 -1 -1 -1 -1 -1 -1 -1 -1  1  1  1  1  1  1  1 -1 -1  1 -1 -1  1 -1 -1 -1 -1  1  1 -1 -1  1 -1  1 -1  1 -1 -1  1 -1  1  1  1  1  1  1  1  1 -1 -1  1 -1 -1  1 -1  1  1 -1  1  1  1  1  1 -1  1  1  1 -1  1 -1  1  1 -1 -1 -1 -1  1 -1 -1  1 -1  1  1  1 -1 -1 -1 -1  1 -1 -1  1  1 -1  1  1  1  1  1  1  1  1  1 -1  1  1  1  1 -1 -1  1 -1  1 -1  1 -1  0  0  0  0  0 -1 -1 -1 -1  1 -1  1 -1 -1  1 -1  1  1 -1 -1  1  1 -1  1  1  1 -1  1  1 -1  1  1 -1 -1 -1 -1  1 -1 -1 -1 -1 -1  1  1 -1  1  1  1 -1 -1 -1 -1 -1 -1 -1 -1  1 -1 -1  1 -1  1  1  1 -1  1 -1  1 -1 -1 -1 -1  1 -1  1  1 -1  1  1  1 -1 -1 -1 -1 -1  1  1 -1  1  1  1  1 -1 -1 -1  1  1  1  1 -1 -1  1 -1 -1 -1 -1  1 -1  1 -1 -1  1 -1 -1 -1 -1 -1  1 -1  1 -1  1  1  1 -1 -1  1 -1  1  1 -1 -1 -1  1 -1  1 -1  1 -1 -1 -1  1  1  1 -1 -1 -1 -1  1  1  1 -1  1 -1  1  1  1 -1 -1 -1  1  1  1  1 -1 -1  1  1 -1  1 -1 -1  1  1 -1  1 -1 -1 -1  1  1  1 -1  1  1 -1  1 -1  1 -1 -1  1  1  1  1 -1  1 -1  1  1  1  1 -1 -1 -1 -1 -1  1 -1 -1 -1 -1  1  1  1  1 -1 -1  1  1 -1  1  1  1  1 -1  1 -1  1  1 -1  1  1 -1 -1 -1 -1 -1  1 -1  1  1  1 -1 -1  1 -1]</a:t>
                </a: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29A13ABA-6684-4F81-8B17-9B5BADA2AF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975977"/>
                <a:ext cx="7917061" cy="2123658"/>
              </a:xfrm>
              <a:prstGeom prst="rect">
                <a:avLst/>
              </a:prstGeom>
              <a:blipFill>
                <a:blip r:embed="rId2"/>
                <a:stretch>
                  <a:fillRect l="-77" r="-616" b="-11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419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1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000000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13824</TotalTime>
  <Words>1949</Words>
  <Application>Microsoft Office PowerPoint</Application>
  <PresentationFormat>全屏显示(4:3)</PresentationFormat>
  <Paragraphs>173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 Unicode MS</vt:lpstr>
      <vt:lpstr>바탕</vt:lpstr>
      <vt:lpstr>돋움</vt:lpstr>
      <vt:lpstr>굴림</vt:lpstr>
      <vt:lpstr>MS Gothic</vt:lpstr>
      <vt:lpstr>黑体</vt:lpstr>
      <vt:lpstr>宋体</vt:lpstr>
      <vt:lpstr>Arial</vt:lpstr>
      <vt:lpstr>Calibri</vt:lpstr>
      <vt:lpstr>Cambria Math</vt:lpstr>
      <vt:lpstr>Times New Roman</vt:lpstr>
      <vt:lpstr>Wingdings</vt:lpstr>
      <vt:lpstr>Office 主题</vt:lpstr>
      <vt:lpstr>DRU LTF Sequence Design for 40MHz DBW</vt:lpstr>
      <vt:lpstr>Introduction</vt:lpstr>
      <vt:lpstr>Introduction</vt:lpstr>
      <vt:lpstr>40 MHz DRU 4xLTF Sequence</vt:lpstr>
      <vt:lpstr>40 MHz DRU 4xLTF Sequence Performance Evaluation </vt:lpstr>
      <vt:lpstr>Conclusion</vt:lpstr>
      <vt:lpstr>References</vt:lpstr>
      <vt:lpstr>SP1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393</cp:revision>
  <cp:lastPrinted>1601-01-01T00:00:00Z</cp:lastPrinted>
  <dcterms:created xsi:type="dcterms:W3CDTF">2020-06-15T07:09:50Z</dcterms:created>
  <dcterms:modified xsi:type="dcterms:W3CDTF">2024-11-10T13:25:48Z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(3)CNynUwekVlQ9el3j0UcVAn/xSlZJfvAa45frpixR2uz6sAPdBaZs/nPBOAdHy+vd52L66QpK
7tZzi89nv1LDs9lRGhtWH8elRWW5VkvlvDub0W/e4cZPZZKFiBT3AezcTYfxlev82AeVuC+m
ZG3sjZSTiiVICYYK9JYfb8CeaK5bkNQ7vljFO3WvBxhb5X3f5fMEkXBguIh5bC1iDc8+5y+c
G2IKQ+CRWqkuZWeW9k</vt:lpwstr>
  </property>
  <property fmtid="{D5CDD505-2E9C-101B-9397-08002B2CF9AE}" pid="3" name="_2015_ms_pID_7253431">
    <vt:lpwstr>r1xO86CFrBGAM+eXbNC0SEBht3EVJCktlPztCrAP74bHHcTJBBdvL9
uoHBuCs24GoD7VVQBp24z/BZ1A12H1nYh1LAUvvFtK2jk7gnXTMiwkUJC6iqpa4ZDUe+Yxun
bdWelrvz+kAKJBo9/Ak+kbfaks6gqItqRkwGiA4yRepIrtFXDV7f/sNU+UdRxDXTqXQnqz4K
DGjOjf0+y8T8xx2luUtv+/Ir6NN1G0TeNVmo</vt:lpwstr>
  </property>
  <property fmtid="{D5CDD505-2E9C-101B-9397-08002B2CF9AE}" pid="4" name="_2015_ms_pID_7253432">
    <vt:lpwstr>8Q==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1730717105</vt:lpwstr>
  </property>
</Properties>
</file>