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6" r:id="rId1"/>
  </p:sldMasterIdLst>
  <p:notesMasterIdLst>
    <p:notesMasterId r:id="rId7"/>
  </p:notesMasterIdLst>
  <p:sldIdLst>
    <p:sldId id="256" r:id="rId2"/>
    <p:sldId id="258" r:id="rId3"/>
    <p:sldId id="260" r:id="rId4"/>
    <p:sldId id="266" r:id="rId5"/>
    <p:sldId id="267" r:id="rId6"/>
  </p:sldIdLst>
  <p:sldSz cx="9144000" cy="6858000" type="screen4x3"/>
  <p:notesSz cx="6934200" cy="9280525"/>
  <p:embeddedFontLst>
    <p:embeddedFont>
      <p:font typeface="Arial Narrow" panose="020B0604020202020204" pitchFamily="34" charset="0"/>
      <p:regular r:id="rId8"/>
      <p:bold r:id="rId9"/>
      <p:italic r:id="rId10"/>
      <p:boldItalic r:id="rId11"/>
    </p:embeddedFont>
    <p:embeddedFont>
      <p:font typeface="Oswald" pitchFamily="2" charset="77"/>
      <p:regular r:id="rId12"/>
      <p:bold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9C141E3-C067-4E78-B7C4-A168D2338E52}">
  <a:tblStyle styleId="{49C141E3-C067-4E78-B7C4-A168D2338E52}" styleName="Table_0">
    <a:wholeTbl>
      <a:tcTxStyle b="off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67"/>
    <p:restoredTop sz="94684"/>
  </p:normalViewPr>
  <p:slideViewPr>
    <p:cSldViewPr snapToGrid="0">
      <p:cViewPr varScale="1">
        <p:scale>
          <a:sx n="114" d="100"/>
          <a:sy n="114" d="100"/>
        </p:scale>
        <p:origin x="1992" y="176"/>
      </p:cViewPr>
      <p:guideLst>
        <p:guide orient="horz" pos="2160"/>
        <p:guide pos="285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4086225" y="95250"/>
            <a:ext cx="2195513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52525" y="701675"/>
            <a:ext cx="4629150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" name="Google Shape;9;n"/>
          <p:cNvSpPr/>
          <p:nvPr/>
        </p:nvSpPr>
        <p:spPr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" name="Google Shape;10;n"/>
          <p:cNvCxnSpPr/>
          <p:nvPr/>
        </p:nvCxnSpPr>
        <p:spPr>
          <a:xfrm>
            <a:off x="723900" y="8983663"/>
            <a:ext cx="54864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" name="Google Shape;11;n"/>
          <p:cNvCxnSpPr/>
          <p:nvPr/>
        </p:nvCxnSpPr>
        <p:spPr>
          <a:xfrm>
            <a:off x="647700" y="296863"/>
            <a:ext cx="56388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261cc1c9357_0_285:notes"/>
          <p:cNvSpPr txBox="1">
            <a:spLocks noGrp="1"/>
          </p:cNvSpPr>
          <p:nvPr>
            <p:ph type="hdr" idx="2"/>
          </p:nvPr>
        </p:nvSpPr>
        <p:spPr>
          <a:xfrm>
            <a:off x="4086225" y="95250"/>
            <a:ext cx="2195400" cy="2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802.11-15/0496r1</a:t>
            </a:r>
            <a:endParaRPr sz="1400"/>
          </a:p>
        </p:txBody>
      </p:sp>
      <p:sp>
        <p:nvSpPr>
          <p:cNvPr id="67" name="Google Shape;67;g261cc1c9357_0_285:notes"/>
          <p:cNvSpPr txBox="1">
            <a:spLocks noGrp="1"/>
          </p:cNvSpPr>
          <p:nvPr>
            <p:ph type="dt" idx="10"/>
          </p:nvPr>
        </p:nvSpPr>
        <p:spPr>
          <a:xfrm>
            <a:off x="654050" y="98425"/>
            <a:ext cx="827100" cy="21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May 2015</a:t>
            </a:r>
            <a:endParaRPr sz="1400"/>
          </a:p>
        </p:txBody>
      </p:sp>
      <p:sp>
        <p:nvSpPr>
          <p:cNvPr id="68" name="Google Shape;68;g261cc1c9357_0_285:notes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4000" cy="18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45720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Edward Au (Marvell Semiconductor)</a:t>
            </a:r>
            <a:endParaRPr sz="1400"/>
          </a:p>
        </p:txBody>
      </p:sp>
      <p:sp>
        <p:nvSpPr>
          <p:cNvPr id="69" name="Google Shape;69;g261cc1c9357_0_285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00" cy="18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0" name="Google Shape;70;g261cc1c9357_0_285:notes"/>
          <p:cNvSpPr>
            <a:spLocks noGrp="1" noRot="1" noChangeAspect="1"/>
          </p:cNvSpPr>
          <p:nvPr>
            <p:ph type="sldImg" idx="3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71" name="Google Shape;71;g261cc1c9357_0_285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17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81699ac0d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92" name="Google Shape;92;g281699ac0d5_0_0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17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</a:pPr>
            <a:endParaRPr sz="1200"/>
          </a:p>
        </p:txBody>
      </p:sp>
      <p:sp>
        <p:nvSpPr>
          <p:cNvPr id="93" name="Google Shape;93;g281699ac0d5_0_0:notes"/>
          <p:cNvSpPr txBox="1">
            <a:spLocks noGrp="1"/>
          </p:cNvSpPr>
          <p:nvPr>
            <p:ph type="hdr" idx="3"/>
          </p:nvPr>
        </p:nvSpPr>
        <p:spPr>
          <a:xfrm>
            <a:off x="4086225" y="95250"/>
            <a:ext cx="2195400" cy="2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doc.: IEEE 802.11-20/xxxr0</a:t>
            </a:r>
            <a:endParaRPr/>
          </a:p>
        </p:txBody>
      </p:sp>
      <p:sp>
        <p:nvSpPr>
          <p:cNvPr id="94" name="Google Shape;94;g281699ac0d5_0_0:notes"/>
          <p:cNvSpPr txBox="1">
            <a:spLocks noGrp="1"/>
          </p:cNvSpPr>
          <p:nvPr>
            <p:ph type="dt" idx="10"/>
          </p:nvPr>
        </p:nvSpPr>
        <p:spPr>
          <a:xfrm>
            <a:off x="641350" y="117931"/>
            <a:ext cx="920100" cy="2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March 2021</a:t>
            </a:r>
            <a:endParaRPr/>
          </a:p>
        </p:txBody>
      </p:sp>
      <p:sp>
        <p:nvSpPr>
          <p:cNvPr id="95" name="Google Shape;95;g281699ac0d5_0_0:notes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4000" cy="18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Boyce Yangbo Huawei</a:t>
            </a:r>
            <a:endParaRPr/>
          </a:p>
        </p:txBody>
      </p:sp>
      <p:sp>
        <p:nvSpPr>
          <p:cNvPr id="96" name="Google Shape;96;g281699ac0d5_0_0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00" cy="18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30a58a5612a_0_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17" name="Google Shape;117;g30a58a5612a_0_76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17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</a:pPr>
            <a:endParaRPr sz="1200"/>
          </a:p>
        </p:txBody>
      </p:sp>
      <p:sp>
        <p:nvSpPr>
          <p:cNvPr id="118" name="Google Shape;118;g30a58a5612a_0_76:notes"/>
          <p:cNvSpPr txBox="1">
            <a:spLocks noGrp="1"/>
          </p:cNvSpPr>
          <p:nvPr>
            <p:ph type="hdr" idx="3"/>
          </p:nvPr>
        </p:nvSpPr>
        <p:spPr>
          <a:xfrm>
            <a:off x="4086225" y="95250"/>
            <a:ext cx="2195400" cy="2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doc.: IEEE 802.11-20/xxxr0</a:t>
            </a:r>
            <a:endParaRPr/>
          </a:p>
        </p:txBody>
      </p:sp>
      <p:sp>
        <p:nvSpPr>
          <p:cNvPr id="119" name="Google Shape;119;g30a58a5612a_0_76:notes"/>
          <p:cNvSpPr txBox="1">
            <a:spLocks noGrp="1"/>
          </p:cNvSpPr>
          <p:nvPr>
            <p:ph type="dt" idx="10"/>
          </p:nvPr>
        </p:nvSpPr>
        <p:spPr>
          <a:xfrm>
            <a:off x="641350" y="117931"/>
            <a:ext cx="920100" cy="2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March 2021</a:t>
            </a:r>
            <a:endParaRPr/>
          </a:p>
        </p:txBody>
      </p:sp>
      <p:sp>
        <p:nvSpPr>
          <p:cNvPr id="120" name="Google Shape;120;g30a58a5612a_0_76:notes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4000" cy="18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Boyce Yangbo Huawei</a:t>
            </a:r>
            <a:endParaRPr/>
          </a:p>
        </p:txBody>
      </p:sp>
      <p:sp>
        <p:nvSpPr>
          <p:cNvPr id="121" name="Google Shape;121;g30a58a5612a_0_76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00" cy="18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2fef73f6c43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95" name="Google Shape;195;g2fef73f6c43_0_25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17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</a:pPr>
            <a:endParaRPr sz="1200"/>
          </a:p>
        </p:txBody>
      </p:sp>
      <p:sp>
        <p:nvSpPr>
          <p:cNvPr id="196" name="Google Shape;196;g2fef73f6c43_0_25:notes"/>
          <p:cNvSpPr txBox="1">
            <a:spLocks noGrp="1"/>
          </p:cNvSpPr>
          <p:nvPr>
            <p:ph type="hdr" idx="3"/>
          </p:nvPr>
        </p:nvSpPr>
        <p:spPr>
          <a:xfrm>
            <a:off x="4086225" y="95250"/>
            <a:ext cx="2195400" cy="2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doc.: IEEE 802.11-20/xxxr0</a:t>
            </a:r>
            <a:endParaRPr/>
          </a:p>
        </p:txBody>
      </p:sp>
      <p:sp>
        <p:nvSpPr>
          <p:cNvPr id="197" name="Google Shape;197;g2fef73f6c43_0_25:notes"/>
          <p:cNvSpPr txBox="1">
            <a:spLocks noGrp="1"/>
          </p:cNvSpPr>
          <p:nvPr>
            <p:ph type="dt" idx="10"/>
          </p:nvPr>
        </p:nvSpPr>
        <p:spPr>
          <a:xfrm>
            <a:off x="641350" y="117931"/>
            <a:ext cx="920100" cy="2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March 2021</a:t>
            </a:r>
            <a:endParaRPr/>
          </a:p>
        </p:txBody>
      </p:sp>
      <p:sp>
        <p:nvSpPr>
          <p:cNvPr id="198" name="Google Shape;198;g2fef73f6c43_0_25:notes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4000" cy="18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Boyce Yangbo Huawei</a:t>
            </a:r>
            <a:endParaRPr/>
          </a:p>
        </p:txBody>
      </p:sp>
      <p:sp>
        <p:nvSpPr>
          <p:cNvPr id="199" name="Google Shape;199;g2fef73f6c43_0_25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00" cy="18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g281699ac0d5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08" name="Google Shape;208;g281699ac0d5_0_22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17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</a:pPr>
            <a:endParaRPr sz="1200"/>
          </a:p>
        </p:txBody>
      </p:sp>
      <p:sp>
        <p:nvSpPr>
          <p:cNvPr id="209" name="Google Shape;209;g281699ac0d5_0_22:notes"/>
          <p:cNvSpPr txBox="1">
            <a:spLocks noGrp="1"/>
          </p:cNvSpPr>
          <p:nvPr>
            <p:ph type="hdr" idx="3"/>
          </p:nvPr>
        </p:nvSpPr>
        <p:spPr>
          <a:xfrm>
            <a:off x="4086225" y="95250"/>
            <a:ext cx="2195400" cy="2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doc.: IEEE 802.11-20/xxxr0</a:t>
            </a:r>
            <a:endParaRPr/>
          </a:p>
        </p:txBody>
      </p:sp>
      <p:sp>
        <p:nvSpPr>
          <p:cNvPr id="210" name="Google Shape;210;g281699ac0d5_0_22:notes"/>
          <p:cNvSpPr txBox="1">
            <a:spLocks noGrp="1"/>
          </p:cNvSpPr>
          <p:nvPr>
            <p:ph type="dt" idx="10"/>
          </p:nvPr>
        </p:nvSpPr>
        <p:spPr>
          <a:xfrm>
            <a:off x="641350" y="117931"/>
            <a:ext cx="920100" cy="2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March 2021</a:t>
            </a:r>
            <a:endParaRPr/>
          </a:p>
        </p:txBody>
      </p:sp>
      <p:sp>
        <p:nvSpPr>
          <p:cNvPr id="211" name="Google Shape;211;g281699ac0d5_0_22:notes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4000" cy="18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Boyce Yangbo Huawei</a:t>
            </a:r>
            <a:endParaRPr/>
          </a:p>
        </p:txBody>
      </p:sp>
      <p:sp>
        <p:nvSpPr>
          <p:cNvPr id="212" name="Google Shape;212;g281699ac0d5_0_22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00" cy="18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5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5" name="Google Shape;25;p2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26" name="Google Shape;26;p2"/>
          <p:cNvSpPr txBox="1">
            <a:spLocks noGrp="1"/>
          </p:cNvSpPr>
          <p:nvPr>
            <p:ph type="ftr" idx="11"/>
          </p:nvPr>
        </p:nvSpPr>
        <p:spPr>
          <a:xfrm>
            <a:off x="5791200" y="6475413"/>
            <a:ext cx="2752725" cy="182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"/>
          <p:cNvSpPr txBox="1">
            <a:spLocks noGrp="1"/>
          </p:cNvSpPr>
          <p:nvPr>
            <p:ph type="sldNum" idx="12"/>
          </p:nvPr>
        </p:nvSpPr>
        <p:spPr>
          <a:xfrm>
            <a:off x="4253188" y="6580313"/>
            <a:ext cx="5301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3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3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9pPr>
          </a:lstStyle>
          <a:p>
            <a:endParaRPr/>
          </a:p>
        </p:txBody>
      </p:sp>
      <p:sp>
        <p:nvSpPr>
          <p:cNvPr id="31" name="Google Shape;31;p3"/>
          <p:cNvSpPr txBox="1">
            <a:spLocks noGrp="1"/>
          </p:cNvSpPr>
          <p:nvPr>
            <p:ph type="body" idx="2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9pPr>
          </a:lstStyle>
          <a:p>
            <a:endParaRPr/>
          </a:p>
        </p:txBody>
      </p:sp>
      <p:sp>
        <p:nvSpPr>
          <p:cNvPr id="32" name="Google Shape;32;p3"/>
          <p:cNvSpPr txBox="1">
            <a:spLocks noGrp="1"/>
          </p:cNvSpPr>
          <p:nvPr>
            <p:ph type="ftr" idx="11"/>
          </p:nvPr>
        </p:nvSpPr>
        <p:spPr>
          <a:xfrm>
            <a:off x="5791200" y="6475413"/>
            <a:ext cx="2752725" cy="182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3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4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4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9pPr>
          </a:lstStyle>
          <a:p>
            <a:endParaRPr/>
          </a:p>
        </p:txBody>
      </p:sp>
      <p:sp>
        <p:nvSpPr>
          <p:cNvPr id="38" name="Google Shape;38;p4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4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9pPr>
          </a:lstStyle>
          <a:p>
            <a:endParaRPr/>
          </a:p>
        </p:txBody>
      </p:sp>
      <p:sp>
        <p:nvSpPr>
          <p:cNvPr id="40" name="Google Shape;40;p4"/>
          <p:cNvSpPr txBox="1">
            <a:spLocks noGrp="1"/>
          </p:cNvSpPr>
          <p:nvPr>
            <p:ph type="ftr" idx="11"/>
          </p:nvPr>
        </p:nvSpPr>
        <p:spPr>
          <a:xfrm>
            <a:off x="5791200" y="6475413"/>
            <a:ext cx="2752725" cy="182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4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5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5"/>
          <p:cNvSpPr txBox="1">
            <a:spLocks noGrp="1"/>
          </p:cNvSpPr>
          <p:nvPr>
            <p:ph type="ftr" idx="11"/>
          </p:nvPr>
        </p:nvSpPr>
        <p:spPr>
          <a:xfrm>
            <a:off x="5791200" y="6475413"/>
            <a:ext cx="2752725" cy="182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5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5791200" y="6475413"/>
            <a:ext cx="2752725" cy="182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52" name="Google Shape;52;p7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ftr" idx="11"/>
          </p:nvPr>
        </p:nvSpPr>
        <p:spPr>
          <a:xfrm>
            <a:off x="5791200" y="6475413"/>
            <a:ext cx="2752725" cy="182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8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body" idx="1"/>
          </p:nvPr>
        </p:nvSpPr>
        <p:spPr>
          <a:xfrm rot="5400000">
            <a:off x="2514600" y="152400"/>
            <a:ext cx="4114800" cy="777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8" name="Google Shape;58;p8"/>
          <p:cNvSpPr txBox="1">
            <a:spLocks noGrp="1"/>
          </p:cNvSpPr>
          <p:nvPr>
            <p:ph type="ftr" idx="11"/>
          </p:nvPr>
        </p:nvSpPr>
        <p:spPr>
          <a:xfrm>
            <a:off x="5791200" y="6475413"/>
            <a:ext cx="2752725" cy="182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8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9"/>
          <p:cNvSpPr txBox="1">
            <a:spLocks noGrp="1"/>
          </p:cNvSpPr>
          <p:nvPr>
            <p:ph type="title"/>
          </p:nvPr>
        </p:nvSpPr>
        <p:spPr>
          <a:xfrm rot="5400000">
            <a:off x="4781550" y="2419350"/>
            <a:ext cx="5410200" cy="19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body" idx="1"/>
          </p:nvPr>
        </p:nvSpPr>
        <p:spPr>
          <a:xfrm rot="5400000">
            <a:off x="819150" y="552450"/>
            <a:ext cx="5410200" cy="56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5791200" y="6475413"/>
            <a:ext cx="2752725" cy="182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1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5" name="Google Shape;15;p1"/>
          <p:cNvSpPr txBox="1">
            <a:spLocks noGrp="1"/>
          </p:cNvSpPr>
          <p:nvPr>
            <p:ph type="ftr" idx="11"/>
          </p:nvPr>
        </p:nvSpPr>
        <p:spPr>
          <a:xfrm>
            <a:off x="5791200" y="6475413"/>
            <a:ext cx="2752725" cy="182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6" name="Google Shape;16;p1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7" name="Google Shape;17;p1"/>
          <p:cNvSpPr/>
          <p:nvPr/>
        </p:nvSpPr>
        <p:spPr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45720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8" name="Google Shape;18;p1"/>
          <p:cNvCxnSpPr/>
          <p:nvPr/>
        </p:nvCxnSpPr>
        <p:spPr>
          <a:xfrm>
            <a:off x="685800" y="609600"/>
            <a:ext cx="77724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9" name="Google Shape;19;p1"/>
          <p:cNvSpPr/>
          <p:nvPr/>
        </p:nvSpPr>
        <p:spPr>
          <a:xfrm>
            <a:off x="685800" y="6475425"/>
            <a:ext cx="860700" cy="18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0" name="Google Shape;20;p1"/>
          <p:cNvCxnSpPr/>
          <p:nvPr/>
        </p:nvCxnSpPr>
        <p:spPr>
          <a:xfrm>
            <a:off x="685800" y="6477000"/>
            <a:ext cx="78486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1" name="Google Shape;21;p1"/>
          <p:cNvSpPr/>
          <p:nvPr/>
        </p:nvSpPr>
        <p:spPr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45720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</a:t>
            </a:r>
            <a:r>
              <a:rPr lang="en-US" sz="18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24/</a:t>
            </a:r>
            <a:r>
              <a:rPr lang="en-US" sz="18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1897r0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" name="Google Shape;22;p1"/>
          <p:cNvSpPr/>
          <p:nvPr/>
        </p:nvSpPr>
        <p:spPr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November</a:t>
            </a:r>
            <a:r>
              <a:rPr lang="en-US" sz="18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8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2024</a:t>
            </a:r>
            <a:endParaRPr sz="1800" b="1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nvlpubs.nist.gov/nistpubs/Legacy/SP/nistspecialpublication800-38d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0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1</a:t>
            </a:fld>
            <a:endParaRPr/>
          </a:p>
        </p:txBody>
      </p:sp>
      <p:sp>
        <p:nvSpPr>
          <p:cNvPr id="74" name="Google Shape;74;p10"/>
          <p:cNvSpPr txBox="1">
            <a:spLocks noGrp="1"/>
          </p:cNvSpPr>
          <p:nvPr>
            <p:ph type="title"/>
          </p:nvPr>
        </p:nvSpPr>
        <p:spPr>
          <a:xfrm>
            <a:off x="685800" y="738550"/>
            <a:ext cx="7772400" cy="124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dirty="0">
                <a:solidFill>
                  <a:schemeClr val="dk1"/>
                </a:solidFill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Control Frame Protection Keys</a:t>
            </a:r>
            <a:endParaRPr b="0" dirty="0">
              <a:solidFill>
                <a:schemeClr val="dk1"/>
              </a:solidFill>
              <a:latin typeface="Times New Roman" panose="02020603050405020304" pitchFamily="18" charset="0"/>
              <a:ea typeface="Oswald"/>
              <a:cs typeface="Times New Roman" panose="02020603050405020304" pitchFamily="18" charset="0"/>
              <a:sym typeface="Oswald"/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75" name="Google Shape;75;p10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 Narrow"/>
              <a:buNone/>
            </a:pPr>
            <a:r>
              <a:rPr lang="en-US" sz="2000" b="0" dirty="0">
                <a:latin typeface="Times New Roman" panose="02020603050405020304" pitchFamily="18" charset="0"/>
                <a:ea typeface="Arial Narrow"/>
                <a:cs typeface="Times New Roman" panose="02020603050405020304" pitchFamily="18" charset="0"/>
                <a:sym typeface="Arial Narrow"/>
              </a:rPr>
              <a:t>Date: 2024-11-10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6" name="Google Shape;76;p10"/>
          <p:cNvSpPr txBox="1"/>
          <p:nvPr/>
        </p:nvSpPr>
        <p:spPr>
          <a:xfrm>
            <a:off x="6536108" y="6475413"/>
            <a:ext cx="19914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Nehru Bhandaru (Broadcom)</a:t>
            </a: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77" name="Google Shape;77;p10"/>
          <p:cNvGraphicFramePr/>
          <p:nvPr>
            <p:extLst>
              <p:ext uri="{D42A27DB-BD31-4B8C-83A1-F6EECF244321}">
                <p14:modId xmlns:p14="http://schemas.microsoft.com/office/powerpoint/2010/main" val="4222320212"/>
              </p:ext>
            </p:extLst>
          </p:nvPr>
        </p:nvGraphicFramePr>
        <p:xfrm>
          <a:off x="685800" y="2910522"/>
          <a:ext cx="7858125" cy="1432575"/>
        </p:xfrm>
        <a:graphic>
          <a:graphicData uri="http://schemas.openxmlformats.org/drawingml/2006/table">
            <a:tbl>
              <a:tblPr>
                <a:noFill/>
                <a:tableStyleId>{49C141E3-C067-4E78-B7C4-A168D2338E52}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1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4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126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483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Times New Roman" panose="02020603050405020304" pitchFamily="18" charset="0"/>
                          <a:ea typeface="Oswald"/>
                          <a:cs typeface="Times New Roman" panose="02020603050405020304" pitchFamily="18" charset="0"/>
                          <a:sym typeface="Oswald"/>
                        </a:rPr>
                        <a:t>Name(s)</a:t>
                      </a:r>
                      <a:endParaRPr sz="1100" u="none" strike="noStrike" cap="none">
                        <a:latin typeface="Times New Roman" panose="02020603050405020304" pitchFamily="18" charset="0"/>
                        <a:ea typeface="Oswald"/>
                        <a:cs typeface="Times New Roman" panose="02020603050405020304" pitchFamily="18" charset="0"/>
                        <a:sym typeface="Oswald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Times New Roman" panose="02020603050405020304" pitchFamily="18" charset="0"/>
                          <a:ea typeface="Oswald"/>
                          <a:cs typeface="Times New Roman" panose="02020603050405020304" pitchFamily="18" charset="0"/>
                          <a:sym typeface="Oswald"/>
                        </a:rPr>
                        <a:t>Affiliation</a:t>
                      </a:r>
                      <a:endParaRPr sz="1100" u="none" strike="noStrike" cap="none">
                        <a:latin typeface="Times New Roman" panose="02020603050405020304" pitchFamily="18" charset="0"/>
                        <a:ea typeface="Oswald"/>
                        <a:cs typeface="Times New Roman" panose="02020603050405020304" pitchFamily="18" charset="0"/>
                        <a:sym typeface="Oswald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Times New Roman" panose="02020603050405020304" pitchFamily="18" charset="0"/>
                          <a:ea typeface="Oswald"/>
                          <a:cs typeface="Times New Roman" panose="02020603050405020304" pitchFamily="18" charset="0"/>
                          <a:sym typeface="Oswald"/>
                        </a:rPr>
                        <a:t>Address</a:t>
                      </a:r>
                      <a:endParaRPr sz="1100" u="none" strike="noStrike" cap="none">
                        <a:latin typeface="Times New Roman" panose="02020603050405020304" pitchFamily="18" charset="0"/>
                        <a:ea typeface="Oswald"/>
                        <a:cs typeface="Times New Roman" panose="02020603050405020304" pitchFamily="18" charset="0"/>
                        <a:sym typeface="Oswald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Times New Roman" panose="02020603050405020304" pitchFamily="18" charset="0"/>
                          <a:ea typeface="Oswald"/>
                          <a:cs typeface="Times New Roman" panose="02020603050405020304" pitchFamily="18" charset="0"/>
                          <a:sym typeface="Oswald"/>
                        </a:rPr>
                        <a:t>Contact Phone</a:t>
                      </a:r>
                      <a:endParaRPr sz="1100" u="none" strike="noStrike" cap="none">
                        <a:latin typeface="Times New Roman" panose="02020603050405020304" pitchFamily="18" charset="0"/>
                        <a:ea typeface="Oswald"/>
                        <a:cs typeface="Times New Roman" panose="02020603050405020304" pitchFamily="18" charset="0"/>
                        <a:sym typeface="Oswald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Times New Roman" panose="02020603050405020304" pitchFamily="18" charset="0"/>
                          <a:ea typeface="Oswald"/>
                          <a:cs typeface="Times New Roman" panose="02020603050405020304" pitchFamily="18" charset="0"/>
                          <a:sym typeface="Oswald"/>
                        </a:rPr>
                        <a:t>Contact Email</a:t>
                      </a:r>
                      <a:endParaRPr sz="1100" u="none" strike="noStrike" cap="none">
                        <a:latin typeface="Times New Roman" panose="02020603050405020304" pitchFamily="18" charset="0"/>
                        <a:ea typeface="Oswald"/>
                        <a:cs typeface="Times New Roman" panose="02020603050405020304" pitchFamily="18" charset="0"/>
                        <a:sym typeface="Oswald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n-US" sz="1400">
                          <a:latin typeface="Times New Roman" panose="02020603050405020304" pitchFamily="18" charset="0"/>
                          <a:ea typeface="Oswald"/>
                          <a:cs typeface="Times New Roman" panose="02020603050405020304" pitchFamily="18" charset="0"/>
                          <a:sym typeface="Oswald"/>
                        </a:rPr>
                        <a:t>Nehru Bhandaru</a:t>
                      </a:r>
                      <a:endParaRPr sz="1400">
                        <a:latin typeface="Times New Roman" panose="02020603050405020304" pitchFamily="18" charset="0"/>
                        <a:ea typeface="Oswald"/>
                        <a:cs typeface="Times New Roman" panose="02020603050405020304" pitchFamily="18" charset="0"/>
                        <a:sym typeface="Oswald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endParaRPr sz="1400">
                        <a:latin typeface="Times New Roman" panose="02020603050405020304" pitchFamily="18" charset="0"/>
                        <a:ea typeface="Oswald"/>
                        <a:cs typeface="Times New Roman" panose="02020603050405020304" pitchFamily="18" charset="0"/>
                        <a:sym typeface="Oswald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endParaRPr sz="1400" u="none" strike="noStrike" cap="none">
                        <a:latin typeface="Times New Roman" panose="02020603050405020304" pitchFamily="18" charset="0"/>
                        <a:ea typeface="Oswald"/>
                        <a:cs typeface="Times New Roman" panose="02020603050405020304" pitchFamily="18" charset="0"/>
                        <a:sym typeface="Oswald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n-US" sz="1400" i="0" u="none" strike="noStrike" cap="none">
                          <a:latin typeface="Times New Roman" panose="02020603050405020304" pitchFamily="18" charset="0"/>
                          <a:ea typeface="Oswald"/>
                          <a:cs typeface="Times New Roman" panose="02020603050405020304" pitchFamily="18" charset="0"/>
                          <a:sym typeface="Oswald"/>
                        </a:rPr>
                        <a:t>Broadcom</a:t>
                      </a:r>
                      <a:endParaRPr sz="1400" i="0" u="none" strike="noStrike" cap="none">
                        <a:latin typeface="Times New Roman" panose="02020603050405020304" pitchFamily="18" charset="0"/>
                        <a:ea typeface="Oswald"/>
                        <a:cs typeface="Times New Roman" panose="02020603050405020304" pitchFamily="18" charset="0"/>
                        <a:sym typeface="Oswald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n-US" sz="1100" i="0" u="none" strike="noStrike" cap="none">
                          <a:latin typeface="Times New Roman" panose="02020603050405020304" pitchFamily="18" charset="0"/>
                          <a:ea typeface="Oswald"/>
                          <a:cs typeface="Times New Roman" panose="02020603050405020304" pitchFamily="18" charset="0"/>
                          <a:sym typeface="Oswald"/>
                        </a:rPr>
                        <a:t> </a:t>
                      </a:r>
                      <a:r>
                        <a:rPr lang="en-US" sz="1050" i="0" u="none" strike="noStrike" cap="none">
                          <a:latin typeface="Times New Roman" panose="02020603050405020304" pitchFamily="18" charset="0"/>
                          <a:ea typeface="Oswald"/>
                          <a:cs typeface="Times New Roman" panose="02020603050405020304" pitchFamily="18" charset="0"/>
                          <a:sym typeface="Oswald"/>
                        </a:rPr>
                        <a:t>250 Innovation Drive, San Jose CA 95134</a:t>
                      </a:r>
                      <a:endParaRPr sz="1050" i="0" u="none" strike="noStrike" cap="none">
                        <a:latin typeface="Times New Roman" panose="02020603050405020304" pitchFamily="18" charset="0"/>
                        <a:ea typeface="Oswald"/>
                        <a:cs typeface="Times New Roman" panose="02020603050405020304" pitchFamily="18" charset="0"/>
                        <a:sym typeface="Oswald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en-US" sz="1400" i="0" u="none" strike="noStrike" cap="none">
                          <a:latin typeface="Times New Roman" panose="02020603050405020304" pitchFamily="18" charset="0"/>
                          <a:ea typeface="Oswald"/>
                          <a:cs typeface="Times New Roman" panose="02020603050405020304" pitchFamily="18" charset="0"/>
                          <a:sym typeface="Oswald"/>
                        </a:rPr>
                        <a:t>+1 408 391 2159 </a:t>
                      </a:r>
                      <a:endParaRPr sz="1400" i="0" u="none" strike="noStrike" cap="none">
                        <a:latin typeface="Times New Roman" panose="02020603050405020304" pitchFamily="18" charset="0"/>
                        <a:ea typeface="Oswald"/>
                        <a:cs typeface="Times New Roman" panose="02020603050405020304" pitchFamily="18" charset="0"/>
                        <a:sym typeface="Oswald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i="0" u="none" strike="noStrike" cap="none">
                          <a:latin typeface="Times New Roman" panose="02020603050405020304" pitchFamily="18" charset="0"/>
                          <a:ea typeface="Oswald"/>
                          <a:cs typeface="Times New Roman" panose="02020603050405020304" pitchFamily="18" charset="0"/>
                          <a:sym typeface="Oswald"/>
                        </a:rPr>
                        <a:t>nehru.bhandaru@broadcom.com</a:t>
                      </a:r>
                      <a:endParaRPr sz="1200" i="0" u="none" strike="noStrike" cap="none">
                        <a:latin typeface="Times New Roman" panose="02020603050405020304" pitchFamily="18" charset="0"/>
                        <a:ea typeface="Oswald"/>
                        <a:cs typeface="Times New Roman" panose="02020603050405020304" pitchFamily="18" charset="0"/>
                        <a:sym typeface="Oswald"/>
                      </a:endParaRPr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 panose="02020603050405020304" pitchFamily="18" charset="0"/>
                          <a:ea typeface="Oswald"/>
                          <a:cs typeface="Times New Roman" panose="02020603050405020304" pitchFamily="18" charset="0"/>
                          <a:sym typeface="Oswald"/>
                        </a:rPr>
                        <a:t>Thomas Derham</a:t>
                      </a:r>
                      <a:endParaRPr sz="1400">
                        <a:latin typeface="Times New Roman" panose="02020603050405020304" pitchFamily="18" charset="0"/>
                        <a:ea typeface="Oswald"/>
                        <a:cs typeface="Times New Roman" panose="02020603050405020304" pitchFamily="18" charset="0"/>
                        <a:sym typeface="Oswald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Times New Roman" panose="02020603050405020304" pitchFamily="18" charset="0"/>
                          <a:ea typeface="Oswald"/>
                          <a:cs typeface="Times New Roman" panose="02020603050405020304" pitchFamily="18" charset="0"/>
                          <a:sym typeface="Oswald"/>
                        </a:rPr>
                        <a:t>Broadcom</a:t>
                      </a:r>
                      <a:endParaRPr sz="1400" i="0" u="none" strike="noStrike" cap="none">
                        <a:latin typeface="Times New Roman" panose="02020603050405020304" pitchFamily="18" charset="0"/>
                        <a:ea typeface="Oswald"/>
                        <a:cs typeface="Times New Roman" panose="02020603050405020304" pitchFamily="18" charset="0"/>
                        <a:sym typeface="Oswald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i="0" u="none" strike="noStrike" cap="none" dirty="0">
                        <a:latin typeface="Times New Roman" panose="02020603050405020304" pitchFamily="18" charset="0"/>
                        <a:ea typeface="Oswald"/>
                        <a:cs typeface="Times New Roman" panose="02020603050405020304" pitchFamily="18" charset="0"/>
                        <a:sym typeface="Oswald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i="0" u="none" strike="noStrike" cap="none">
                        <a:latin typeface="Times New Roman" panose="02020603050405020304" pitchFamily="18" charset="0"/>
                        <a:ea typeface="Oswald"/>
                        <a:cs typeface="Times New Roman" panose="02020603050405020304" pitchFamily="18" charset="0"/>
                        <a:sym typeface="Oswald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 err="1">
                          <a:latin typeface="Times New Roman" panose="02020603050405020304" pitchFamily="18" charset="0"/>
                          <a:ea typeface="Oswald"/>
                          <a:cs typeface="Times New Roman" panose="02020603050405020304" pitchFamily="18" charset="0"/>
                          <a:sym typeface="Oswald"/>
                        </a:rPr>
                        <a:t>thomas.derham@broadcom.com</a:t>
                      </a:r>
                      <a:endParaRPr sz="1200" i="0" u="none" strike="noStrike" cap="none" dirty="0">
                        <a:latin typeface="Times New Roman" panose="02020603050405020304" pitchFamily="18" charset="0"/>
                        <a:ea typeface="Oswald"/>
                        <a:cs typeface="Times New Roman" panose="02020603050405020304" pitchFamily="18" charset="0"/>
                        <a:sym typeface="Oswald"/>
                      </a:endParaRPr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2"/>
          <p:cNvSpPr txBox="1">
            <a:spLocks noGrp="1"/>
          </p:cNvSpPr>
          <p:nvPr>
            <p:ph type="sldNum" idx="12"/>
          </p:nvPr>
        </p:nvSpPr>
        <p:spPr>
          <a:xfrm>
            <a:off x="4341606" y="6525344"/>
            <a:ext cx="5355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2</a:t>
            </a:fld>
            <a:endParaRPr/>
          </a:p>
        </p:txBody>
      </p:sp>
      <p:sp>
        <p:nvSpPr>
          <p:cNvPr id="99" name="Google Shape;99;p12"/>
          <p:cNvSpPr txBox="1">
            <a:spLocks noGrp="1"/>
          </p:cNvSpPr>
          <p:nvPr>
            <p:ph type="title"/>
          </p:nvPr>
        </p:nvSpPr>
        <p:spPr>
          <a:xfrm>
            <a:off x="642950" y="406175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Introduction</a:t>
            </a:r>
            <a:endParaRPr dirty="0">
              <a:latin typeface="Times New Roman" panose="02020603050405020304" pitchFamily="18" charset="0"/>
              <a:ea typeface="Oswald"/>
              <a:cs typeface="Times New Roman" panose="02020603050405020304" pitchFamily="18" charset="0"/>
              <a:sym typeface="Oswald"/>
            </a:endParaRPr>
          </a:p>
        </p:txBody>
      </p:sp>
      <p:sp>
        <p:nvSpPr>
          <p:cNvPr id="100" name="Google Shape;100;p12"/>
          <p:cNvSpPr/>
          <p:nvPr/>
        </p:nvSpPr>
        <p:spPr>
          <a:xfrm>
            <a:off x="80911" y="1533516"/>
            <a:ext cx="8640900" cy="53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800100" marR="0" lvl="1" indent="-215900" algn="just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i="0" u="none" strike="noStrike" cap="none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101" name="Google Shape;101;p12"/>
          <p:cNvSpPr txBox="1">
            <a:spLocks noGrp="1"/>
          </p:cNvSpPr>
          <p:nvPr>
            <p:ph type="ftr" idx="11"/>
          </p:nvPr>
        </p:nvSpPr>
        <p:spPr>
          <a:xfrm>
            <a:off x="5791200" y="6475413"/>
            <a:ext cx="27528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Nehru Bhandaru (Broadcom)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2" name="Google Shape;102;p12"/>
          <p:cNvSpPr/>
          <p:nvPr/>
        </p:nvSpPr>
        <p:spPr>
          <a:xfrm>
            <a:off x="80911" y="1293344"/>
            <a:ext cx="8640900" cy="53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3619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Oswald"/>
              <a:buChar char="●"/>
            </a:pPr>
            <a:r>
              <a:rPr lang="en-US" sz="2100" dirty="0">
                <a:solidFill>
                  <a:schemeClr val="dk1"/>
                </a:solidFill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Control Frame Protection (CFP) has been proposed for 11bn in multiple contributions, e.g. [1], [2]</a:t>
            </a:r>
          </a:p>
          <a:p>
            <a:pPr marL="457200" marR="0" lvl="0" indent="-3619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Oswald"/>
              <a:buChar char="●"/>
            </a:pPr>
            <a:r>
              <a:rPr lang="en-US" sz="2100" dirty="0">
                <a:solidFill>
                  <a:schemeClr val="dk1"/>
                </a:solidFill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Various aspects of CFP design need to be determined, e.g.</a:t>
            </a:r>
          </a:p>
          <a:p>
            <a:pPr marL="914400" marR="0" lvl="1" indent="-3619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Oswald"/>
              <a:buChar char="○"/>
            </a:pPr>
            <a:r>
              <a:rPr lang="en-US" sz="1800" dirty="0">
                <a:solidFill>
                  <a:schemeClr val="dk1"/>
                </a:solidFill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Which keys are needed and where do the keys come from</a:t>
            </a:r>
          </a:p>
          <a:p>
            <a:pPr marL="914400" marR="0" lvl="1" indent="-3619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Oswald"/>
              <a:buChar char="○"/>
            </a:pPr>
            <a:r>
              <a:rPr lang="en-US" sz="1800" dirty="0">
                <a:solidFill>
                  <a:schemeClr val="dk1"/>
                </a:solidFill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What is the algorithm for integrity protection of these frames</a:t>
            </a:r>
          </a:p>
          <a:p>
            <a:pPr marL="914400" marR="0" lvl="1" indent="-3619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Oswald"/>
              <a:buChar char="○"/>
            </a:pPr>
            <a:r>
              <a:rPr lang="en-US" sz="1800" dirty="0">
                <a:solidFill>
                  <a:schemeClr val="dk1"/>
                </a:solidFill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What is the PN Space and Replay Protection</a:t>
            </a:r>
          </a:p>
          <a:p>
            <a:pPr marL="914400" marR="0" lvl="1" indent="-3619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Oswald"/>
              <a:buChar char="○"/>
            </a:pPr>
            <a:r>
              <a:rPr lang="en-US" sz="1800" dirty="0">
                <a:solidFill>
                  <a:schemeClr val="dk1"/>
                </a:solidFill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Changes to Signaling/Negotiation</a:t>
            </a:r>
          </a:p>
          <a:p>
            <a:pPr marL="914400" marR="0" lvl="1" indent="-3619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Oswald"/>
              <a:buChar char="○"/>
            </a:pPr>
            <a:r>
              <a:rPr lang="en-US" sz="1800" dirty="0">
                <a:solidFill>
                  <a:schemeClr val="dk1"/>
                </a:solidFill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What frames to protect</a:t>
            </a:r>
          </a:p>
          <a:p>
            <a:pPr marL="1371600" marR="0" lvl="2" indent="-3619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Oswald"/>
              <a:buChar char="■"/>
            </a:pPr>
            <a:r>
              <a:rPr lang="en-US" dirty="0">
                <a:solidFill>
                  <a:schemeClr val="dk1"/>
                </a:solidFill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unicast - Trigger, BA, BAR Frames</a:t>
            </a:r>
          </a:p>
          <a:p>
            <a:pPr marL="1371600" marR="0" lvl="2" indent="-3619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Oswald"/>
              <a:buChar char="■"/>
            </a:pPr>
            <a:r>
              <a:rPr lang="en-US" dirty="0">
                <a:solidFill>
                  <a:schemeClr val="dk1"/>
                </a:solidFill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Multi-STA BAR needs group keys</a:t>
            </a:r>
          </a:p>
          <a:p>
            <a:pPr marL="914400" marR="0" lvl="1" indent="-3619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Oswald"/>
              <a:buChar char="○"/>
            </a:pPr>
            <a:r>
              <a:rPr lang="en-US" sz="1800" dirty="0">
                <a:solidFill>
                  <a:schemeClr val="dk1"/>
                </a:solidFill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What is the frame format</a:t>
            </a:r>
          </a:p>
          <a:p>
            <a:pPr marL="914400" marR="0" lvl="1" indent="-3619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Oswald"/>
              <a:buChar char="○"/>
            </a:pPr>
            <a:r>
              <a:rPr lang="en-US" sz="1800" dirty="0">
                <a:solidFill>
                  <a:schemeClr val="dk1"/>
                </a:solidFill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MLD Support, per-link keys</a:t>
            </a:r>
          </a:p>
          <a:p>
            <a:pPr marL="914400" marR="0" lvl="1" indent="-3619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Oswald"/>
              <a:buChar char="○"/>
            </a:pPr>
            <a:r>
              <a:rPr lang="en-US" sz="1800" dirty="0">
                <a:solidFill>
                  <a:schemeClr val="dk1"/>
                </a:solidFill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How many keys - Unicast and for BSS Group</a:t>
            </a:r>
          </a:p>
          <a:p>
            <a:pPr marL="457200" marR="0" lvl="0" indent="-3619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Oswald"/>
              <a:buChar char="●"/>
            </a:pPr>
            <a:r>
              <a:rPr lang="en-US" sz="2100" dirty="0">
                <a:solidFill>
                  <a:schemeClr val="dk1"/>
                </a:solidFill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This contribution proposes several of these details, particularly on the key usage, protection algorithm and PN management</a:t>
            </a:r>
          </a:p>
          <a:p>
            <a:pPr marL="457200" marR="0" lvl="0" indent="-3619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Oswald"/>
              <a:buChar char="●"/>
            </a:pPr>
            <a:endParaRPr lang="en-US" sz="2100" dirty="0">
              <a:solidFill>
                <a:schemeClr val="dk1"/>
              </a:solidFill>
              <a:latin typeface="Times New Roman" panose="02020603050405020304" pitchFamily="18" charset="0"/>
              <a:ea typeface="Oswald"/>
              <a:cs typeface="Times New Roman" panose="02020603050405020304" pitchFamily="18" charset="0"/>
              <a:sym typeface="Oswald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4"/>
          <p:cNvSpPr txBox="1">
            <a:spLocks noGrp="1"/>
          </p:cNvSpPr>
          <p:nvPr>
            <p:ph type="sldNum" idx="12"/>
          </p:nvPr>
        </p:nvSpPr>
        <p:spPr>
          <a:xfrm>
            <a:off x="4341606" y="6525344"/>
            <a:ext cx="5355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3</a:t>
            </a:fld>
            <a:endParaRPr/>
          </a:p>
        </p:txBody>
      </p:sp>
      <p:sp>
        <p:nvSpPr>
          <p:cNvPr id="124" name="Google Shape;124;p14"/>
          <p:cNvSpPr txBox="1">
            <a:spLocks noGrp="1"/>
          </p:cNvSpPr>
          <p:nvPr>
            <p:ph type="title"/>
          </p:nvPr>
        </p:nvSpPr>
        <p:spPr>
          <a:xfrm>
            <a:off x="685800" y="28045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2400" dirty="0"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CFP keys, algorithm and PN management</a:t>
            </a:r>
            <a:endParaRPr sz="2400" dirty="0">
              <a:latin typeface="Times New Roman" panose="02020603050405020304" pitchFamily="18" charset="0"/>
              <a:ea typeface="Oswald"/>
              <a:cs typeface="Times New Roman" panose="02020603050405020304" pitchFamily="18" charset="0"/>
              <a:sym typeface="Oswald"/>
            </a:endParaRPr>
          </a:p>
        </p:txBody>
      </p:sp>
      <p:sp>
        <p:nvSpPr>
          <p:cNvPr id="125" name="Google Shape;125;p14"/>
          <p:cNvSpPr/>
          <p:nvPr/>
        </p:nvSpPr>
        <p:spPr>
          <a:xfrm>
            <a:off x="79474" y="1051375"/>
            <a:ext cx="8886105" cy="508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336550" algn="just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Oswald"/>
              <a:buChar char="●"/>
            </a:pPr>
            <a:r>
              <a:rPr lang="en-US" sz="1800" dirty="0">
                <a:solidFill>
                  <a:schemeClr val="dk1"/>
                </a:solidFill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Where do the keys for CFP come from – use same key as for data/management frames, or define separate keys for CFP?</a:t>
            </a:r>
          </a:p>
          <a:p>
            <a:pPr marL="457200" marR="0" lvl="0" indent="-3365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Oswald"/>
              <a:buChar char="●"/>
            </a:pPr>
            <a:r>
              <a:rPr lang="en-US" sz="1800" dirty="0">
                <a:solidFill>
                  <a:schemeClr val="dk1"/>
                </a:solidFill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If a new key is derived for CFP it would require:</a:t>
            </a:r>
            <a:endParaRPr sz="1800" dirty="0">
              <a:solidFill>
                <a:schemeClr val="dk1"/>
              </a:solidFill>
              <a:latin typeface="Times New Roman" panose="02020603050405020304" pitchFamily="18" charset="0"/>
              <a:ea typeface="Oswald"/>
              <a:cs typeface="Times New Roman" panose="02020603050405020304" pitchFamily="18" charset="0"/>
              <a:sym typeface="Oswald"/>
            </a:endParaRPr>
          </a:p>
          <a:p>
            <a:pPr marL="914400" marR="0" lvl="1" indent="-3365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Oswald"/>
              <a:buChar char="○"/>
            </a:pPr>
            <a:r>
              <a:rPr lang="en-US" sz="1600" dirty="0">
                <a:solidFill>
                  <a:schemeClr val="dk1"/>
                </a:solidFill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Additional hardware storage space in implementations to store the new keys (particularly for AP MLDs, which need to store an additional key per non-AP MLD)</a:t>
            </a:r>
          </a:p>
          <a:p>
            <a:pPr marL="914400" marR="0" lvl="1" indent="-3365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Oswald"/>
              <a:buChar char="○"/>
            </a:pPr>
            <a:r>
              <a:rPr lang="en-US" sz="1600" dirty="0">
                <a:solidFill>
                  <a:schemeClr val="dk1"/>
                </a:solidFill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Work to define the KDF (e.g. AES-CMAC vs HMAC-Hash KDF) and other aspects of the key management</a:t>
            </a:r>
            <a:endParaRPr sz="1600" dirty="0">
              <a:solidFill>
                <a:schemeClr val="dk1"/>
              </a:solidFill>
              <a:latin typeface="Times New Roman" panose="02020603050405020304" pitchFamily="18" charset="0"/>
              <a:ea typeface="Oswald"/>
              <a:cs typeface="Times New Roman" panose="02020603050405020304" pitchFamily="18" charset="0"/>
              <a:sym typeface="Oswald"/>
            </a:endParaRPr>
          </a:p>
          <a:p>
            <a:pPr marL="457200" marR="0" lvl="0" indent="-3365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Oswald"/>
              <a:buChar char="●"/>
            </a:pPr>
            <a:r>
              <a:rPr lang="en-US" sz="1800" dirty="0">
                <a:solidFill>
                  <a:schemeClr val="dk1"/>
                </a:solidFill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Using the same key for CFP and data/management frames is preferable </a:t>
            </a:r>
            <a:endParaRPr sz="1800" dirty="0">
              <a:solidFill>
                <a:schemeClr val="dk1"/>
              </a:solidFill>
              <a:latin typeface="Times New Roman" panose="02020603050405020304" pitchFamily="18" charset="0"/>
              <a:ea typeface="Oswald"/>
              <a:cs typeface="Times New Roman" panose="02020603050405020304" pitchFamily="18" charset="0"/>
              <a:sym typeface="Oswald"/>
            </a:endParaRPr>
          </a:p>
          <a:p>
            <a:pPr marL="914400" marR="0" lvl="1" indent="-3365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Oswald"/>
              <a:buChar char="○"/>
            </a:pPr>
            <a:r>
              <a:rPr lang="en-US" sz="1600" dirty="0">
                <a:solidFill>
                  <a:schemeClr val="dk1"/>
                </a:solidFill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Nonce collisions can be avoided in a simple way by partitioning the PN space so that a dedicated part is used for for CFP only.</a:t>
            </a:r>
          </a:p>
          <a:p>
            <a:pPr marL="914400" marR="0" lvl="1" indent="-3365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Oswald"/>
              <a:buChar char="○"/>
            </a:pPr>
            <a:r>
              <a:rPr lang="en-US" sz="1600" dirty="0">
                <a:solidFill>
                  <a:schemeClr val="dk1"/>
                </a:solidFill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Since the number of protected control frames will be much less than the number of management frames, minimize reduction of PN space for data/</a:t>
            </a:r>
            <a:r>
              <a:rPr lang="en-US" sz="1600" dirty="0" err="1">
                <a:solidFill>
                  <a:schemeClr val="dk1"/>
                </a:solidFill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mgmt</a:t>
            </a:r>
            <a:r>
              <a:rPr lang="en-US" sz="1600" dirty="0">
                <a:solidFill>
                  <a:schemeClr val="dk1"/>
                </a:solidFill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 frames by setting TBD MSBs of PN to all-ones for CFP, and using all other values of the MSBs for data/</a:t>
            </a:r>
            <a:r>
              <a:rPr lang="en-US" sz="1600" dirty="0" err="1">
                <a:solidFill>
                  <a:schemeClr val="dk1"/>
                </a:solidFill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mgmt</a:t>
            </a:r>
            <a:r>
              <a:rPr lang="en-US" sz="1600" dirty="0">
                <a:solidFill>
                  <a:schemeClr val="dk1"/>
                </a:solidFill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 frames</a:t>
            </a:r>
          </a:p>
          <a:p>
            <a:pPr marL="914400" marR="0" lvl="1" indent="-3365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Oswald"/>
              <a:buChar char="○"/>
            </a:pPr>
            <a:r>
              <a:rPr lang="en-US" sz="1600" dirty="0">
                <a:solidFill>
                  <a:schemeClr val="dk1"/>
                </a:solidFill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In order that the TK is always used with the same cipher family (see [3]), require unicast data/management frames to use GCMP-256 and unicast control frames to use GMAC-256</a:t>
            </a:r>
          </a:p>
          <a:p>
            <a:pPr marL="457200" lvl="0" indent="-3810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Oswald"/>
              </a:rPr>
              <a:t>Protected control frames will have their own replay counter</a:t>
            </a:r>
          </a:p>
          <a:p>
            <a:pPr marL="457200" lvl="0" indent="-3810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Oswald"/>
              </a:rPr>
              <a:t>Nonce construction does not change except for PN space usage</a:t>
            </a:r>
          </a:p>
          <a:p>
            <a:pPr marL="914400" lvl="1" indent="-3810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Oswald"/>
              <a:buChar char="○"/>
            </a:pPr>
            <a:r>
              <a:rPr lang="en-US" sz="1600" dirty="0">
                <a:solidFill>
                  <a:schemeClr val="dk1"/>
                </a:solidFill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TA identifies the link</a:t>
            </a:r>
          </a:p>
          <a:p>
            <a:pPr marL="914400" lvl="1" indent="-3810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Oswald"/>
              <a:buChar char="○"/>
            </a:pPr>
            <a:r>
              <a:rPr lang="en-US" sz="1600" dirty="0">
                <a:solidFill>
                  <a:schemeClr val="dk1"/>
                </a:solidFill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MLD address used in the Nonce as before</a:t>
            </a:r>
            <a:endParaRPr lang="en-US" sz="1800" dirty="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Oswald"/>
            </a:endParaRPr>
          </a:p>
          <a:p>
            <a:pPr marL="457200" lvl="0" indent="-3810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Oswald"/>
              </a:rPr>
              <a:t>No changes to existing key derivation</a:t>
            </a:r>
          </a:p>
        </p:txBody>
      </p:sp>
      <p:sp>
        <p:nvSpPr>
          <p:cNvPr id="126" name="Google Shape;126;p14"/>
          <p:cNvSpPr txBox="1">
            <a:spLocks noGrp="1"/>
          </p:cNvSpPr>
          <p:nvPr>
            <p:ph type="ftr" idx="11"/>
          </p:nvPr>
        </p:nvSpPr>
        <p:spPr>
          <a:xfrm>
            <a:off x="5791200" y="6475413"/>
            <a:ext cx="27528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Nehru Bhandaru (Broadcom)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20"/>
          <p:cNvSpPr txBox="1">
            <a:spLocks noGrp="1"/>
          </p:cNvSpPr>
          <p:nvPr>
            <p:ph type="sldNum" idx="12"/>
          </p:nvPr>
        </p:nvSpPr>
        <p:spPr>
          <a:xfrm>
            <a:off x="4341606" y="6525344"/>
            <a:ext cx="5355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4</a:t>
            </a:fld>
            <a:endParaRPr/>
          </a:p>
        </p:txBody>
      </p:sp>
      <p:sp>
        <p:nvSpPr>
          <p:cNvPr id="202" name="Google Shape;202;p20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 err="1"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Strawpoll</a:t>
            </a:r>
            <a:endParaRPr dirty="0">
              <a:latin typeface="Times New Roman" panose="02020603050405020304" pitchFamily="18" charset="0"/>
              <a:ea typeface="Oswald"/>
              <a:cs typeface="Times New Roman" panose="02020603050405020304" pitchFamily="18" charset="0"/>
              <a:sym typeface="Oswald"/>
            </a:endParaRPr>
          </a:p>
        </p:txBody>
      </p:sp>
      <p:sp>
        <p:nvSpPr>
          <p:cNvPr id="203" name="Google Shape;203;p20"/>
          <p:cNvSpPr/>
          <p:nvPr/>
        </p:nvSpPr>
        <p:spPr>
          <a:xfrm>
            <a:off x="80911" y="1533516"/>
            <a:ext cx="8640900" cy="53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800100" marR="0" lvl="1" indent="-215900" algn="just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i="0" u="none" strike="noStrike" cap="none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204" name="Google Shape;204;p20"/>
          <p:cNvSpPr txBox="1">
            <a:spLocks noGrp="1"/>
          </p:cNvSpPr>
          <p:nvPr>
            <p:ph type="ftr" idx="11"/>
          </p:nvPr>
        </p:nvSpPr>
        <p:spPr>
          <a:xfrm>
            <a:off x="5791200" y="6475413"/>
            <a:ext cx="27528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Nehru Bhandaru (Broadcom)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5" name="Google Shape;205;p20"/>
          <p:cNvSpPr/>
          <p:nvPr/>
        </p:nvSpPr>
        <p:spPr>
          <a:xfrm>
            <a:off x="208700" y="1637074"/>
            <a:ext cx="8640900" cy="46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19100" lvl="0" indent="-342900" algn="just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dk1"/>
                </a:solidFill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SP: Do you support the following?</a:t>
            </a:r>
          </a:p>
          <a:p>
            <a:pPr marL="76200" lvl="0" algn="just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</a:pPr>
            <a:r>
              <a:rPr lang="en-US" sz="1800" dirty="0">
                <a:solidFill>
                  <a:schemeClr val="dk1"/>
                </a:solidFill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	The key to protect individually addressed Trigger/BA/BAR is the same as TK. Further, GCMP-256 shall be used as the pairwise cipher for individually addressed data and management frame, TBD most significant bits of PN for protecting individually addressed Trigger/BA/BAR shall be set to all 1, and same TBD most significant bits of PN for protecting individually addressed data and management shall not be set to all 1</a:t>
            </a:r>
          </a:p>
          <a:p>
            <a:pPr marL="457200" lvl="0" indent="-381000" algn="just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Oswald"/>
              <a:buChar char="●"/>
            </a:pPr>
            <a:endParaRPr lang="en-US" sz="2400" dirty="0">
              <a:solidFill>
                <a:schemeClr val="dk1"/>
              </a:solidFill>
              <a:latin typeface="Times New Roman" panose="02020603050405020304" pitchFamily="18" charset="0"/>
              <a:ea typeface="Oswald"/>
              <a:cs typeface="Times New Roman" panose="02020603050405020304" pitchFamily="18" charset="0"/>
              <a:sym typeface="Oswald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21"/>
          <p:cNvSpPr txBox="1">
            <a:spLocks noGrp="1"/>
          </p:cNvSpPr>
          <p:nvPr>
            <p:ph type="sldNum" idx="12"/>
          </p:nvPr>
        </p:nvSpPr>
        <p:spPr>
          <a:xfrm>
            <a:off x="4341606" y="6525344"/>
            <a:ext cx="5355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5</a:t>
            </a:fld>
            <a:endParaRPr/>
          </a:p>
        </p:txBody>
      </p:sp>
      <p:sp>
        <p:nvSpPr>
          <p:cNvPr id="215" name="Google Shape;215;p21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latin typeface="Oswald"/>
                <a:ea typeface="Oswald"/>
                <a:cs typeface="Oswald"/>
                <a:sym typeface="Oswald"/>
              </a:rPr>
              <a:t>References</a:t>
            </a:r>
            <a:endParaRPr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216" name="Google Shape;216;p21"/>
          <p:cNvSpPr/>
          <p:nvPr/>
        </p:nvSpPr>
        <p:spPr>
          <a:xfrm>
            <a:off x="114365" y="1533600"/>
            <a:ext cx="8640900" cy="53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3683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Oswald"/>
              <a:buAutoNum type="arabicPeriod"/>
            </a:pPr>
            <a:r>
              <a:rPr lang="en-US" sz="2200" dirty="0">
                <a:solidFill>
                  <a:schemeClr val="dk1"/>
                </a:solidFill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11-23/2001r2: Secure Control Frames Follow Up, Alfred </a:t>
            </a:r>
            <a:r>
              <a:rPr lang="en-US" sz="2200" dirty="0" err="1">
                <a:solidFill>
                  <a:schemeClr val="dk1"/>
                </a:solidFill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Asterjadhi</a:t>
            </a:r>
            <a:endParaRPr lang="en-US" sz="2200" dirty="0">
              <a:solidFill>
                <a:schemeClr val="dk1"/>
              </a:solidFill>
              <a:latin typeface="Times New Roman" panose="02020603050405020304" pitchFamily="18" charset="0"/>
              <a:ea typeface="Oswald"/>
              <a:cs typeface="Times New Roman" panose="02020603050405020304" pitchFamily="18" charset="0"/>
              <a:sym typeface="Oswald"/>
            </a:endParaRPr>
          </a:p>
          <a:p>
            <a:pPr marL="457200" marR="0" lvl="0" indent="-3683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Oswald"/>
              <a:buAutoNum type="arabicPeriod"/>
            </a:pPr>
            <a:r>
              <a:rPr lang="en-US" sz="2200" dirty="0">
                <a:solidFill>
                  <a:schemeClr val="dk1"/>
                </a:solidFill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11-24/0497r0: Security Enhancement Control Frame Protection Follow-up, </a:t>
            </a:r>
            <a:r>
              <a:rPr lang="en-US" sz="2200" dirty="0" err="1">
                <a:solidFill>
                  <a:schemeClr val="dk1"/>
                </a:solidFill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Liwen</a:t>
            </a:r>
            <a:r>
              <a:rPr lang="en-US" sz="2200" dirty="0">
                <a:solidFill>
                  <a:schemeClr val="dk1"/>
                </a:solidFill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</a:rPr>
              <a:t> Chu</a:t>
            </a:r>
          </a:p>
          <a:p>
            <a:pPr marL="457200" marR="0" lvl="0" indent="-3683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Oswald"/>
              <a:buAutoNum type="arabicPeriod"/>
            </a:pPr>
            <a:r>
              <a:rPr lang="en-US" sz="2200" dirty="0">
                <a:solidFill>
                  <a:schemeClr val="tx1"/>
                </a:solidFill>
                <a:uFill>
                  <a:noFill/>
                </a:uFill>
                <a:latin typeface="Times New Roman" panose="02020603050405020304" pitchFamily="18" charset="0"/>
                <a:ea typeface="Oswald"/>
                <a:cs typeface="Times New Roman" panose="02020603050405020304" pitchFamily="18" charset="0"/>
                <a:sym typeface="Oswald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NIST SP 800 38D </a:t>
            </a:r>
            <a:endParaRPr sz="2200" dirty="0">
              <a:solidFill>
                <a:schemeClr val="tx1"/>
              </a:solidFill>
              <a:latin typeface="Times New Roman" panose="02020603050405020304" pitchFamily="18" charset="0"/>
              <a:ea typeface="Oswald"/>
              <a:cs typeface="Times New Roman" panose="02020603050405020304" pitchFamily="18" charset="0"/>
              <a:sym typeface="Oswald"/>
            </a:endParaRPr>
          </a:p>
        </p:txBody>
      </p:sp>
      <p:sp>
        <p:nvSpPr>
          <p:cNvPr id="217" name="Google Shape;217;p21"/>
          <p:cNvSpPr txBox="1">
            <a:spLocks noGrp="1"/>
          </p:cNvSpPr>
          <p:nvPr>
            <p:ph type="ftr" idx="11"/>
          </p:nvPr>
        </p:nvSpPr>
        <p:spPr>
          <a:xfrm>
            <a:off x="5791200" y="6475413"/>
            <a:ext cx="27528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Nehru Bhandaru (Broadcom)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653</Words>
  <Application>Microsoft Macintosh PowerPoint</Application>
  <PresentationFormat>On-screen Show (4:3)</PresentationFormat>
  <Paragraphs>81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Times New Roman</vt:lpstr>
      <vt:lpstr>Arial Narrow</vt:lpstr>
      <vt:lpstr>Oswald</vt:lpstr>
      <vt:lpstr>802-11-Submission</vt:lpstr>
      <vt:lpstr> Control Frame Protection Keys </vt:lpstr>
      <vt:lpstr>Introduction</vt:lpstr>
      <vt:lpstr>CFP keys, algorithm and PN management</vt:lpstr>
      <vt:lpstr>Strawpoll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Thomas Derham</cp:lastModifiedBy>
  <cp:revision>5</cp:revision>
  <dcterms:modified xsi:type="dcterms:W3CDTF">2024-11-09T20:38:17Z</dcterms:modified>
</cp:coreProperties>
</file>