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65" r:id="rId3"/>
    <p:sldId id="271" r:id="rId4"/>
    <p:sldId id="278" r:id="rId5"/>
    <p:sldId id="276" r:id="rId6"/>
    <p:sldId id="277" r:id="rId7"/>
    <p:sldId id="279" r:id="rId8"/>
    <p:sldId id="280" r:id="rId9"/>
    <p:sldId id="284" r:id="rId10"/>
    <p:sldId id="281" r:id="rId11"/>
    <p:sldId id="283" r:id="rId12"/>
    <p:sldId id="266" r:id="rId13"/>
    <p:sldId id="275"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이광호" initials="" lastIdx="10" clrIdx="0">
    <p:extLst>
      <p:ext uri="{19B8F6BF-5375-455C-9EA6-DF929625EA0E}">
        <p15:presenceInfo xmlns:p15="http://schemas.microsoft.com/office/powerpoint/2012/main" userId="S::1978065@office.ut.ac.kr::a75b2822-602c-46bc-8654-0729d48d0e21" providerId="AD"/>
      </p:ext>
    </p:extLst>
  </p:cmAuthor>
  <p:cmAuthor id="2" name="Woojin Ahn" initials="WA" lastIdx="3" clrIdx="1">
    <p:extLst>
      <p:ext uri="{19B8F6BF-5375-455C-9EA6-DF929625EA0E}">
        <p15:presenceInfo xmlns:p15="http://schemas.microsoft.com/office/powerpoint/2012/main" userId="c874a690afa2d01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9534" autoAdjust="0"/>
    <p:restoredTop sz="94660"/>
  </p:normalViewPr>
  <p:slideViewPr>
    <p:cSldViewPr>
      <p:cViewPr varScale="1">
        <p:scale>
          <a:sx n="68" d="100"/>
          <a:sy n="68" d="100"/>
        </p:scale>
        <p:origin x="54" y="8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53961BC-EA7E-91BF-D63E-06B5CE48B1A7}"/>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8BD426E-1DA2-F504-9E0B-99E847478052}"/>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6BBFAB1F-FAB6-1186-740B-4647580FF16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97B7CC91-EA93-ED24-03A2-1BDEE61DEA1B}"/>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D362628B-921A-3548-4DA4-85F456D5B4D2}"/>
              </a:ext>
            </a:extLst>
          </p:cNvPr>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a:extLst>
              <a:ext uri="{FF2B5EF4-FFF2-40B4-BE49-F238E27FC236}">
                <a16:creationId xmlns:a16="http://schemas.microsoft.com/office/drawing/2014/main" id="{949561C0-186F-74AC-266B-348B7044C008}"/>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3D439624-AEE8-D97F-573A-C37F67CD2BB8}"/>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13871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7FD1DECA-59A8-E6E7-AB27-ABF25DF8D60E}"/>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0ECF63B-0284-BDFA-22E4-875404FAF315}"/>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866885AC-1CD8-B40B-8B2A-214B7496D59D}"/>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24EF87CC-515B-E860-D133-0508CB1F8763}"/>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423ED691-7D16-54FB-5FB0-8F09BDAB1813}"/>
              </a:ext>
            </a:extLst>
          </p:cNvPr>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a:extLst>
              <a:ext uri="{FF2B5EF4-FFF2-40B4-BE49-F238E27FC236}">
                <a16:creationId xmlns:a16="http://schemas.microsoft.com/office/drawing/2014/main" id="{A334D48B-CA0A-2123-888C-EDDC64157913}"/>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CF4ACE6E-0A7B-0717-DC53-F988131C5692}"/>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2796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CE2B5E1-53B9-E859-61A3-6AB70E9F18A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9018067-FC0A-F91A-C5E2-7DCB85A9D7B9}"/>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5E42BD2A-0239-723D-1AF9-6AA476930207}"/>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2192D45-1B6C-31AE-C68E-BE638E92CA7E}"/>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D0D664F3-8A0E-3AB9-49FB-15B748339E76}"/>
              </a:ext>
            </a:extLst>
          </p:cNvPr>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a:extLst>
              <a:ext uri="{FF2B5EF4-FFF2-40B4-BE49-F238E27FC236}">
                <a16:creationId xmlns:a16="http://schemas.microsoft.com/office/drawing/2014/main" id="{2146A73B-9F92-2CBF-5E1D-7BD1425015E9}"/>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EE2E0966-01A2-B9F7-E703-62790D7D1CEF}"/>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676883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16901D9-50A7-2D5A-F4E5-B0CBA8D64967}"/>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75B26CE-91FA-02C9-FC30-468F47FB77C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ABC2BDE-D226-5581-D2D1-7172AEE40B89}"/>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591903A-169A-AD20-AF4E-A403E98BFB70}"/>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5C1E2A2E-0E2B-6EB4-9CFD-A2E47EDE17CA}"/>
              </a:ext>
            </a:extLst>
          </p:cNvPr>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a:extLst>
              <a:ext uri="{FF2B5EF4-FFF2-40B4-BE49-F238E27FC236}">
                <a16:creationId xmlns:a16="http://schemas.microsoft.com/office/drawing/2014/main" id="{BD918D74-0218-6F7E-5FE0-2F8427B87113}"/>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15D506FA-4D82-A102-9822-362553CA2CB0}"/>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624592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B26F816-AB16-949F-88AE-5DC6A3138477}"/>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0834A63-CB26-DA3F-F416-CEBF79EF0C8D}"/>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D08F516C-3969-11A0-ADB0-505843A12646}"/>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8DE9017E-B5C3-656D-FC85-17327B17FE5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0C28E48A-6768-27AD-3CD7-F5D511986E66}"/>
              </a:ext>
            </a:extLst>
          </p:cNvPr>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a:extLst>
              <a:ext uri="{FF2B5EF4-FFF2-40B4-BE49-F238E27FC236}">
                <a16:creationId xmlns:a16="http://schemas.microsoft.com/office/drawing/2014/main" id="{0B191C61-FF8F-F7C7-AFE9-4D7230A4CDF2}"/>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810CEC1E-6E39-EA17-FFD9-D331D9C4096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305670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8C84A66-6322-8E55-53DC-F82FF920912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6B1047A-1E00-FEF0-EF52-EE7B11392602}"/>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67746EBF-7D41-63DF-AF07-6233EF17B390}"/>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65DD5BE0-8850-1256-4CE4-3EB449410AD1}"/>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EBE0404B-C86D-B164-5F3E-460C7084475D}"/>
              </a:ext>
            </a:extLst>
          </p:cNvPr>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a:extLst>
              <a:ext uri="{FF2B5EF4-FFF2-40B4-BE49-F238E27FC236}">
                <a16:creationId xmlns:a16="http://schemas.microsoft.com/office/drawing/2014/main" id="{4C87AD58-31B2-EA90-E5FA-038B4CABFDA9}"/>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B250FFFF-B4D7-BFE6-7C2A-985435E03EF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935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5710601-01E0-9D5E-190C-7877CEBAE1E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9E51C8D-8EE8-579D-90A4-AC6C78EF0197}"/>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7D708B85-E5B1-BCE2-1536-A81FAF1923A2}"/>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D1E46AF6-9516-85BE-43C2-F596F70A1A6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B51C963-F13A-10EE-9A91-29CE54AF8771}"/>
              </a:ext>
            </a:extLst>
          </p:cNvPr>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a:extLst>
              <a:ext uri="{FF2B5EF4-FFF2-40B4-BE49-F238E27FC236}">
                <a16:creationId xmlns:a16="http://schemas.microsoft.com/office/drawing/2014/main" id="{FBC9D0F5-EDF9-97D1-85CE-A9A5EA7B91C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1762651D-89A9-3FFB-51E0-F1AFE6C5935C}"/>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0805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FD0F93E-8035-B1C2-18DD-5B35276C290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F66B7E5-37D8-879E-166A-3BEAD17E762C}"/>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C9E6A7FA-5D6D-97BD-FC43-85E7B88074FB}"/>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D794848D-689D-2296-F827-3A0DF39AC6FF}"/>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E1CF36A2-417F-113A-76F4-48E216D40CE5}"/>
              </a:ext>
            </a:extLst>
          </p:cNvPr>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a:extLst>
              <a:ext uri="{FF2B5EF4-FFF2-40B4-BE49-F238E27FC236}">
                <a16:creationId xmlns:a16="http://schemas.microsoft.com/office/drawing/2014/main" id="{B06B59F1-F25B-BAED-D868-832F411C0773}"/>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3102E925-001B-B57F-5F77-6C7F47745380}"/>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805963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BFD4E7C-2CE3-CE10-E516-D979963C8DA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BB615D9-45ED-8345-A5D7-07E7328655EF}"/>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B97D0591-1C1E-FA09-B059-AE79B5D82F42}"/>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4AAA8A09-FEF1-B14E-00C9-428EF8CC64BD}"/>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5F2FFF87-6FC2-661F-FF70-DF65748397B5}"/>
              </a:ext>
            </a:extLst>
          </p:cNvPr>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a:extLst>
              <a:ext uri="{FF2B5EF4-FFF2-40B4-BE49-F238E27FC236}">
                <a16:creationId xmlns:a16="http://schemas.microsoft.com/office/drawing/2014/main" id="{9523D2DF-32B0-44F1-503C-3C901CE478C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4F61FE5B-C67A-3402-5650-173A0B1B391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2453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360F648-1A79-0811-1A77-2B058DFFB2E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A6C6E65-BEC4-6237-FCDC-68355F78C4DE}"/>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41250B26-2C4C-559D-D593-D64C288A59B7}"/>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CDCC763C-C66B-9BBD-C1F1-43A1ACC24D65}"/>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B1C03DFC-2357-DACE-91CF-D5D4F88F82A8}"/>
              </a:ext>
            </a:extLst>
          </p:cNvPr>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a:extLst>
              <a:ext uri="{FF2B5EF4-FFF2-40B4-BE49-F238E27FC236}">
                <a16:creationId xmlns:a16="http://schemas.microsoft.com/office/drawing/2014/main" id="{ED958A05-9B4C-D167-1464-52903024964E}"/>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E9E4248D-6C38-A132-8D67-E7DEF7F4AFD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8537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ACB4C4D-B6B0-C0F8-2FD0-13425CBFCB5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BC58CF5-BC48-EB32-FFC8-52B99C485386}"/>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62916F24-95CB-FC79-8358-2A20B39ECA28}"/>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1C53EEE5-09E7-43DD-8EDB-C07B37C9FED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D2E27169-3AC5-7FB8-D95E-20A0ADEA59E9}"/>
              </a:ext>
            </a:extLst>
          </p:cNvPr>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a:extLst>
              <a:ext uri="{FF2B5EF4-FFF2-40B4-BE49-F238E27FC236}">
                <a16:creationId xmlns:a16="http://schemas.microsoft.com/office/drawing/2014/main" id="{0FA21099-0152-E226-4C19-E4DFBDF4CC3C}"/>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2F16DC9-BFA3-7D08-E4CC-10E40651B290}"/>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119687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A6C1CB7-1093-791F-2FEA-3017A0FDF6A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CA5E61A-C390-BE7D-AD8F-F4F467CB4561}"/>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1CD7EFB7-3F57-F3C9-FFE5-E4CA6AD32677}"/>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07477272-138F-845F-1DEB-8CF898D68D2D}"/>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D2868EB3-4AB0-BC64-1685-E9F13A690101}"/>
              </a:ext>
            </a:extLst>
          </p:cNvPr>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a:extLst>
              <a:ext uri="{FF2B5EF4-FFF2-40B4-BE49-F238E27FC236}">
                <a16:creationId xmlns:a16="http://schemas.microsoft.com/office/drawing/2014/main" id="{CB1FB6B5-4EAC-2B25-0447-5E9207183A24}"/>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E309B93C-0737-7861-A77A-E2EB074900C3}"/>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78215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a:t>November 2024</a:t>
            </a:r>
            <a:endParaRPr lang="en-GB" dirty="0"/>
          </a:p>
        </p:txBody>
      </p:sp>
      <p:sp>
        <p:nvSpPr>
          <p:cNvPr id="5" name="Footer Placeholder 4"/>
          <p:cNvSpPr>
            <a:spLocks noGrp="1"/>
          </p:cNvSpPr>
          <p:nvPr>
            <p:ph type="ftr" idx="11"/>
          </p:nvPr>
        </p:nvSpPr>
        <p:spPr/>
        <p:txBody>
          <a:bodyPr/>
          <a:lstStyle>
            <a:lvl1pPr>
              <a:defRPr/>
            </a:lvl1pPr>
          </a:lstStyle>
          <a:p>
            <a:r>
              <a:rPr lang="en-US" altLang="ko-KR" dirty="0" err="1"/>
              <a:t>Gwangho</a:t>
            </a:r>
            <a:r>
              <a:rPr lang="en-US" altLang="ko-KR" dirty="0"/>
              <a:t> Lee, KNUT</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Gwangho Lee, KNUT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ltLang="ko-KR"/>
              <a:t>November 2024</a:t>
            </a:r>
            <a:endParaRPr lang="en-GB"/>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ltLang="ko-KR"/>
              <a:t>November 2024</a:t>
            </a:r>
            <a:endParaRPr lang="en-GB"/>
          </a:p>
        </p:txBody>
      </p:sp>
      <p:sp>
        <p:nvSpPr>
          <p:cNvPr id="6" name="Footer Placeholder 5"/>
          <p:cNvSpPr>
            <a:spLocks noGrp="1"/>
          </p:cNvSpPr>
          <p:nvPr>
            <p:ph type="ftr" idx="11"/>
          </p:nvPr>
        </p:nvSpPr>
        <p:spPr/>
        <p:txBody>
          <a:bodyPr/>
          <a:lstStyle>
            <a:lvl1pPr>
              <a:defRPr/>
            </a:lvl1pPr>
          </a:lstStyle>
          <a:p>
            <a:r>
              <a:rPr lang="en-GB"/>
              <a:t>Gwangho Lee, KNUT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ltLang="ko-KR"/>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Gwangho Lee, KNUT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ltLang="ko-KR"/>
              <a:t>November 2024</a:t>
            </a:r>
            <a:endParaRPr lang="en-GB"/>
          </a:p>
        </p:txBody>
      </p:sp>
      <p:sp>
        <p:nvSpPr>
          <p:cNvPr id="4" name="Footer Placeholder 3"/>
          <p:cNvSpPr>
            <a:spLocks noGrp="1"/>
          </p:cNvSpPr>
          <p:nvPr>
            <p:ph type="ftr" idx="11"/>
          </p:nvPr>
        </p:nvSpPr>
        <p:spPr/>
        <p:txBody>
          <a:bodyPr/>
          <a:lstStyle>
            <a:lvl1pPr>
              <a:defRPr/>
            </a:lvl1pPr>
          </a:lstStyle>
          <a:p>
            <a:r>
              <a:rPr lang="en-GB"/>
              <a:t>Gwangho Lee, KNUT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a:t>November 2024</a:t>
            </a:r>
            <a:endParaRPr lang="en-GB"/>
          </a:p>
        </p:txBody>
      </p:sp>
      <p:sp>
        <p:nvSpPr>
          <p:cNvPr id="3" name="Footer Placeholder 2"/>
          <p:cNvSpPr>
            <a:spLocks noGrp="1"/>
          </p:cNvSpPr>
          <p:nvPr>
            <p:ph type="ftr" idx="11"/>
          </p:nvPr>
        </p:nvSpPr>
        <p:spPr/>
        <p:txBody>
          <a:bodyPr/>
          <a:lstStyle>
            <a:lvl1pPr>
              <a:defRPr/>
            </a:lvl1pPr>
          </a:lstStyle>
          <a:p>
            <a:r>
              <a:rPr lang="en-GB"/>
              <a:t>Gwangho Lee, KNUT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November 2024</a:t>
            </a:r>
            <a:endParaRPr lang="en-GB"/>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November 2024</a:t>
            </a:r>
            <a:endParaRPr lang="en-GB"/>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err="1"/>
              <a:t>Gwangho</a:t>
            </a:r>
            <a:r>
              <a:rPr lang="en-US" dirty="0"/>
              <a:t> Lee, KNUT</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1885</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NPCA Hidden Node Problem</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2024-11-13</a:t>
            </a:r>
          </a:p>
        </p:txBody>
      </p:sp>
      <p:sp>
        <p:nvSpPr>
          <p:cNvPr id="6" name="Date Placeholder 3"/>
          <p:cNvSpPr>
            <a:spLocks noGrp="1"/>
          </p:cNvSpPr>
          <p:nvPr>
            <p:ph type="dt" idx="10"/>
          </p:nvPr>
        </p:nvSpPr>
        <p:spPr/>
        <p:txBody>
          <a:bodyPr/>
          <a:lstStyle/>
          <a:p>
            <a:r>
              <a:rPr lang="en-US" altLang="ko-KR"/>
              <a:t>November 2024</a:t>
            </a:r>
            <a:endParaRPr lang="en-GB" dirty="0"/>
          </a:p>
        </p:txBody>
      </p:sp>
      <p:sp>
        <p:nvSpPr>
          <p:cNvPr id="7" name="Footer Placeholder 4"/>
          <p:cNvSpPr>
            <a:spLocks noGrp="1"/>
          </p:cNvSpPr>
          <p:nvPr>
            <p:ph type="ftr" idx="11"/>
          </p:nvPr>
        </p:nvSpPr>
        <p:spPr/>
        <p:txBody>
          <a:bodyPr/>
          <a:lstStyle/>
          <a:p>
            <a:r>
              <a:rPr lang="en-GB"/>
              <a:t>Gwangho Lee, KNUT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06689265"/>
              </p:ext>
            </p:extLst>
          </p:nvPr>
        </p:nvGraphicFramePr>
        <p:xfrm>
          <a:off x="992188" y="2416175"/>
          <a:ext cx="10204450" cy="2482850"/>
        </p:xfrm>
        <a:graphic>
          <a:graphicData uri="http://schemas.openxmlformats.org/presentationml/2006/ole">
            <mc:AlternateContent xmlns:mc="http://schemas.openxmlformats.org/markup-compatibility/2006">
              <mc:Choice xmlns:v="urn:schemas-microsoft-com:vml" Requires="v">
                <p:oleObj name="Document" r:id="rId3" imgW="10444144" imgH="2540000" progId="Word.Document.8">
                  <p:embed/>
                </p:oleObj>
              </mc:Choice>
              <mc:Fallback>
                <p:oleObj name="Document" r:id="rId3" imgW="10444144" imgH="2540000" progId="Word.Document.8">
                  <p:embed/>
                  <p:pic>
                    <p:nvPicPr>
                      <p:cNvPr id="0" name="Picture 3"/>
                      <p:cNvPicPr>
                        <a:picLocks noChangeAspect="1" noChangeArrowheads="1"/>
                      </p:cNvPicPr>
                      <p:nvPr/>
                    </p:nvPicPr>
                    <p:blipFill>
                      <a:blip r:embed="rId4"/>
                      <a:srcRect/>
                      <a:stretch>
                        <a:fillRect/>
                      </a:stretch>
                    </p:blipFill>
                    <p:spPr bwMode="auto">
                      <a:xfrm>
                        <a:off x="992188" y="2416175"/>
                        <a:ext cx="10204450"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EF587C-A8F2-005C-F544-D6987AF3DB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5D12F1-467C-9BC9-E97D-2710620B1D12}"/>
              </a:ext>
            </a:extLst>
          </p:cNvPr>
          <p:cNvSpPr>
            <a:spLocks noGrp="1"/>
          </p:cNvSpPr>
          <p:nvPr>
            <p:ph type="title"/>
          </p:nvPr>
        </p:nvSpPr>
        <p:spPr/>
        <p:txBody>
          <a:bodyPr/>
          <a:lstStyle/>
          <a:p>
            <a:r>
              <a:rPr lang="en-US" dirty="0"/>
              <a:t>Possible Solution with Case 2</a:t>
            </a:r>
            <a:endParaRPr lang="en-GB" dirty="0"/>
          </a:p>
        </p:txBody>
      </p:sp>
      <p:sp>
        <p:nvSpPr>
          <p:cNvPr id="9218" name="Rectangle 2">
            <a:extLst>
              <a:ext uri="{FF2B5EF4-FFF2-40B4-BE49-F238E27FC236}">
                <a16:creationId xmlns:a16="http://schemas.microsoft.com/office/drawing/2014/main" id="{C7403271-C5E0-64C0-1C2E-931BEB5C1533}"/>
              </a:ext>
            </a:extLst>
          </p:cNvPr>
          <p:cNvSpPr>
            <a:spLocks noGrp="1" noChangeArrowheads="1"/>
          </p:cNvSpPr>
          <p:nvPr>
            <p:ph idx="1"/>
          </p:nvPr>
        </p:nvSpPr>
        <p:spPr>
          <a:xfrm>
            <a:off x="914401" y="1764059"/>
            <a:ext cx="10361084" cy="4113213"/>
          </a:xfrm>
          <a:ln/>
        </p:spPr>
        <p:txBody>
          <a:bodyPr/>
          <a:lstStyle/>
          <a:p>
            <a:pPr>
              <a:buFont typeface="Times New Roman" pitchFamily="16" charset="0"/>
              <a:buChar char="•"/>
            </a:pPr>
            <a:r>
              <a:rPr lang="en-US" altLang="ko-KR" dirty="0"/>
              <a:t>Case 2. An UHR STA received both RTS and CTS.</a:t>
            </a:r>
          </a:p>
          <a:p>
            <a:pPr lvl="1">
              <a:buFont typeface="Times New Roman" pitchFamily="16" charset="0"/>
              <a:buChar char="•"/>
            </a:pPr>
            <a:r>
              <a:rPr lang="en-US" altLang="ko-KR" dirty="0"/>
              <a:t>After the AP 1 and the STA 1 received RTS, maybe the RTS has Bandwidth Signaling TA, so the AP 1 and STA 1 know the bandwidth/channel wherein the RTS was transmitted.</a:t>
            </a:r>
          </a:p>
        </p:txBody>
      </p:sp>
      <p:sp>
        <p:nvSpPr>
          <p:cNvPr id="6" name="Slide Number Placeholder 5">
            <a:extLst>
              <a:ext uri="{FF2B5EF4-FFF2-40B4-BE49-F238E27FC236}">
                <a16:creationId xmlns:a16="http://schemas.microsoft.com/office/drawing/2014/main" id="{60DA5944-DA59-05C3-1266-4A2CD392F4BB}"/>
              </a:ext>
            </a:extLst>
          </p:cNvPr>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a:extLst>
              <a:ext uri="{FF2B5EF4-FFF2-40B4-BE49-F238E27FC236}">
                <a16:creationId xmlns:a16="http://schemas.microsoft.com/office/drawing/2014/main" id="{DB4305EC-5E89-DACD-2487-3D12F82467D1}"/>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5A8667C4-4408-0A09-093B-C7434CC2B186}"/>
              </a:ext>
            </a:extLst>
          </p:cNvPr>
          <p:cNvSpPr>
            <a:spLocks noGrp="1"/>
          </p:cNvSpPr>
          <p:nvPr>
            <p:ph type="dt" idx="15"/>
          </p:nvPr>
        </p:nvSpPr>
        <p:spPr/>
        <p:txBody>
          <a:bodyPr/>
          <a:lstStyle/>
          <a:p>
            <a:r>
              <a:rPr lang="en-US" altLang="ko-KR"/>
              <a:t>November 2024</a:t>
            </a:r>
            <a:endParaRPr lang="en-GB"/>
          </a:p>
        </p:txBody>
      </p:sp>
      <p:pic>
        <p:nvPicPr>
          <p:cNvPr id="3" name="그림 2">
            <a:extLst>
              <a:ext uri="{FF2B5EF4-FFF2-40B4-BE49-F238E27FC236}">
                <a16:creationId xmlns:a16="http://schemas.microsoft.com/office/drawing/2014/main" id="{FD4E3137-6314-D322-3FD7-26B9C9824B3D}"/>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0128" y="3133556"/>
            <a:ext cx="5929630" cy="3319780"/>
          </a:xfrm>
          <a:prstGeom prst="rect">
            <a:avLst/>
          </a:prstGeom>
          <a:noFill/>
          <a:ln>
            <a:noFill/>
          </a:ln>
        </p:spPr>
      </p:pic>
    </p:spTree>
    <p:extLst>
      <p:ext uri="{BB962C8B-B14F-4D97-AF65-F5344CB8AC3E}">
        <p14:creationId xmlns:p14="http://schemas.microsoft.com/office/powerpoint/2010/main" val="162160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60681A-D4DD-4F17-B602-78B135A295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D603A6-DADE-0AC5-AF62-327BBB53985A}"/>
              </a:ext>
            </a:extLst>
          </p:cNvPr>
          <p:cNvSpPr>
            <a:spLocks noGrp="1"/>
          </p:cNvSpPr>
          <p:nvPr>
            <p:ph type="title"/>
          </p:nvPr>
        </p:nvSpPr>
        <p:spPr/>
        <p:txBody>
          <a:bodyPr/>
          <a:lstStyle/>
          <a:p>
            <a:r>
              <a:rPr lang="en-US" dirty="0"/>
              <a:t>Possible Solution with Case 2 (cont’d)</a:t>
            </a:r>
            <a:endParaRPr lang="en-GB" dirty="0"/>
          </a:p>
        </p:txBody>
      </p:sp>
      <p:sp>
        <p:nvSpPr>
          <p:cNvPr id="9218" name="Rectangle 2">
            <a:extLst>
              <a:ext uri="{FF2B5EF4-FFF2-40B4-BE49-F238E27FC236}">
                <a16:creationId xmlns:a16="http://schemas.microsoft.com/office/drawing/2014/main" id="{D91117D5-6D3B-14FD-55D6-AB9964321218}"/>
              </a:ext>
            </a:extLst>
          </p:cNvPr>
          <p:cNvSpPr>
            <a:spLocks noGrp="1" noChangeArrowheads="1"/>
          </p:cNvSpPr>
          <p:nvPr>
            <p:ph idx="1"/>
          </p:nvPr>
        </p:nvSpPr>
        <p:spPr>
          <a:xfrm>
            <a:off x="914401" y="1764059"/>
            <a:ext cx="10361084" cy="4113213"/>
          </a:xfrm>
          <a:ln/>
        </p:spPr>
        <p:txBody>
          <a:bodyPr/>
          <a:lstStyle/>
          <a:p>
            <a:pPr>
              <a:buFont typeface="Times New Roman" pitchFamily="16" charset="0"/>
              <a:buChar char="•"/>
            </a:pPr>
            <a:r>
              <a:rPr lang="en-US" altLang="ko-KR" dirty="0"/>
              <a:t>Case 2. An UHR STA received both RTS and CTS.</a:t>
            </a:r>
          </a:p>
          <a:p>
            <a:pPr lvl="1">
              <a:buFont typeface="Times New Roman" pitchFamily="16" charset="0"/>
              <a:buChar char="•"/>
            </a:pPr>
            <a:r>
              <a:rPr lang="en-US" altLang="ko-KR" dirty="0"/>
              <a:t>However, the CTS could be transmitted using narrow bandwidth/channel than the RTS, So, the AP 1 and the STA 1 also need to check the CCA results during the CTS transmission time. </a:t>
            </a:r>
          </a:p>
        </p:txBody>
      </p:sp>
      <p:sp>
        <p:nvSpPr>
          <p:cNvPr id="6" name="Slide Number Placeholder 5">
            <a:extLst>
              <a:ext uri="{FF2B5EF4-FFF2-40B4-BE49-F238E27FC236}">
                <a16:creationId xmlns:a16="http://schemas.microsoft.com/office/drawing/2014/main" id="{D77C013B-1F28-F4AB-C886-75667B1090E2}"/>
              </a:ext>
            </a:extLst>
          </p:cNvPr>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a:extLst>
              <a:ext uri="{FF2B5EF4-FFF2-40B4-BE49-F238E27FC236}">
                <a16:creationId xmlns:a16="http://schemas.microsoft.com/office/drawing/2014/main" id="{8355A2B7-57A0-FED3-A6D5-883D931910C2}"/>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13060740-0011-7F77-473C-4CA0E04912A1}"/>
              </a:ext>
            </a:extLst>
          </p:cNvPr>
          <p:cNvSpPr>
            <a:spLocks noGrp="1"/>
          </p:cNvSpPr>
          <p:nvPr>
            <p:ph type="dt" idx="15"/>
          </p:nvPr>
        </p:nvSpPr>
        <p:spPr/>
        <p:txBody>
          <a:bodyPr/>
          <a:lstStyle/>
          <a:p>
            <a:r>
              <a:rPr lang="en-US" altLang="ko-KR"/>
              <a:t>November 2024</a:t>
            </a:r>
            <a:endParaRPr lang="en-GB"/>
          </a:p>
        </p:txBody>
      </p:sp>
      <p:pic>
        <p:nvPicPr>
          <p:cNvPr id="3" name="그림 2">
            <a:extLst>
              <a:ext uri="{FF2B5EF4-FFF2-40B4-BE49-F238E27FC236}">
                <a16:creationId xmlns:a16="http://schemas.microsoft.com/office/drawing/2014/main" id="{686CF00F-588B-508F-6BDC-AD4D2BA319E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0128" y="3133556"/>
            <a:ext cx="5929630" cy="3319780"/>
          </a:xfrm>
          <a:prstGeom prst="rect">
            <a:avLst/>
          </a:prstGeom>
          <a:noFill/>
          <a:ln>
            <a:noFill/>
          </a:ln>
        </p:spPr>
      </p:pic>
    </p:spTree>
    <p:extLst>
      <p:ext uri="{BB962C8B-B14F-4D97-AF65-F5344CB8AC3E}">
        <p14:creationId xmlns:p14="http://schemas.microsoft.com/office/powerpoint/2010/main" val="26660092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144969-3C2E-594B-32E0-302B286313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5A31BA-C453-3354-9E56-0FC788A3EE90}"/>
              </a:ext>
            </a:extLst>
          </p:cNvPr>
          <p:cNvSpPr>
            <a:spLocks noGrp="1"/>
          </p:cNvSpPr>
          <p:nvPr>
            <p:ph type="title"/>
          </p:nvPr>
        </p:nvSpPr>
        <p:spPr/>
        <p:txBody>
          <a:bodyPr/>
          <a:lstStyle/>
          <a:p>
            <a:r>
              <a:rPr lang="en-GB" dirty="0"/>
              <a:t>Summary</a:t>
            </a:r>
          </a:p>
        </p:txBody>
      </p:sp>
      <p:sp>
        <p:nvSpPr>
          <p:cNvPr id="9218" name="Rectangle 2">
            <a:extLst>
              <a:ext uri="{FF2B5EF4-FFF2-40B4-BE49-F238E27FC236}">
                <a16:creationId xmlns:a16="http://schemas.microsoft.com/office/drawing/2014/main" id="{0663FBF2-48EA-33BA-582C-E43730631589}"/>
              </a:ext>
            </a:extLst>
          </p:cNvPr>
          <p:cNvSpPr>
            <a:spLocks noGrp="1" noChangeArrowheads="1"/>
          </p:cNvSpPr>
          <p:nvPr>
            <p:ph idx="1"/>
          </p:nvPr>
        </p:nvSpPr>
        <p:spPr>
          <a:ln/>
        </p:spPr>
        <p:txBody>
          <a:bodyPr/>
          <a:lstStyle/>
          <a:p>
            <a:pPr latinLnBrk="0">
              <a:buFont typeface="Times New Roman" pitchFamily="16" charset="0"/>
              <a:buChar char="•"/>
            </a:pPr>
            <a:r>
              <a:rPr lang="en-US" altLang="ko-KR" dirty="0"/>
              <a:t>In this contribution, the Hidden Node problem identified that may occur during NPCA operations.</a:t>
            </a:r>
          </a:p>
          <a:p>
            <a:pPr lvl="1" latinLnBrk="0">
              <a:buFont typeface="Times New Roman" pitchFamily="16" charset="0"/>
              <a:buChar char="•"/>
            </a:pPr>
            <a:r>
              <a:rPr lang="en-US" altLang="ko-KR" dirty="0"/>
              <a:t>If RTS/CTS was received from OBSS, a frame (TF) sent through NPCA Primary channel might collide with a frame transmitted in the OBSS.</a:t>
            </a:r>
          </a:p>
          <a:p>
            <a:pPr latinLnBrk="0">
              <a:buFont typeface="Times New Roman" pitchFamily="16" charset="0"/>
              <a:buChar char="•"/>
            </a:pPr>
            <a:endParaRPr lang="en-US" altLang="ko-KR" dirty="0"/>
          </a:p>
          <a:p>
            <a:pPr latinLnBrk="0">
              <a:buFont typeface="Times New Roman" pitchFamily="16" charset="0"/>
              <a:buChar char="•"/>
            </a:pPr>
            <a:r>
              <a:rPr lang="en-US" altLang="ko-KR" dirty="0"/>
              <a:t>To address the Hidden Node issue, a solution to check the bandwidth/channel on which the OBSS’s frame was transmitted was proposed. </a:t>
            </a:r>
            <a:endParaRPr lang="en-GB" dirty="0"/>
          </a:p>
        </p:txBody>
      </p:sp>
      <p:sp>
        <p:nvSpPr>
          <p:cNvPr id="6" name="Slide Number Placeholder 5">
            <a:extLst>
              <a:ext uri="{FF2B5EF4-FFF2-40B4-BE49-F238E27FC236}">
                <a16:creationId xmlns:a16="http://schemas.microsoft.com/office/drawing/2014/main" id="{8E7402C2-406F-1D97-B71B-3DE479D5F86A}"/>
              </a:ext>
            </a:extLst>
          </p:cNvPr>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a:extLst>
              <a:ext uri="{FF2B5EF4-FFF2-40B4-BE49-F238E27FC236}">
                <a16:creationId xmlns:a16="http://schemas.microsoft.com/office/drawing/2014/main" id="{80DE3B97-8C0E-95FB-4723-0DA96F642C2D}"/>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D5A8A1EF-0C0B-0D1C-AA37-A149EA98905D}"/>
              </a:ext>
            </a:extLst>
          </p:cNvPr>
          <p:cNvSpPr>
            <a:spLocks noGrp="1"/>
          </p:cNvSpPr>
          <p:nvPr>
            <p:ph type="dt" idx="15"/>
          </p:nvPr>
        </p:nvSpPr>
        <p:spPr/>
        <p:txBody>
          <a:bodyPr/>
          <a:lstStyle/>
          <a:p>
            <a:r>
              <a:rPr lang="en-US" altLang="ko-KR"/>
              <a:t>November 2024</a:t>
            </a:r>
            <a:endParaRPr lang="en-GB"/>
          </a:p>
        </p:txBody>
      </p:sp>
    </p:spTree>
    <p:extLst>
      <p:ext uri="{BB962C8B-B14F-4D97-AF65-F5344CB8AC3E}">
        <p14:creationId xmlns:p14="http://schemas.microsoft.com/office/powerpoint/2010/main" val="15818961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1FE35B-C06A-9C5E-C6D5-DDA4398E50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AC6E8A-5A49-894C-C60A-86C13491FE0A}"/>
              </a:ext>
            </a:extLst>
          </p:cNvPr>
          <p:cNvSpPr>
            <a:spLocks noGrp="1"/>
          </p:cNvSpPr>
          <p:nvPr>
            <p:ph type="title"/>
          </p:nvPr>
        </p:nvSpPr>
        <p:spPr/>
        <p:txBody>
          <a:bodyPr/>
          <a:lstStyle/>
          <a:p>
            <a:r>
              <a:rPr lang="en-GB" dirty="0"/>
              <a:t>Straw Poll</a:t>
            </a:r>
          </a:p>
        </p:txBody>
      </p:sp>
      <p:sp>
        <p:nvSpPr>
          <p:cNvPr id="9218" name="Rectangle 2">
            <a:extLst>
              <a:ext uri="{FF2B5EF4-FFF2-40B4-BE49-F238E27FC236}">
                <a16:creationId xmlns:a16="http://schemas.microsoft.com/office/drawing/2014/main" id="{3907CA4A-1F10-4C18-E49E-3AE19CB23262}"/>
              </a:ext>
            </a:extLst>
          </p:cNvPr>
          <p:cNvSpPr>
            <a:spLocks noGrp="1" noChangeArrowheads="1"/>
          </p:cNvSpPr>
          <p:nvPr>
            <p:ph idx="1"/>
          </p:nvPr>
        </p:nvSpPr>
        <p:spPr>
          <a:ln/>
        </p:spPr>
        <p:txBody>
          <a:bodyPr/>
          <a:lstStyle/>
          <a:p>
            <a:pPr latinLnBrk="0">
              <a:buFont typeface="Times New Roman" pitchFamily="16" charset="0"/>
              <a:buChar char="•"/>
            </a:pPr>
            <a:r>
              <a:rPr lang="en-US" dirty="0"/>
              <a:t>Do you agree that </a:t>
            </a:r>
            <a:r>
              <a:rPr lang="en-US" dirty="0" err="1"/>
              <a:t>TGbn</a:t>
            </a:r>
            <a:r>
              <a:rPr lang="en-US" dirty="0"/>
              <a:t> supports a procedure to check the channel status of NPCA Primary channel before switching to NPCA Primary channel?</a:t>
            </a:r>
            <a:r>
              <a:rPr lang="en-US" altLang="ko-KR" dirty="0"/>
              <a:t>		</a:t>
            </a:r>
          </a:p>
          <a:p>
            <a:pPr marL="0" indent="0" latinLnBrk="0"/>
            <a:r>
              <a:rPr lang="en-US" altLang="ko-KR" dirty="0"/>
              <a:t>		Y / N / A</a:t>
            </a:r>
          </a:p>
        </p:txBody>
      </p:sp>
      <p:sp>
        <p:nvSpPr>
          <p:cNvPr id="6" name="Slide Number Placeholder 5">
            <a:extLst>
              <a:ext uri="{FF2B5EF4-FFF2-40B4-BE49-F238E27FC236}">
                <a16:creationId xmlns:a16="http://schemas.microsoft.com/office/drawing/2014/main" id="{5AA7750D-DC75-C08C-9389-71A93ABE8D0F}"/>
              </a:ext>
            </a:extLst>
          </p:cNvPr>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a:extLst>
              <a:ext uri="{FF2B5EF4-FFF2-40B4-BE49-F238E27FC236}">
                <a16:creationId xmlns:a16="http://schemas.microsoft.com/office/drawing/2014/main" id="{CFF0B576-CA03-8421-A64E-06D403075895}"/>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09CFCA67-77A1-0915-1A31-DBB9E7849C41}"/>
              </a:ext>
            </a:extLst>
          </p:cNvPr>
          <p:cNvSpPr>
            <a:spLocks noGrp="1"/>
          </p:cNvSpPr>
          <p:nvPr>
            <p:ph type="dt" idx="15"/>
          </p:nvPr>
        </p:nvSpPr>
        <p:spPr/>
        <p:txBody>
          <a:bodyPr/>
          <a:lstStyle/>
          <a:p>
            <a:r>
              <a:rPr lang="en-US" altLang="ko-KR"/>
              <a:t>November 2024</a:t>
            </a:r>
            <a:endParaRPr lang="en-GB"/>
          </a:p>
        </p:txBody>
      </p:sp>
    </p:spTree>
    <p:extLst>
      <p:ext uri="{BB962C8B-B14F-4D97-AF65-F5344CB8AC3E}">
        <p14:creationId xmlns:p14="http://schemas.microsoft.com/office/powerpoint/2010/main" val="40340306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 11-24-0209-05-00bn-specification-framework-for-tgbn</a:t>
            </a:r>
          </a:p>
          <a:p>
            <a:r>
              <a:rPr lang="en-GB" dirty="0"/>
              <a:t>[2] 11-24-0427-00-00bn-enabling-non-primary-channel-access</a:t>
            </a:r>
          </a:p>
          <a:p>
            <a:r>
              <a:rPr lang="en-GB" dirty="0"/>
              <a:t>[3] 11-24-1093-01-00bn-special-scenarios-in-non-primary-channel-access</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Gwangho Lee, KNUT</a:t>
            </a:r>
            <a:endParaRPr lang="en-GB" dirty="0"/>
          </a:p>
        </p:txBody>
      </p:sp>
      <p:sp>
        <p:nvSpPr>
          <p:cNvPr id="4" name="Date Placeholder 3"/>
          <p:cNvSpPr>
            <a:spLocks noGrp="1"/>
          </p:cNvSpPr>
          <p:nvPr>
            <p:ph type="dt" idx="15"/>
          </p:nvPr>
        </p:nvSpPr>
        <p:spPr/>
        <p:txBody>
          <a:bodyPr/>
          <a:lstStyle/>
          <a:p>
            <a:r>
              <a:rPr lang="en-US" altLang="ko-KR"/>
              <a:t>November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2D99D3-8341-67A2-00DB-F3DB7D437B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F68795-CB27-BF37-A3C8-26D6A729F24F}"/>
              </a:ext>
            </a:extLst>
          </p:cNvPr>
          <p:cNvSpPr>
            <a:spLocks noGrp="1"/>
          </p:cNvSpPr>
          <p:nvPr>
            <p:ph type="title"/>
          </p:nvPr>
        </p:nvSpPr>
        <p:spPr/>
        <p:txBody>
          <a:bodyPr/>
          <a:lstStyle/>
          <a:p>
            <a:r>
              <a:rPr lang="en-US" dirty="0"/>
              <a:t>Introduction</a:t>
            </a:r>
            <a:endParaRPr lang="en-GB" dirty="0"/>
          </a:p>
        </p:txBody>
      </p:sp>
      <p:sp>
        <p:nvSpPr>
          <p:cNvPr id="9218" name="Rectangle 2">
            <a:extLst>
              <a:ext uri="{FF2B5EF4-FFF2-40B4-BE49-F238E27FC236}">
                <a16:creationId xmlns:a16="http://schemas.microsoft.com/office/drawing/2014/main" id="{077FE7B4-27C6-BC0A-228F-D46A13FB0F93}"/>
              </a:ext>
            </a:extLst>
          </p:cNvPr>
          <p:cNvSpPr>
            <a:spLocks noGrp="1" noChangeArrowheads="1"/>
          </p:cNvSpPr>
          <p:nvPr>
            <p:ph idx="1"/>
          </p:nvPr>
        </p:nvSpPr>
        <p:spPr>
          <a:xfrm>
            <a:off x="914401" y="1751014"/>
            <a:ext cx="10361084" cy="4630314"/>
          </a:xfrm>
          <a:ln/>
        </p:spPr>
        <p:txBody>
          <a:bodyPr>
            <a:normAutofit/>
          </a:bodyPr>
          <a:lstStyle/>
          <a:p>
            <a:pPr>
              <a:buFont typeface="Times New Roman" pitchFamily="16" charset="0"/>
              <a:buChar char="•"/>
            </a:pPr>
            <a:r>
              <a:rPr lang="en-US" altLang="ko-KR" sz="2000" dirty="0"/>
              <a:t>In 11bn, NPCA enables efficient channel utilization by switching to NPCA primary channel when an OBSS occupies a BSS’s Primary 20 MHz channel [1]. </a:t>
            </a:r>
          </a:p>
          <a:p>
            <a:pPr>
              <a:buFont typeface="Times New Roman" pitchFamily="16" charset="0"/>
              <a:buChar char="•"/>
            </a:pPr>
            <a:endParaRPr lang="en-US" altLang="ko-KR" sz="2000" dirty="0"/>
          </a:p>
          <a:p>
            <a:pPr>
              <a:buFont typeface="Times New Roman" pitchFamily="16" charset="0"/>
              <a:buChar char="•"/>
            </a:pPr>
            <a:r>
              <a:rPr lang="en-US" altLang="ko-KR" sz="2000" dirty="0"/>
              <a:t>In several cases, a Hidden Node problem may occur during NPCA operation [3].</a:t>
            </a:r>
          </a:p>
          <a:p>
            <a:pPr lvl="1">
              <a:buFont typeface="Times New Roman" pitchFamily="16" charset="0"/>
              <a:buChar char="•"/>
            </a:pPr>
            <a:r>
              <a:rPr lang="en-US" altLang="ko-KR" sz="1600" dirty="0"/>
              <a:t>Especially, an OBSS STA initiates a TXOP with (MU-)RTS/CTS exchange, the CTS has no information about bandwidth/channel on which occupied by the OBSS, the NPCA operation may interrupt the OBSS’s transmission.</a:t>
            </a:r>
          </a:p>
          <a:p>
            <a:pPr>
              <a:buFont typeface="Times New Roman" pitchFamily="16" charset="0"/>
              <a:buChar char="•"/>
            </a:pPr>
            <a:endParaRPr lang="en-US" altLang="ko-KR" sz="2000" dirty="0"/>
          </a:p>
          <a:p>
            <a:pPr>
              <a:buFont typeface="Times New Roman" pitchFamily="16" charset="0"/>
              <a:buChar char="•"/>
            </a:pPr>
            <a:r>
              <a:rPr lang="en-US" altLang="ko-KR" sz="2000" dirty="0"/>
              <a:t>In this contribution, the Hidden Node problem during NPCA operation and a possible solution will be discussed. </a:t>
            </a:r>
            <a:endParaRPr lang="en-GB" altLang="ko-KR" sz="2800" dirty="0"/>
          </a:p>
        </p:txBody>
      </p:sp>
      <p:sp>
        <p:nvSpPr>
          <p:cNvPr id="6" name="Slide Number Placeholder 5">
            <a:extLst>
              <a:ext uri="{FF2B5EF4-FFF2-40B4-BE49-F238E27FC236}">
                <a16:creationId xmlns:a16="http://schemas.microsoft.com/office/drawing/2014/main" id="{3859EEEB-8F75-2B9C-6B3B-E74B784DF474}"/>
              </a:ext>
            </a:extLst>
          </p:cNvPr>
          <p:cNvSpPr>
            <a:spLocks noGrp="1"/>
          </p:cNvSpPr>
          <p:nvPr>
            <p:ph type="sldNum" idx="12"/>
          </p:nvPr>
        </p:nvSpPr>
        <p:spPr/>
        <p:txBody>
          <a:bodyPr/>
          <a:lstStyle/>
          <a:p>
            <a:r>
              <a:rPr lang="en-GB"/>
              <a:t>Slide </a:t>
            </a:r>
            <a:fld id="{8DC72EFA-1DF8-481C-8B66-C8A1D5DAFDEA}" type="slidenum">
              <a:rPr lang="en-GB"/>
              <a:pPr/>
              <a:t>2</a:t>
            </a:fld>
            <a:endParaRPr lang="en-GB"/>
          </a:p>
        </p:txBody>
      </p:sp>
      <p:sp>
        <p:nvSpPr>
          <p:cNvPr id="5" name="Footer Placeholder 4">
            <a:extLst>
              <a:ext uri="{FF2B5EF4-FFF2-40B4-BE49-F238E27FC236}">
                <a16:creationId xmlns:a16="http://schemas.microsoft.com/office/drawing/2014/main" id="{C1991012-1850-7B8B-8080-DC41DDA1482C}"/>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6F2364D4-E98B-3C58-6EE0-22DF7C2FAC19}"/>
              </a:ext>
            </a:extLst>
          </p:cNvPr>
          <p:cNvSpPr>
            <a:spLocks noGrp="1"/>
          </p:cNvSpPr>
          <p:nvPr>
            <p:ph type="dt" idx="15"/>
          </p:nvPr>
        </p:nvSpPr>
        <p:spPr/>
        <p:txBody>
          <a:bodyPr/>
          <a:lstStyle/>
          <a:p>
            <a:r>
              <a:rPr lang="en-US" altLang="ko-KR"/>
              <a:t>November 2024</a:t>
            </a:r>
            <a:endParaRPr lang="en-GB"/>
          </a:p>
        </p:txBody>
      </p:sp>
    </p:spTree>
    <p:extLst>
      <p:ext uri="{BB962C8B-B14F-4D97-AF65-F5344CB8AC3E}">
        <p14:creationId xmlns:p14="http://schemas.microsoft.com/office/powerpoint/2010/main" val="21804503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240E59-65F9-A0DB-D582-894CE222A6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4B6771-88D4-A68B-46A6-6A15D11C66A8}"/>
              </a:ext>
            </a:extLst>
          </p:cNvPr>
          <p:cNvSpPr>
            <a:spLocks noGrp="1"/>
          </p:cNvSpPr>
          <p:nvPr>
            <p:ph type="title"/>
          </p:nvPr>
        </p:nvSpPr>
        <p:spPr/>
        <p:txBody>
          <a:bodyPr/>
          <a:lstStyle/>
          <a:p>
            <a:r>
              <a:rPr lang="en-GB" dirty="0"/>
              <a:t>Hidden Node Problem during NPCA</a:t>
            </a:r>
          </a:p>
        </p:txBody>
      </p:sp>
      <p:sp>
        <p:nvSpPr>
          <p:cNvPr id="9218" name="Rectangle 2">
            <a:extLst>
              <a:ext uri="{FF2B5EF4-FFF2-40B4-BE49-F238E27FC236}">
                <a16:creationId xmlns:a16="http://schemas.microsoft.com/office/drawing/2014/main" id="{995452EB-D863-DAD1-010F-B134E5450C5F}"/>
              </a:ext>
            </a:extLst>
          </p:cNvPr>
          <p:cNvSpPr>
            <a:spLocks noGrp="1" noChangeArrowheads="1"/>
          </p:cNvSpPr>
          <p:nvPr>
            <p:ph idx="1"/>
          </p:nvPr>
        </p:nvSpPr>
        <p:spPr>
          <a:xfrm>
            <a:off x="914401" y="1628800"/>
            <a:ext cx="10361084" cy="4113213"/>
          </a:xfrm>
          <a:ln/>
        </p:spPr>
        <p:txBody>
          <a:bodyPr/>
          <a:lstStyle/>
          <a:p>
            <a:pPr>
              <a:buFont typeface="Times New Roman" pitchFamily="16" charset="0"/>
              <a:buChar char="•"/>
            </a:pPr>
            <a:r>
              <a:rPr lang="en-US" altLang="ko-KR" sz="1400" dirty="0"/>
              <a:t>In the figure below, the AP 1 and the STA 1 operate in a BSS, and the AP 2 and the STA 2 operate in an OBSS. </a:t>
            </a:r>
          </a:p>
          <a:p>
            <a:pPr>
              <a:buFont typeface="Times New Roman" pitchFamily="16" charset="0"/>
              <a:buChar char="•"/>
            </a:pPr>
            <a:r>
              <a:rPr lang="en-US" altLang="ko-KR" sz="1400" dirty="0"/>
              <a:t>the AP 2 sends RTS to the STA 2 within wider bandwidth including P 20 of BSS 1, P 20 of BSS 2 and NPCA Primary channel of BSS 1. </a:t>
            </a:r>
          </a:p>
          <a:p>
            <a:pPr>
              <a:buFont typeface="Times New Roman" pitchFamily="16" charset="0"/>
              <a:buChar char="•"/>
            </a:pPr>
            <a:r>
              <a:rPr lang="en-US" altLang="ko-KR" sz="1400" dirty="0"/>
              <a:t>After the STA 2 receives the RTS, the STA 2 responses with CTS which has same bandwidth/channel with the RTS from the AP 2.</a:t>
            </a:r>
          </a:p>
          <a:p>
            <a:pPr>
              <a:buFont typeface="Times New Roman" pitchFamily="16" charset="0"/>
              <a:buChar char="•"/>
            </a:pPr>
            <a:r>
              <a:rPr lang="en-US" altLang="ko-KR" sz="1400" dirty="0"/>
              <a:t>In this case, the AP 1 and the STA 1 can decode the CTS from the STA 2 on the BSS</a:t>
            </a:r>
            <a:r>
              <a:rPr lang="ko-KR" altLang="en-US" sz="1400" dirty="0"/>
              <a:t> </a:t>
            </a:r>
            <a:r>
              <a:rPr lang="en-US" altLang="ko-KR" sz="1400" dirty="0"/>
              <a:t>1’s P 20 and intend to proceed with NPCA operation.</a:t>
            </a:r>
            <a:endParaRPr lang="en-US" altLang="ko-KR" sz="1100" dirty="0"/>
          </a:p>
        </p:txBody>
      </p:sp>
      <p:sp>
        <p:nvSpPr>
          <p:cNvPr id="6" name="Slide Number Placeholder 5">
            <a:extLst>
              <a:ext uri="{FF2B5EF4-FFF2-40B4-BE49-F238E27FC236}">
                <a16:creationId xmlns:a16="http://schemas.microsoft.com/office/drawing/2014/main" id="{E5928378-D473-4C7E-D9D3-447DF824EA25}"/>
              </a:ext>
            </a:extLst>
          </p:cNvPr>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a:extLst>
              <a:ext uri="{FF2B5EF4-FFF2-40B4-BE49-F238E27FC236}">
                <a16:creationId xmlns:a16="http://schemas.microsoft.com/office/drawing/2014/main" id="{068374B2-EE0D-6ADA-5153-C5B97C508197}"/>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03B6897C-BF72-49DF-A2C0-0FE403CDF22C}"/>
              </a:ext>
            </a:extLst>
          </p:cNvPr>
          <p:cNvSpPr>
            <a:spLocks noGrp="1"/>
          </p:cNvSpPr>
          <p:nvPr>
            <p:ph type="dt" idx="15"/>
          </p:nvPr>
        </p:nvSpPr>
        <p:spPr/>
        <p:txBody>
          <a:bodyPr/>
          <a:lstStyle/>
          <a:p>
            <a:r>
              <a:rPr lang="en-US" altLang="ko-KR"/>
              <a:t>November 2024</a:t>
            </a:r>
            <a:endParaRPr lang="en-GB"/>
          </a:p>
        </p:txBody>
      </p:sp>
      <p:pic>
        <p:nvPicPr>
          <p:cNvPr id="7" name="그림 6">
            <a:extLst>
              <a:ext uri="{FF2B5EF4-FFF2-40B4-BE49-F238E27FC236}">
                <a16:creationId xmlns:a16="http://schemas.microsoft.com/office/drawing/2014/main" id="{E24557A5-DF52-E7B6-1775-1411C85BD18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7109204" y="4005064"/>
            <a:ext cx="4315387" cy="1578447"/>
          </a:xfrm>
          <a:prstGeom prst="rect">
            <a:avLst/>
          </a:prstGeom>
        </p:spPr>
      </p:pic>
      <p:pic>
        <p:nvPicPr>
          <p:cNvPr id="9" name="그림 8">
            <a:extLst>
              <a:ext uri="{FF2B5EF4-FFF2-40B4-BE49-F238E27FC236}">
                <a16:creationId xmlns:a16="http://schemas.microsoft.com/office/drawing/2014/main" id="{135CDE83-BBFA-2D1C-30BA-57923856BB0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11426" y="3429000"/>
            <a:ext cx="6007024" cy="2891937"/>
          </a:xfrm>
          <a:prstGeom prst="rect">
            <a:avLst/>
          </a:prstGeom>
        </p:spPr>
      </p:pic>
    </p:spTree>
    <p:extLst>
      <p:ext uri="{BB962C8B-B14F-4D97-AF65-F5344CB8AC3E}">
        <p14:creationId xmlns:p14="http://schemas.microsoft.com/office/powerpoint/2010/main" val="19933339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A71679-1278-67BE-83C5-B678219792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80320B-CB79-A525-A53D-6EBD37B61F6F}"/>
              </a:ext>
            </a:extLst>
          </p:cNvPr>
          <p:cNvSpPr>
            <a:spLocks noGrp="1"/>
          </p:cNvSpPr>
          <p:nvPr>
            <p:ph type="title"/>
          </p:nvPr>
        </p:nvSpPr>
        <p:spPr/>
        <p:txBody>
          <a:bodyPr/>
          <a:lstStyle/>
          <a:p>
            <a:r>
              <a:rPr lang="en-GB" altLang="ko-KR" dirty="0"/>
              <a:t>Hidden Node Problem during NPCA (</a:t>
            </a:r>
            <a:r>
              <a:rPr lang="en-US" altLang="ko-KR" dirty="0"/>
              <a:t>cont’d)</a:t>
            </a:r>
            <a:endParaRPr lang="en-GB" dirty="0"/>
          </a:p>
        </p:txBody>
      </p:sp>
      <p:sp>
        <p:nvSpPr>
          <p:cNvPr id="9218" name="Rectangle 2">
            <a:extLst>
              <a:ext uri="{FF2B5EF4-FFF2-40B4-BE49-F238E27FC236}">
                <a16:creationId xmlns:a16="http://schemas.microsoft.com/office/drawing/2014/main" id="{BFF67ED1-DA71-C42F-A0AA-043AD928DF3B}"/>
              </a:ext>
            </a:extLst>
          </p:cNvPr>
          <p:cNvSpPr>
            <a:spLocks noGrp="1" noChangeArrowheads="1"/>
          </p:cNvSpPr>
          <p:nvPr>
            <p:ph idx="1"/>
          </p:nvPr>
        </p:nvSpPr>
        <p:spPr>
          <a:xfrm>
            <a:off x="914401" y="1628800"/>
            <a:ext cx="10361084" cy="4113213"/>
          </a:xfrm>
          <a:ln/>
        </p:spPr>
        <p:txBody>
          <a:bodyPr/>
          <a:lstStyle/>
          <a:p>
            <a:pPr>
              <a:buFont typeface="Times New Roman" pitchFamily="16" charset="0"/>
              <a:buChar char="•"/>
            </a:pPr>
            <a:r>
              <a:rPr lang="en-US" altLang="ko-KR" sz="1800" dirty="0"/>
              <a:t>Unfortunately, a CTS frame does not have information about bandwidth/channel which is occupied by the CTS. </a:t>
            </a:r>
          </a:p>
          <a:p>
            <a:pPr>
              <a:buFont typeface="Times New Roman" pitchFamily="16" charset="0"/>
              <a:buChar char="•"/>
            </a:pPr>
            <a:r>
              <a:rPr lang="en-US" altLang="ko-KR" sz="1800" dirty="0"/>
              <a:t>In the figure below, the AP 1 and the STA 1 only decoded the CTS from the STA 2 on the BSS 1’s P 20.</a:t>
            </a:r>
          </a:p>
          <a:p>
            <a:pPr>
              <a:buFont typeface="Times New Roman" pitchFamily="16" charset="0"/>
              <a:buChar char="•"/>
            </a:pPr>
            <a:r>
              <a:rPr lang="en-US" altLang="ko-KR" sz="1800" dirty="0"/>
              <a:t>So, the AP 1 and the STA 1 may not able to know the bandwidth/channel occupied by the CTS [3].</a:t>
            </a:r>
          </a:p>
        </p:txBody>
      </p:sp>
      <p:sp>
        <p:nvSpPr>
          <p:cNvPr id="6" name="Slide Number Placeholder 5">
            <a:extLst>
              <a:ext uri="{FF2B5EF4-FFF2-40B4-BE49-F238E27FC236}">
                <a16:creationId xmlns:a16="http://schemas.microsoft.com/office/drawing/2014/main" id="{DA597D97-B987-6FDD-3A2B-62A9CAE6D8C6}"/>
              </a:ext>
            </a:extLst>
          </p:cNvPr>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a:extLst>
              <a:ext uri="{FF2B5EF4-FFF2-40B4-BE49-F238E27FC236}">
                <a16:creationId xmlns:a16="http://schemas.microsoft.com/office/drawing/2014/main" id="{217C44C7-E927-FBBD-C15C-F6BAFD5AF95C}"/>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D595A430-D9B1-C62A-B208-2182B2D34E04}"/>
              </a:ext>
            </a:extLst>
          </p:cNvPr>
          <p:cNvSpPr>
            <a:spLocks noGrp="1"/>
          </p:cNvSpPr>
          <p:nvPr>
            <p:ph type="dt" idx="15"/>
          </p:nvPr>
        </p:nvSpPr>
        <p:spPr/>
        <p:txBody>
          <a:bodyPr/>
          <a:lstStyle/>
          <a:p>
            <a:r>
              <a:rPr lang="en-US" altLang="ko-KR"/>
              <a:t>November 2024</a:t>
            </a:r>
            <a:endParaRPr lang="en-GB"/>
          </a:p>
        </p:txBody>
      </p:sp>
      <p:pic>
        <p:nvPicPr>
          <p:cNvPr id="7" name="그림 6">
            <a:extLst>
              <a:ext uri="{FF2B5EF4-FFF2-40B4-BE49-F238E27FC236}">
                <a16:creationId xmlns:a16="http://schemas.microsoft.com/office/drawing/2014/main" id="{D76D1C86-E7F4-0A5B-1629-5D4A6D4D55F3}"/>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7109204" y="4005064"/>
            <a:ext cx="4315387" cy="1578447"/>
          </a:xfrm>
          <a:prstGeom prst="rect">
            <a:avLst/>
          </a:prstGeom>
        </p:spPr>
      </p:pic>
      <p:pic>
        <p:nvPicPr>
          <p:cNvPr id="9" name="그림 8">
            <a:extLst>
              <a:ext uri="{FF2B5EF4-FFF2-40B4-BE49-F238E27FC236}">
                <a16:creationId xmlns:a16="http://schemas.microsoft.com/office/drawing/2014/main" id="{E3C80620-89B0-52E5-D7D7-27FD896B22B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11426" y="3429000"/>
            <a:ext cx="6007024" cy="2891936"/>
          </a:xfrm>
          <a:prstGeom prst="rect">
            <a:avLst/>
          </a:prstGeom>
        </p:spPr>
      </p:pic>
    </p:spTree>
    <p:extLst>
      <p:ext uri="{BB962C8B-B14F-4D97-AF65-F5344CB8AC3E}">
        <p14:creationId xmlns:p14="http://schemas.microsoft.com/office/powerpoint/2010/main" val="41489605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378559-FE56-70FE-A4CB-E97A4D19D9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B8FC1F-CE5F-2C38-95AE-35B2C0BE8DF9}"/>
              </a:ext>
            </a:extLst>
          </p:cNvPr>
          <p:cNvSpPr>
            <a:spLocks noGrp="1"/>
          </p:cNvSpPr>
          <p:nvPr>
            <p:ph type="title"/>
          </p:nvPr>
        </p:nvSpPr>
        <p:spPr/>
        <p:txBody>
          <a:bodyPr/>
          <a:lstStyle/>
          <a:p>
            <a:r>
              <a:rPr lang="en-GB" dirty="0"/>
              <a:t>Hidden Node Problem during NPCA (</a:t>
            </a:r>
            <a:r>
              <a:rPr lang="en-US" dirty="0"/>
              <a:t>cont’d)</a:t>
            </a:r>
            <a:endParaRPr lang="en-GB" dirty="0"/>
          </a:p>
        </p:txBody>
      </p:sp>
      <p:sp>
        <p:nvSpPr>
          <p:cNvPr id="9218" name="Rectangle 2">
            <a:extLst>
              <a:ext uri="{FF2B5EF4-FFF2-40B4-BE49-F238E27FC236}">
                <a16:creationId xmlns:a16="http://schemas.microsoft.com/office/drawing/2014/main" id="{034D4A84-B8BA-B55E-A38A-4121837A0F50}"/>
              </a:ext>
            </a:extLst>
          </p:cNvPr>
          <p:cNvSpPr>
            <a:spLocks noGrp="1" noChangeArrowheads="1"/>
          </p:cNvSpPr>
          <p:nvPr>
            <p:ph idx="1"/>
          </p:nvPr>
        </p:nvSpPr>
        <p:spPr>
          <a:xfrm>
            <a:off x="914401" y="1700808"/>
            <a:ext cx="10361084" cy="4113213"/>
          </a:xfrm>
          <a:ln/>
        </p:spPr>
        <p:txBody>
          <a:bodyPr/>
          <a:lstStyle/>
          <a:p>
            <a:pPr>
              <a:buFont typeface="Times New Roman" pitchFamily="16" charset="0"/>
              <a:buChar char="•"/>
            </a:pPr>
            <a:r>
              <a:rPr lang="en-US" altLang="ko-KR" sz="2000" dirty="0"/>
              <a:t>After the AP 1 and the STA 1 switch to the NPCA primary channel and perform channel access, the AP 1 transmits a Trigger Frame (TF) to the STA 1. </a:t>
            </a:r>
          </a:p>
          <a:p>
            <a:pPr>
              <a:buFont typeface="Times New Roman" pitchFamily="16" charset="0"/>
              <a:buChar char="•"/>
            </a:pPr>
            <a:endParaRPr lang="en-US" altLang="ko-KR" sz="2000" dirty="0"/>
          </a:p>
          <a:p>
            <a:pPr>
              <a:buFont typeface="Times New Roman" pitchFamily="16" charset="0"/>
              <a:buChar char="•"/>
            </a:pPr>
            <a:r>
              <a:rPr lang="en-US" altLang="ko-KR" sz="2000" dirty="0"/>
              <a:t>However, this TF may collide with the Data frame transmitted by the AP 2 on the STA 2’s side.</a:t>
            </a:r>
            <a:endParaRPr lang="en-US" altLang="ko-KR" sz="1600" dirty="0"/>
          </a:p>
        </p:txBody>
      </p:sp>
      <p:sp>
        <p:nvSpPr>
          <p:cNvPr id="6" name="Slide Number Placeholder 5">
            <a:extLst>
              <a:ext uri="{FF2B5EF4-FFF2-40B4-BE49-F238E27FC236}">
                <a16:creationId xmlns:a16="http://schemas.microsoft.com/office/drawing/2014/main" id="{3929252B-4B67-30DE-BD32-2075F5D582E2}"/>
              </a:ext>
            </a:extLst>
          </p:cNvPr>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a:extLst>
              <a:ext uri="{FF2B5EF4-FFF2-40B4-BE49-F238E27FC236}">
                <a16:creationId xmlns:a16="http://schemas.microsoft.com/office/drawing/2014/main" id="{6F3E3F04-A1BA-F719-AEF6-CCBAF721A11F}"/>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D5C244C9-8273-CE14-AD2C-377C0091D62D}"/>
              </a:ext>
            </a:extLst>
          </p:cNvPr>
          <p:cNvSpPr>
            <a:spLocks noGrp="1"/>
          </p:cNvSpPr>
          <p:nvPr>
            <p:ph type="dt" idx="15"/>
          </p:nvPr>
        </p:nvSpPr>
        <p:spPr/>
        <p:txBody>
          <a:bodyPr/>
          <a:lstStyle/>
          <a:p>
            <a:r>
              <a:rPr lang="en-US" altLang="ko-KR"/>
              <a:t>November 2024</a:t>
            </a:r>
            <a:endParaRPr lang="en-GB"/>
          </a:p>
        </p:txBody>
      </p:sp>
      <p:pic>
        <p:nvPicPr>
          <p:cNvPr id="7" name="그림 6">
            <a:extLst>
              <a:ext uri="{FF2B5EF4-FFF2-40B4-BE49-F238E27FC236}">
                <a16:creationId xmlns:a16="http://schemas.microsoft.com/office/drawing/2014/main" id="{E8A4AF84-FE1E-88A8-6330-28BD80C568F4}"/>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6888089" y="4078224"/>
            <a:ext cx="4315387" cy="1578447"/>
          </a:xfrm>
          <a:prstGeom prst="rect">
            <a:avLst/>
          </a:prstGeom>
        </p:spPr>
      </p:pic>
      <p:pic>
        <p:nvPicPr>
          <p:cNvPr id="3" name="그림 2">
            <a:extLst>
              <a:ext uri="{FF2B5EF4-FFF2-40B4-BE49-F238E27FC236}">
                <a16:creationId xmlns:a16="http://schemas.microsoft.com/office/drawing/2014/main" id="{0F3B39DB-8C78-F83E-5FFB-B109E6C96C1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62436" y="3429000"/>
            <a:ext cx="5671090" cy="2891937"/>
          </a:xfrm>
          <a:prstGeom prst="rect">
            <a:avLst/>
          </a:prstGeom>
        </p:spPr>
      </p:pic>
    </p:spTree>
    <p:extLst>
      <p:ext uri="{BB962C8B-B14F-4D97-AF65-F5344CB8AC3E}">
        <p14:creationId xmlns:p14="http://schemas.microsoft.com/office/powerpoint/2010/main" val="1057185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CFFA45-B051-3315-B0C0-DE5BE907C7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F6003F-28B0-FB38-F8CE-1D05B2922F32}"/>
              </a:ext>
            </a:extLst>
          </p:cNvPr>
          <p:cNvSpPr>
            <a:spLocks noGrp="1"/>
          </p:cNvSpPr>
          <p:nvPr>
            <p:ph type="title"/>
          </p:nvPr>
        </p:nvSpPr>
        <p:spPr/>
        <p:txBody>
          <a:bodyPr/>
          <a:lstStyle/>
          <a:p>
            <a:r>
              <a:rPr lang="en-US" dirty="0"/>
              <a:t>Possible Solution</a:t>
            </a:r>
            <a:endParaRPr lang="en-GB" dirty="0"/>
          </a:p>
        </p:txBody>
      </p:sp>
      <p:sp>
        <p:nvSpPr>
          <p:cNvPr id="9218" name="Rectangle 2">
            <a:extLst>
              <a:ext uri="{FF2B5EF4-FFF2-40B4-BE49-F238E27FC236}">
                <a16:creationId xmlns:a16="http://schemas.microsoft.com/office/drawing/2014/main" id="{060F48A7-F6A6-8107-0E60-0D7029D1A50E}"/>
              </a:ext>
            </a:extLst>
          </p:cNvPr>
          <p:cNvSpPr>
            <a:spLocks noGrp="1" noChangeArrowheads="1"/>
          </p:cNvSpPr>
          <p:nvPr>
            <p:ph idx="1"/>
          </p:nvPr>
        </p:nvSpPr>
        <p:spPr>
          <a:xfrm>
            <a:off x="914401" y="1772816"/>
            <a:ext cx="10361084" cy="4113213"/>
          </a:xfrm>
          <a:ln/>
        </p:spPr>
        <p:txBody>
          <a:bodyPr/>
          <a:lstStyle/>
          <a:p>
            <a:pPr>
              <a:buFont typeface="Times New Roman" pitchFamily="16" charset="0"/>
              <a:buChar char="•"/>
            </a:pPr>
            <a:r>
              <a:rPr lang="en-US" altLang="ko-KR" dirty="0"/>
              <a:t>To solve the Hidden Node issue during NPCA, an UHR STA needs to know whether the received OBSS’s frame occupies the NPCA Primary channel or not, prior to switch its operating channel. </a:t>
            </a:r>
          </a:p>
          <a:p>
            <a:pPr>
              <a:buFont typeface="Times New Roman" pitchFamily="16" charset="0"/>
              <a:buChar char="•"/>
            </a:pPr>
            <a:endParaRPr lang="en-US" altLang="ko-KR" dirty="0"/>
          </a:p>
          <a:p>
            <a:pPr>
              <a:buFont typeface="Times New Roman" pitchFamily="16" charset="0"/>
              <a:buChar char="•"/>
            </a:pPr>
            <a:r>
              <a:rPr lang="en-US" altLang="ko-KR" dirty="0"/>
              <a:t>This can be achieved by an UHR STA checks the bandwidth/channel on which the OBSS’s frame was transmitted across its operating bandwidth/channel including the NPCA Primary channel. </a:t>
            </a:r>
            <a:endParaRPr lang="en-US" altLang="ko-KR" sz="2000" dirty="0"/>
          </a:p>
          <a:p>
            <a:pPr lvl="1">
              <a:buFont typeface="Times New Roman" pitchFamily="16" charset="0"/>
              <a:buChar char="•"/>
            </a:pPr>
            <a:r>
              <a:rPr lang="en-US" altLang="ko-KR" dirty="0"/>
              <a:t>E.g., check the CCA results during the CTS transmission time across its operating bandwidth/channel including NPCA Primary channel.</a:t>
            </a:r>
          </a:p>
          <a:p>
            <a:pPr lvl="1">
              <a:buFont typeface="Times New Roman" pitchFamily="16" charset="0"/>
              <a:buChar char="•"/>
            </a:pPr>
            <a:r>
              <a:rPr lang="en-US" altLang="ko-KR" dirty="0"/>
              <a:t>This is similar with the wider channel access procedure in the baseline.</a:t>
            </a:r>
          </a:p>
          <a:p>
            <a:pPr lvl="2">
              <a:buFont typeface="Times New Roman" pitchFamily="16" charset="0"/>
              <a:buChar char="•"/>
            </a:pPr>
            <a:r>
              <a:rPr lang="en-US" altLang="ko-KR" dirty="0"/>
              <a:t>Wider channel access procedure also check the CCA result whether the secondary channel was idle during </a:t>
            </a:r>
            <a:r>
              <a:rPr lang="en-US" altLang="ko-KR" dirty="0" err="1"/>
              <a:t>aPIFSTime</a:t>
            </a:r>
            <a:r>
              <a:rPr lang="en-US" altLang="ko-KR" dirty="0"/>
              <a:t> right before a transmission or not.</a:t>
            </a:r>
          </a:p>
          <a:p>
            <a:pPr>
              <a:buFont typeface="Times New Roman" pitchFamily="16" charset="0"/>
              <a:buChar char="•"/>
            </a:pPr>
            <a:endParaRPr lang="en-US" altLang="ko-KR" sz="2200" dirty="0"/>
          </a:p>
        </p:txBody>
      </p:sp>
      <p:sp>
        <p:nvSpPr>
          <p:cNvPr id="6" name="Slide Number Placeholder 5">
            <a:extLst>
              <a:ext uri="{FF2B5EF4-FFF2-40B4-BE49-F238E27FC236}">
                <a16:creationId xmlns:a16="http://schemas.microsoft.com/office/drawing/2014/main" id="{0C00A60F-065A-125F-305E-FE137E4972AD}"/>
              </a:ext>
            </a:extLst>
          </p:cNvPr>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a:extLst>
              <a:ext uri="{FF2B5EF4-FFF2-40B4-BE49-F238E27FC236}">
                <a16:creationId xmlns:a16="http://schemas.microsoft.com/office/drawing/2014/main" id="{C8F4A004-0C5A-4FA3-6BD3-B95EE28A6A6C}"/>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407C51E8-BDCC-4819-51A1-87FF0D080669}"/>
              </a:ext>
            </a:extLst>
          </p:cNvPr>
          <p:cNvSpPr>
            <a:spLocks noGrp="1"/>
          </p:cNvSpPr>
          <p:nvPr>
            <p:ph type="dt" idx="15"/>
          </p:nvPr>
        </p:nvSpPr>
        <p:spPr/>
        <p:txBody>
          <a:bodyPr/>
          <a:lstStyle/>
          <a:p>
            <a:r>
              <a:rPr lang="en-US" altLang="ko-KR"/>
              <a:t>November 2024</a:t>
            </a:r>
            <a:endParaRPr lang="en-GB"/>
          </a:p>
        </p:txBody>
      </p:sp>
    </p:spTree>
    <p:extLst>
      <p:ext uri="{BB962C8B-B14F-4D97-AF65-F5344CB8AC3E}">
        <p14:creationId xmlns:p14="http://schemas.microsoft.com/office/powerpoint/2010/main" val="3254888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A9C10D-C923-C76D-2178-C5B5411D03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89887D-E655-F006-B004-7810CF1D67F2}"/>
              </a:ext>
            </a:extLst>
          </p:cNvPr>
          <p:cNvSpPr>
            <a:spLocks noGrp="1"/>
          </p:cNvSpPr>
          <p:nvPr>
            <p:ph type="title"/>
          </p:nvPr>
        </p:nvSpPr>
        <p:spPr/>
        <p:txBody>
          <a:bodyPr/>
          <a:lstStyle/>
          <a:p>
            <a:r>
              <a:rPr lang="en-US" dirty="0"/>
              <a:t>Possible Solution (cont’d)</a:t>
            </a:r>
            <a:endParaRPr lang="en-GB" dirty="0"/>
          </a:p>
        </p:txBody>
      </p:sp>
      <p:sp>
        <p:nvSpPr>
          <p:cNvPr id="9218" name="Rectangle 2">
            <a:extLst>
              <a:ext uri="{FF2B5EF4-FFF2-40B4-BE49-F238E27FC236}">
                <a16:creationId xmlns:a16="http://schemas.microsoft.com/office/drawing/2014/main" id="{2558B1C8-55FA-C32F-E13C-772BE5EA462E}"/>
              </a:ext>
            </a:extLst>
          </p:cNvPr>
          <p:cNvSpPr>
            <a:spLocks noGrp="1" noChangeArrowheads="1"/>
          </p:cNvSpPr>
          <p:nvPr>
            <p:ph idx="1"/>
          </p:nvPr>
        </p:nvSpPr>
        <p:spPr>
          <a:xfrm>
            <a:off x="914401" y="1772816"/>
            <a:ext cx="10361084" cy="4113213"/>
          </a:xfrm>
          <a:ln/>
        </p:spPr>
        <p:txBody>
          <a:bodyPr/>
          <a:lstStyle/>
          <a:p>
            <a:pPr>
              <a:buFont typeface="Times New Roman" pitchFamily="16" charset="0"/>
              <a:buChar char="•"/>
            </a:pPr>
            <a:r>
              <a:rPr lang="en-US" altLang="ko-KR" dirty="0"/>
              <a:t>With the solution above, there are several cases according to the received OBSS’s frame.</a:t>
            </a:r>
            <a:endParaRPr lang="en-US" altLang="ko-KR" sz="1400" dirty="0"/>
          </a:p>
          <a:p>
            <a:pPr lvl="1">
              <a:buFont typeface="Times New Roman" pitchFamily="16" charset="0"/>
              <a:buChar char="•"/>
            </a:pPr>
            <a:r>
              <a:rPr lang="en-US" altLang="ko-KR" dirty="0"/>
              <a:t>Case 1. An UHR STA only received CTS.</a:t>
            </a:r>
          </a:p>
          <a:p>
            <a:pPr lvl="1">
              <a:buFont typeface="Times New Roman" pitchFamily="16" charset="0"/>
              <a:buChar char="•"/>
            </a:pPr>
            <a:r>
              <a:rPr lang="en-US" altLang="ko-KR" dirty="0"/>
              <a:t>Case 2. An UHR STA received both RTS and CTS.</a:t>
            </a:r>
          </a:p>
        </p:txBody>
      </p:sp>
      <p:sp>
        <p:nvSpPr>
          <p:cNvPr id="6" name="Slide Number Placeholder 5">
            <a:extLst>
              <a:ext uri="{FF2B5EF4-FFF2-40B4-BE49-F238E27FC236}">
                <a16:creationId xmlns:a16="http://schemas.microsoft.com/office/drawing/2014/main" id="{41E6E641-2A17-898A-420B-8721C74A4042}"/>
              </a:ext>
            </a:extLst>
          </p:cNvPr>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a:extLst>
              <a:ext uri="{FF2B5EF4-FFF2-40B4-BE49-F238E27FC236}">
                <a16:creationId xmlns:a16="http://schemas.microsoft.com/office/drawing/2014/main" id="{8FA65033-AAD5-05A4-1DF1-01A5B41BD8CB}"/>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73622032-18F5-22C0-BDE1-365A94B046BD}"/>
              </a:ext>
            </a:extLst>
          </p:cNvPr>
          <p:cNvSpPr>
            <a:spLocks noGrp="1"/>
          </p:cNvSpPr>
          <p:nvPr>
            <p:ph type="dt" idx="15"/>
          </p:nvPr>
        </p:nvSpPr>
        <p:spPr/>
        <p:txBody>
          <a:bodyPr/>
          <a:lstStyle/>
          <a:p>
            <a:r>
              <a:rPr lang="en-US" altLang="ko-KR"/>
              <a:t>November 2024</a:t>
            </a:r>
            <a:endParaRPr lang="en-GB"/>
          </a:p>
        </p:txBody>
      </p:sp>
    </p:spTree>
    <p:extLst>
      <p:ext uri="{BB962C8B-B14F-4D97-AF65-F5344CB8AC3E}">
        <p14:creationId xmlns:p14="http://schemas.microsoft.com/office/powerpoint/2010/main" val="42309948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DFA49E-C3BE-81BB-4805-A27B005B4C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ECD979-5650-D385-CE70-3F27F32F358D}"/>
              </a:ext>
            </a:extLst>
          </p:cNvPr>
          <p:cNvSpPr>
            <a:spLocks noGrp="1"/>
          </p:cNvSpPr>
          <p:nvPr>
            <p:ph type="title"/>
          </p:nvPr>
        </p:nvSpPr>
        <p:spPr/>
        <p:txBody>
          <a:bodyPr/>
          <a:lstStyle/>
          <a:p>
            <a:r>
              <a:rPr lang="en-US" dirty="0"/>
              <a:t>Possible Solution with Case 1</a:t>
            </a:r>
            <a:endParaRPr lang="en-GB" dirty="0"/>
          </a:p>
        </p:txBody>
      </p:sp>
      <p:sp>
        <p:nvSpPr>
          <p:cNvPr id="9218" name="Rectangle 2">
            <a:extLst>
              <a:ext uri="{FF2B5EF4-FFF2-40B4-BE49-F238E27FC236}">
                <a16:creationId xmlns:a16="http://schemas.microsoft.com/office/drawing/2014/main" id="{FD74A61B-4C9C-7F4B-D671-A11493023974}"/>
              </a:ext>
            </a:extLst>
          </p:cNvPr>
          <p:cNvSpPr>
            <a:spLocks noGrp="1" noChangeArrowheads="1"/>
          </p:cNvSpPr>
          <p:nvPr>
            <p:ph idx="1"/>
          </p:nvPr>
        </p:nvSpPr>
        <p:spPr>
          <a:xfrm>
            <a:off x="935732" y="1751014"/>
            <a:ext cx="10361084" cy="4113213"/>
          </a:xfrm>
          <a:ln/>
        </p:spPr>
        <p:txBody>
          <a:bodyPr/>
          <a:lstStyle/>
          <a:p>
            <a:pPr>
              <a:buFont typeface="Times New Roman" pitchFamily="16" charset="0"/>
              <a:buChar char="•"/>
            </a:pPr>
            <a:r>
              <a:rPr lang="en-US" altLang="ko-KR" dirty="0"/>
              <a:t>Case 1. An UHR STA only received CTS.</a:t>
            </a:r>
          </a:p>
          <a:p>
            <a:pPr lvl="1">
              <a:buFont typeface="Times New Roman" pitchFamily="16" charset="0"/>
              <a:buChar char="•"/>
            </a:pPr>
            <a:r>
              <a:rPr lang="en-US" altLang="ko-KR" dirty="0"/>
              <a:t>The AP 1 and the STA 1 check the CCA result during the CTS transmission time across its operating bandwidth/channel including NPCA Primary channel.</a:t>
            </a:r>
          </a:p>
        </p:txBody>
      </p:sp>
      <p:sp>
        <p:nvSpPr>
          <p:cNvPr id="6" name="Slide Number Placeholder 5">
            <a:extLst>
              <a:ext uri="{FF2B5EF4-FFF2-40B4-BE49-F238E27FC236}">
                <a16:creationId xmlns:a16="http://schemas.microsoft.com/office/drawing/2014/main" id="{51B2B9CC-88FC-F3F5-68BF-192D232DB9B2}"/>
              </a:ext>
            </a:extLst>
          </p:cNvPr>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a:extLst>
              <a:ext uri="{FF2B5EF4-FFF2-40B4-BE49-F238E27FC236}">
                <a16:creationId xmlns:a16="http://schemas.microsoft.com/office/drawing/2014/main" id="{9FAD3FF6-E066-612D-2987-B78AA70A3650}"/>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545C1184-F3AE-FF58-0D7E-194C6D188D07}"/>
              </a:ext>
            </a:extLst>
          </p:cNvPr>
          <p:cNvSpPr>
            <a:spLocks noGrp="1"/>
          </p:cNvSpPr>
          <p:nvPr>
            <p:ph type="dt" idx="15"/>
          </p:nvPr>
        </p:nvSpPr>
        <p:spPr/>
        <p:txBody>
          <a:bodyPr/>
          <a:lstStyle/>
          <a:p>
            <a:r>
              <a:rPr lang="en-US" altLang="ko-KR"/>
              <a:t>November 2024</a:t>
            </a:r>
            <a:endParaRPr lang="en-GB"/>
          </a:p>
        </p:txBody>
      </p:sp>
      <p:pic>
        <p:nvPicPr>
          <p:cNvPr id="3" name="그림 2" descr="텍스트, 도표, 번호이(가) 표시된 사진&#10;&#10;자동 생성된 설명">
            <a:extLst>
              <a:ext uri="{FF2B5EF4-FFF2-40B4-BE49-F238E27FC236}">
                <a16:creationId xmlns:a16="http://schemas.microsoft.com/office/drawing/2014/main" id="{3D2633B1-8B52-9BED-AB96-5462AA0E923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0128" y="3133556"/>
            <a:ext cx="5929630" cy="3319780"/>
          </a:xfrm>
          <a:prstGeom prst="rect">
            <a:avLst/>
          </a:prstGeom>
          <a:noFill/>
          <a:ln>
            <a:noFill/>
          </a:ln>
        </p:spPr>
      </p:pic>
    </p:spTree>
    <p:extLst>
      <p:ext uri="{BB962C8B-B14F-4D97-AF65-F5344CB8AC3E}">
        <p14:creationId xmlns:p14="http://schemas.microsoft.com/office/powerpoint/2010/main" val="37810038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EDD4C8-146D-418E-E3B4-8A9EF39775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99E1C98-3B51-A096-EF6D-331475091FFC}"/>
              </a:ext>
            </a:extLst>
          </p:cNvPr>
          <p:cNvSpPr>
            <a:spLocks noGrp="1"/>
          </p:cNvSpPr>
          <p:nvPr>
            <p:ph type="title"/>
          </p:nvPr>
        </p:nvSpPr>
        <p:spPr/>
        <p:txBody>
          <a:bodyPr/>
          <a:lstStyle/>
          <a:p>
            <a:r>
              <a:rPr lang="en-US" dirty="0"/>
              <a:t>Possible Solution with Case 1</a:t>
            </a:r>
            <a:endParaRPr lang="en-GB" dirty="0"/>
          </a:p>
        </p:txBody>
      </p:sp>
      <p:sp>
        <p:nvSpPr>
          <p:cNvPr id="9218" name="Rectangle 2">
            <a:extLst>
              <a:ext uri="{FF2B5EF4-FFF2-40B4-BE49-F238E27FC236}">
                <a16:creationId xmlns:a16="http://schemas.microsoft.com/office/drawing/2014/main" id="{8095C8CD-CC8C-6978-2C8C-A90212CFE8A5}"/>
              </a:ext>
            </a:extLst>
          </p:cNvPr>
          <p:cNvSpPr>
            <a:spLocks noGrp="1" noChangeArrowheads="1"/>
          </p:cNvSpPr>
          <p:nvPr>
            <p:ph idx="1"/>
          </p:nvPr>
        </p:nvSpPr>
        <p:spPr>
          <a:xfrm>
            <a:off x="935732" y="1751014"/>
            <a:ext cx="10361084" cy="4113213"/>
          </a:xfrm>
          <a:ln/>
        </p:spPr>
        <p:txBody>
          <a:bodyPr/>
          <a:lstStyle/>
          <a:p>
            <a:pPr>
              <a:buFont typeface="Times New Roman" pitchFamily="16" charset="0"/>
              <a:buChar char="•"/>
            </a:pPr>
            <a:r>
              <a:rPr lang="en-US" altLang="ko-KR" dirty="0"/>
              <a:t>Case 1. An UHR STA only received CTS.</a:t>
            </a:r>
          </a:p>
          <a:p>
            <a:pPr lvl="1">
              <a:buFont typeface="Times New Roman" pitchFamily="16" charset="0"/>
              <a:buChar char="•"/>
            </a:pPr>
            <a:r>
              <a:rPr lang="en-US" altLang="ko-KR" dirty="0"/>
              <a:t>So, the AP 1 and the STA 1 know the bandwidth/channel wherein the CTS was transmitted.</a:t>
            </a:r>
          </a:p>
          <a:p>
            <a:pPr lvl="1">
              <a:buFont typeface="Times New Roman" pitchFamily="16" charset="0"/>
              <a:buChar char="•"/>
            </a:pPr>
            <a:r>
              <a:rPr lang="en-US" altLang="ko-KR" dirty="0"/>
              <a:t>Then, the AP 1 and the STA 1 switch to the NPCA Primary channel. </a:t>
            </a:r>
          </a:p>
        </p:txBody>
      </p:sp>
      <p:sp>
        <p:nvSpPr>
          <p:cNvPr id="6" name="Slide Number Placeholder 5">
            <a:extLst>
              <a:ext uri="{FF2B5EF4-FFF2-40B4-BE49-F238E27FC236}">
                <a16:creationId xmlns:a16="http://schemas.microsoft.com/office/drawing/2014/main" id="{6838A07C-6BB1-CC7F-45C2-5CF08CC8DC9F}"/>
              </a:ext>
            </a:extLst>
          </p:cNvPr>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a:extLst>
              <a:ext uri="{FF2B5EF4-FFF2-40B4-BE49-F238E27FC236}">
                <a16:creationId xmlns:a16="http://schemas.microsoft.com/office/drawing/2014/main" id="{7CEDBB53-7FA7-25A1-6093-04D60BE966DC}"/>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D85D3904-00F3-F209-A7FA-9C3A9C2E6151}"/>
              </a:ext>
            </a:extLst>
          </p:cNvPr>
          <p:cNvSpPr>
            <a:spLocks noGrp="1"/>
          </p:cNvSpPr>
          <p:nvPr>
            <p:ph type="dt" idx="15"/>
          </p:nvPr>
        </p:nvSpPr>
        <p:spPr/>
        <p:txBody>
          <a:bodyPr/>
          <a:lstStyle/>
          <a:p>
            <a:r>
              <a:rPr lang="en-US" altLang="ko-KR"/>
              <a:t>November 2024</a:t>
            </a:r>
            <a:endParaRPr lang="en-GB"/>
          </a:p>
        </p:txBody>
      </p:sp>
      <p:pic>
        <p:nvPicPr>
          <p:cNvPr id="3" name="그림 2" descr="텍스트, 도표, 번호이(가) 표시된 사진&#10;&#10;자동 생성된 설명">
            <a:extLst>
              <a:ext uri="{FF2B5EF4-FFF2-40B4-BE49-F238E27FC236}">
                <a16:creationId xmlns:a16="http://schemas.microsoft.com/office/drawing/2014/main" id="{4F84CC45-92CC-C0C0-5A5E-7696ABD5C59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0128" y="3133556"/>
            <a:ext cx="5929630" cy="3319780"/>
          </a:xfrm>
          <a:prstGeom prst="rect">
            <a:avLst/>
          </a:prstGeom>
          <a:noFill/>
          <a:ln>
            <a:noFill/>
          </a:ln>
        </p:spPr>
      </p:pic>
    </p:spTree>
    <p:extLst>
      <p:ext uri="{BB962C8B-B14F-4D97-AF65-F5344CB8AC3E}">
        <p14:creationId xmlns:p14="http://schemas.microsoft.com/office/powerpoint/2010/main" val="17626686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Preemption Scheme Using NPCA r0</Template>
  <TotalTime>7050</TotalTime>
  <Words>1204</Words>
  <Application>Microsoft Office PowerPoint</Application>
  <PresentationFormat>와이드스크린</PresentationFormat>
  <Paragraphs>157</Paragraphs>
  <Slides>14</Slides>
  <Notes>14</Notes>
  <HiddenSlides>0</HiddenSlides>
  <MMClips>0</MMClips>
  <ScaleCrop>false</ScaleCrop>
  <HeadingPairs>
    <vt:vector size="8" baseType="variant">
      <vt:variant>
        <vt:lpstr>사용한 글꼴</vt:lpstr>
      </vt:variant>
      <vt:variant>
        <vt:i4>2</vt:i4>
      </vt:variant>
      <vt:variant>
        <vt:lpstr>테마</vt:lpstr>
      </vt:variant>
      <vt:variant>
        <vt:i4>1</vt:i4>
      </vt:variant>
      <vt:variant>
        <vt:lpstr>포함된 OLE 서버</vt:lpstr>
      </vt:variant>
      <vt:variant>
        <vt:i4>1</vt:i4>
      </vt:variant>
      <vt:variant>
        <vt:lpstr>슬라이드 제목</vt:lpstr>
      </vt:variant>
      <vt:variant>
        <vt:i4>14</vt:i4>
      </vt:variant>
    </vt:vector>
  </HeadingPairs>
  <TitlesOfParts>
    <vt:vector size="18" baseType="lpstr">
      <vt:lpstr>Arial Unicode MS</vt:lpstr>
      <vt:lpstr>Times New Roman</vt:lpstr>
      <vt:lpstr>Office 테마</vt:lpstr>
      <vt:lpstr>Document</vt:lpstr>
      <vt:lpstr>NPCA Hidden Node Problem</vt:lpstr>
      <vt:lpstr>Introduction</vt:lpstr>
      <vt:lpstr>Hidden Node Problem during NPCA</vt:lpstr>
      <vt:lpstr>Hidden Node Problem during NPCA (cont’d)</vt:lpstr>
      <vt:lpstr>Hidden Node Problem during NPCA (cont’d)</vt:lpstr>
      <vt:lpstr>Possible Solution</vt:lpstr>
      <vt:lpstr>Possible Solution (cont’d)</vt:lpstr>
      <vt:lpstr>Possible Solution with Case 1</vt:lpstr>
      <vt:lpstr>Possible Solution with Case 1</vt:lpstr>
      <vt:lpstr>Possible Solution with Case 2</vt:lpstr>
      <vt:lpstr>Possible Solution with Case 2 (cont’d)</vt:lpstr>
      <vt:lpstr>Summary</vt:lpstr>
      <vt:lpstr>Straw Poll</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이광호</dc:creator>
  <cp:keywords/>
  <cp:lastModifiedBy>이광호</cp:lastModifiedBy>
  <cp:revision>429</cp:revision>
  <cp:lastPrinted>1601-01-01T00:00:00Z</cp:lastPrinted>
  <dcterms:created xsi:type="dcterms:W3CDTF">2024-10-31T02:42:51Z</dcterms:created>
  <dcterms:modified xsi:type="dcterms:W3CDTF">2024-11-14T02:00:30Z</dcterms:modified>
  <cp:category>Name, Affiliation</cp:category>
</cp:coreProperties>
</file>