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8" r:id="rId5"/>
    <p:sldId id="278" r:id="rId6"/>
    <p:sldId id="287" r:id="rId7"/>
    <p:sldId id="279" r:id="rId8"/>
    <p:sldId id="283" r:id="rId9"/>
    <p:sldId id="280" r:id="rId10"/>
    <p:sldId id="270" r:id="rId11"/>
    <p:sldId id="267" r:id="rId12"/>
    <p:sldId id="274" r:id="rId13"/>
    <p:sldId id="275" r:id="rId14"/>
    <p:sldId id="272" r:id="rId15"/>
    <p:sldId id="276" r:id="rId16"/>
    <p:sldId id="281" r:id="rId17"/>
    <p:sldId id="286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4660"/>
  </p:normalViewPr>
  <p:slideViewPr>
    <p:cSldViewPr>
      <p:cViewPr varScale="1">
        <p:scale>
          <a:sx n="121" d="100"/>
          <a:sy n="121" d="100"/>
        </p:scale>
        <p:origin x="200" y="3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3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8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0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8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5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77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8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4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A25EADA-8DDC-4EE3-B5F1-3BBBDDDD6BE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802.11-24/1879r2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43243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Proposals for AP Discovery and Evaluation for </a:t>
            </a:r>
            <a:br>
              <a:rPr lang="en-GB" dirty="0"/>
            </a:br>
            <a:r>
              <a:rPr lang="en-GB" dirty="0"/>
              <a:t>Initial Association and Roaming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1326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2024-12-02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48730"/>
              </p:ext>
            </p:extLst>
          </p:nvPr>
        </p:nvGraphicFramePr>
        <p:xfrm>
          <a:off x="1066800" y="3751263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51263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323346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24000"/>
            <a:ext cx="10361084" cy="4839496"/>
          </a:xfrm>
          <a:ln/>
        </p:spPr>
        <p:txBody>
          <a:bodyPr/>
          <a:lstStyle/>
          <a:p>
            <a:pPr marL="0" indent="0" algn="just">
              <a:lnSpc>
                <a:spcPts val="1340"/>
              </a:lnSpc>
            </a:pPr>
            <a:r>
              <a:rPr lang="en-US" sz="1300" dirty="0"/>
              <a:t>Example of how Reduced Neighbor Report (RNR) can be updated to carry relevant information about neighbor APs / AP MLDs </a:t>
            </a:r>
          </a:p>
          <a:p>
            <a:pPr marL="0" indent="0" algn="just">
              <a:lnSpc>
                <a:spcPts val="1340"/>
              </a:lnSpc>
            </a:pPr>
            <a:r>
              <a:rPr lang="en-US" sz="1300" b="0" dirty="0">
                <a:solidFill>
                  <a:srgbClr val="000000"/>
                </a:solidFill>
                <a:effectLst/>
              </a:rPr>
              <a:t>TBTT Information Field Type = 0, Length subfield = 23 (currently reserved in 11be) </a:t>
            </a:r>
            <a:endParaRPr lang="en-US" sz="1300" b="0" dirty="0">
              <a:solidFill>
                <a:srgbClr val="C70063"/>
              </a:solidFill>
              <a:effectLst/>
            </a:endParaRP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TBTT Offset (1 byte)</a:t>
            </a: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BSSID (6 bytes)</a:t>
            </a:r>
            <a:endParaRPr lang="en-US" sz="1300" dirty="0">
              <a:solidFill>
                <a:schemeClr val="tx1"/>
              </a:solidFill>
              <a:effectLst/>
            </a:endParaRP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Short SSID (4 bytes)</a:t>
            </a: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Neighbor AP Static Attributes (5 bytes)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0000"/>
                </a:solidFill>
                <a:effectLst/>
              </a:rPr>
              <a:t>Co-located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0000"/>
                </a:solidFill>
                <a:effectLst/>
              </a:rPr>
              <a:t>PHY Type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  <a:effectLst/>
              </a:rPr>
              <a:t>Security Protocol Support Bitmap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</a:rPr>
              <a:t>IP Address Continuity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  <a:effectLst/>
              </a:rPr>
              <a:t>Highest NSS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0000"/>
                </a:solidFill>
                <a:effectLst/>
              </a:rPr>
              <a:t>UPR </a:t>
            </a:r>
            <a:r>
              <a:rPr lang="en-US" sz="1300" dirty="0"/>
              <a:t>Active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dirty="0"/>
              <a:t>20 MHz PSD</a:t>
            </a: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i="1" dirty="0">
                <a:solidFill>
                  <a:srgbClr val="00B050"/>
                </a:solidFill>
                <a:effectLst/>
              </a:rPr>
              <a:t>Neighbor AP Dynamic Attributes (4 bytes)</a:t>
            </a:r>
            <a:endParaRPr lang="en-US" sz="1300" i="1" dirty="0">
              <a:solidFill>
                <a:srgbClr val="00B050"/>
              </a:solidFill>
              <a:effectLst/>
            </a:endParaRP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  <a:effectLst/>
              </a:rPr>
              <a:t>BSS </a:t>
            </a:r>
            <a:r>
              <a:rPr lang="en-US" sz="1300" i="1" dirty="0">
                <a:solidFill>
                  <a:srgbClr val="00B050"/>
                </a:solidFill>
              </a:rPr>
              <a:t>O</a:t>
            </a:r>
            <a:r>
              <a:rPr lang="en-US" sz="1300" i="1" dirty="0">
                <a:solidFill>
                  <a:srgbClr val="00B050"/>
                </a:solidFill>
                <a:effectLst/>
              </a:rPr>
              <a:t>perating BW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  <a:effectLst/>
              </a:rPr>
              <a:t>Channel Utilization + Station Count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dirty="0"/>
              <a:t>Association Disallowed</a:t>
            </a:r>
          </a:p>
          <a:p>
            <a:pPr lvl="1" algn="just">
              <a:lnSpc>
                <a:spcPts val="1340"/>
              </a:lnSpc>
              <a:buFont typeface="Courier New" panose="02070309020205020404" pitchFamily="49" charset="0"/>
              <a:buChar char="o"/>
            </a:pPr>
            <a:r>
              <a:rPr lang="en-US" sz="1300" i="1" dirty="0">
                <a:solidFill>
                  <a:srgbClr val="00B050"/>
                </a:solidFill>
              </a:rPr>
              <a:t>Timestamp of Information Collection</a:t>
            </a: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effectLst/>
              </a:rPr>
              <a:t>AP MLD ID (1 byte)</a:t>
            </a:r>
            <a:endParaRPr lang="en-US" sz="1300" dirty="0">
              <a:solidFill>
                <a:schemeClr val="tx1"/>
              </a:solidFill>
              <a:effectLst/>
            </a:endParaRPr>
          </a:p>
          <a:p>
            <a:pPr indent="-228600" algn="just">
              <a:lnSpc>
                <a:spcPts val="1340"/>
              </a:lnSpc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rgbClr val="00B050"/>
                </a:solidFill>
              </a:rPr>
              <a:t>SMD</a:t>
            </a:r>
            <a:r>
              <a:rPr lang="en-US" sz="1300" b="1" i="1" dirty="0">
                <a:solidFill>
                  <a:srgbClr val="00B050"/>
                </a:solidFill>
                <a:effectLst/>
              </a:rPr>
              <a:t> ID (1 byte) or Same SMD ID (1 bit)  </a:t>
            </a:r>
            <a:endParaRPr lang="en-US" sz="1300" i="1" dirty="0">
              <a:solidFill>
                <a:srgbClr val="00B050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1DB09-8BE8-00E3-9B17-0EF2533D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570706"/>
            <a:ext cx="10361084" cy="1065213"/>
          </a:xfrm>
        </p:spPr>
        <p:txBody>
          <a:bodyPr/>
          <a:lstStyle/>
          <a:p>
            <a:r>
              <a:rPr lang="en-US" dirty="0"/>
              <a:t>Modified RNR Format (Example)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CD9C9-8AD9-1B16-CEC8-123BD2DAC33F}"/>
              </a:ext>
            </a:extLst>
          </p:cNvPr>
          <p:cNvSpPr txBox="1"/>
          <p:nvPr/>
        </p:nvSpPr>
        <p:spPr>
          <a:xfrm>
            <a:off x="6629400" y="5334000"/>
            <a:ext cx="4647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</a:rPr>
              <a:t>Proposed new fields to be added to the existing RNR element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219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Security Protocol Support of Neighbor APs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39095"/>
            <a:ext cx="10361084" cy="3117223"/>
          </a:xfrm>
          <a:ln/>
        </p:spPr>
        <p:txBody>
          <a:bodyPr/>
          <a:lstStyle/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Goal</a:t>
            </a:r>
            <a:r>
              <a:rPr lang="en-US" sz="1600" b="0" dirty="0">
                <a:solidFill>
                  <a:srgbClr val="0070C0"/>
                </a:solidFill>
              </a:rPr>
              <a:t>:</a:t>
            </a:r>
            <a:r>
              <a:rPr lang="en-US" sz="1600" b="0" dirty="0"/>
              <a:t> Communicate the security protocol (WPA3, WPA2, etc.) supported by each Neighbor / Reported AP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/>
              <a:t>WPA2, WPA3, etc., are terms used by the Wi-Fi Alliance; need to indicate the corresponding AKM Suite Selector(s) for each Reported AP </a:t>
            </a:r>
            <a:endParaRPr lang="en-US" sz="1500" b="0" dirty="0">
              <a:solidFill>
                <a:srgbClr val="0070C0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Client device typically uses security protocol supported by discovered APs / networks to evaluate them for favorability for initial association and roaming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/>
              <a:t>Example order of preference: Enterprise &gt; PSK &gt; Open, WPA3 &gt; WPA2 &gt; WPA &gt; WEP </a:t>
            </a:r>
          </a:p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An AP may indicate support for several AKM Suites in RSN element; each AKM Suite is represented using 4 octets (see figure below) </a:t>
            </a:r>
            <a:r>
              <a:rPr lang="en-US" sz="1600" b="0" dirty="0">
                <a:sym typeface="Wingdings" pitchFamily="2" charset="2"/>
              </a:rPr>
              <a:t> Signaling all supported AKM suites (N) entails a high overhead (4*N octets)</a:t>
            </a:r>
            <a:endParaRPr lang="en-US" sz="1600" b="0" dirty="0"/>
          </a:p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To rank/evaluate/select candidate APs, knowledge of security protocols / AKM Suites supported by Neighbor AP(s) should suffice</a:t>
            </a:r>
          </a:p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Problem Statement</a:t>
            </a:r>
            <a:r>
              <a:rPr lang="en-US" sz="1600" b="0" dirty="0">
                <a:solidFill>
                  <a:srgbClr val="0070C0"/>
                </a:solidFill>
              </a:rPr>
              <a:t>:</a:t>
            </a:r>
            <a:r>
              <a:rPr lang="en-US" sz="1600" b="0" dirty="0"/>
              <a:t> </a:t>
            </a:r>
            <a:r>
              <a:rPr lang="en-US" sz="1600" b="0" i="1" dirty="0"/>
              <a:t>Efficiently</a:t>
            </a:r>
            <a:r>
              <a:rPr lang="en-US" sz="1600" b="0" dirty="0"/>
              <a:t> communicate the list of AKM Suites supported by each neighbor 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A910A-2F49-7453-BC66-9F7CAEBB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72" y="4871768"/>
            <a:ext cx="5285942" cy="1488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58789-8541-7331-0D76-3721A6EDD525}"/>
              </a:ext>
            </a:extLst>
          </p:cNvPr>
          <p:cNvSpPr txBox="1"/>
          <p:nvPr/>
        </p:nvSpPr>
        <p:spPr>
          <a:xfrm>
            <a:off x="2256651" y="5461977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RSNE format</a:t>
            </a:r>
          </a:p>
        </p:txBody>
      </p:sp>
    </p:spTree>
    <p:extLst>
      <p:ext uri="{BB962C8B-B14F-4D97-AF65-F5344CB8AC3E}">
        <p14:creationId xmlns:p14="http://schemas.microsoft.com/office/powerpoint/2010/main" val="2378186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Proposal: Security Protocol Support Bitmap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5EEE54-9E39-3975-78EC-40DA641154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9217" y="1677756"/>
          <a:ext cx="4864101" cy="4609308"/>
        </p:xfrm>
        <a:graphic>
          <a:graphicData uri="http://schemas.openxmlformats.org/drawingml/2006/table">
            <a:tbl>
              <a:tblPr/>
              <a:tblGrid>
                <a:gridCol w="1194341">
                  <a:extLst>
                    <a:ext uri="{9D8B030D-6E8A-4147-A177-3AD203B41FA5}">
                      <a16:colId xmlns:a16="http://schemas.microsoft.com/office/drawing/2014/main" val="1256537409"/>
                    </a:ext>
                  </a:extLst>
                </a:gridCol>
                <a:gridCol w="2514696">
                  <a:extLst>
                    <a:ext uri="{9D8B030D-6E8A-4147-A177-3AD203B41FA5}">
                      <a16:colId xmlns:a16="http://schemas.microsoft.com/office/drawing/2014/main" val="1086712596"/>
                    </a:ext>
                  </a:extLst>
                </a:gridCol>
                <a:gridCol w="1155064">
                  <a:extLst>
                    <a:ext uri="{9D8B030D-6E8A-4147-A177-3AD203B41FA5}">
                      <a16:colId xmlns:a16="http://schemas.microsoft.com/office/drawing/2014/main" val="727015998"/>
                    </a:ext>
                  </a:extLst>
                </a:gridCol>
              </a:tblGrid>
              <a:tr h="6586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 Protocol 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Wi-Fi Security Protocol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AKM Suite 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(Table 9-190 in REVme_D7.0)</a:t>
                      </a: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21009"/>
                  </a:ext>
                </a:extLst>
              </a:tr>
              <a:tr h="4953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WPA-Enterprise / WPA2-Enterprise (802.1X)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00-0f-ac-01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598364"/>
                  </a:ext>
                </a:extLst>
              </a:tr>
              <a:tr h="457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WPA-Personal / WPA2-Personal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(PSK)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00-0f-ac-02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56346"/>
                  </a:ext>
                </a:extLst>
              </a:tr>
              <a:tr h="4953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WPA2-Enterprise with FT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(802.1X + FT)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6120"/>
                  </a:ext>
                </a:extLst>
              </a:tr>
              <a:tr h="258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WPA2-Personal with FT (PSK + FT)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00-0f-ac-04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486926"/>
                  </a:ext>
                </a:extLst>
              </a:tr>
              <a:tr h="258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WPA3-Personal (SAE)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00-0f-ac-08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65955"/>
                  </a:ext>
                </a:extLst>
              </a:tr>
              <a:tr h="258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WPA3-Enterprise (SAE)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00-0f-ac-12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24352"/>
                  </a:ext>
                </a:extLst>
              </a:tr>
              <a:tr h="258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WPA3-Personal with FT (SAE + FT)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00-0f-ac-09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32978"/>
                  </a:ext>
                </a:extLst>
              </a:tr>
              <a:tr h="2651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WPA3-Enterprise with FT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00-0f-ac-13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251794"/>
                  </a:ext>
                </a:extLst>
              </a:tr>
              <a:tr h="2581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WPA3-Enterprise Suite-B (192 bit)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00-0f-ac-14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015734"/>
                  </a:ext>
                </a:extLst>
              </a:tr>
              <a:tr h="4884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WPA3-Enterprise Suite-B (192 bit)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 FT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00-0f-ac-24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50105"/>
                  </a:ext>
                </a:extLst>
              </a:tr>
              <a:tr h="457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Opportunistic Wireless Encryption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(OWE)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00-0f-ac-25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6300" marR="26300" marT="26300" marB="26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155880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F12C9D9E-6D54-E6C2-B444-E59DA7B2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03165"/>
            <a:ext cx="5179485" cy="4158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kern="0" dirty="0"/>
              <a:t>Assign a unique ID (named </a:t>
            </a:r>
            <a:r>
              <a:rPr lang="en-US" sz="1500" kern="0" dirty="0">
                <a:solidFill>
                  <a:srgbClr val="0070C0"/>
                </a:solidFill>
              </a:rPr>
              <a:t>Security Protocol ID</a:t>
            </a:r>
            <a:r>
              <a:rPr lang="en-US" sz="1500" b="0" kern="0" dirty="0"/>
              <a:t>) that identifies an AKM Suite supported by the Reported AP </a:t>
            </a: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kern="0" dirty="0"/>
              <a:t>Reporting AP includes a bitmap (3 octets) named </a:t>
            </a:r>
            <a:r>
              <a:rPr lang="en-US" sz="1500" kern="0" dirty="0">
                <a:solidFill>
                  <a:srgbClr val="0070C0"/>
                </a:solidFill>
              </a:rPr>
              <a:t>Security Protocol Support Bitmap</a:t>
            </a:r>
            <a:r>
              <a:rPr lang="en-US" sz="1500" b="0" kern="0" dirty="0"/>
              <a:t> for each Reported AP</a:t>
            </a: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kern="0" dirty="0"/>
              <a:t>Set 1 for each bit position (starting from LSB) corresponding to the Security Protocol ID(s) supported by the Reported AP</a:t>
            </a: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kern="0" dirty="0"/>
              <a:t>Example</a:t>
            </a:r>
            <a:r>
              <a:rPr lang="en-US" sz="1500" b="0" kern="0" dirty="0"/>
              <a:t>: Security Protocol Support Bitmap set as 0x8 0x8 01010101 </a:t>
            </a:r>
            <a:r>
              <a:rPr lang="en-US" sz="1500" b="0" kern="0" dirty="0">
                <a:sym typeface="Wingdings" pitchFamily="2" charset="2"/>
              </a:rPr>
              <a:t> </a:t>
            </a:r>
            <a:r>
              <a:rPr lang="en-US" sz="1500" b="0" kern="0" dirty="0"/>
              <a:t>Reported AP supports WPA2-Enterprise (with and without FT),  WPA3-Personal (with and without FT)</a:t>
            </a: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kern="0" dirty="0"/>
              <a:t>Set Security Protocol Support Bitmap as all 0s if the Reported AP does not support any of the listed security protocols</a:t>
            </a: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kern="0" dirty="0"/>
              <a:t>Client device can deduce the AKM Suite(s) supported by the Reported AP by inspecting the bitmap </a:t>
            </a:r>
          </a:p>
        </p:txBody>
      </p:sp>
    </p:spTree>
    <p:extLst>
      <p:ext uri="{BB962C8B-B14F-4D97-AF65-F5344CB8AC3E}">
        <p14:creationId xmlns:p14="http://schemas.microsoft.com/office/powerpoint/2010/main" val="3850969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Freshness of Information About Reported AP(s)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8D65A-9DA6-1E9D-9A50-AFBD6DA884A2}"/>
              </a:ext>
            </a:extLst>
          </p:cNvPr>
          <p:cNvSpPr txBox="1"/>
          <p:nvPr/>
        </p:nvSpPr>
        <p:spPr>
          <a:xfrm>
            <a:off x="914401" y="1530733"/>
            <a:ext cx="10212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Desirable for Non-AP STA to know when information about AP #n was collected, along with the relevant attributes</a:t>
            </a:r>
          </a:p>
        </p:txBody>
      </p:sp>
      <p:pic>
        <p:nvPicPr>
          <p:cNvPr id="15" name="Picture 14" descr="A close-up of a document&#10;&#10;Description automatically generated">
            <a:extLst>
              <a:ext uri="{FF2B5EF4-FFF2-40B4-BE49-F238E27FC236}">
                <a16:creationId xmlns:a16="http://schemas.microsoft.com/office/drawing/2014/main" id="{E03C0500-FDB6-89E7-A293-F4290BC9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26" y="1996567"/>
            <a:ext cx="8865947" cy="44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4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Proposal: Timestamp of Information Collection and Updated Attributes Bitmap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2133600"/>
            <a:ext cx="10361084" cy="4116184"/>
          </a:xfrm>
          <a:ln/>
        </p:spPr>
        <p:txBody>
          <a:bodyPr/>
          <a:lstStyle/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Add an attribute named “</a:t>
            </a:r>
            <a:r>
              <a:rPr lang="en-US" sz="1500" dirty="0">
                <a:solidFill>
                  <a:srgbClr val="0070C0"/>
                </a:solidFill>
                <a:effectLst/>
              </a:rPr>
              <a:t>Age of Information Collection</a:t>
            </a:r>
            <a:r>
              <a:rPr lang="en-US" sz="1500" b="0" dirty="0">
                <a:solidFill>
                  <a:srgbClr val="000000"/>
                </a:solidFill>
                <a:effectLst/>
              </a:rPr>
              <a:t>” for each Reported AP</a:t>
            </a:r>
          </a:p>
          <a:p>
            <a:pPr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Age of Information Collection is the number of TBTTs since </a:t>
            </a:r>
            <a:r>
              <a:rPr lang="en-US" sz="1500" i="1" dirty="0">
                <a:solidFill>
                  <a:srgbClr val="000000"/>
                </a:solidFill>
                <a:effectLst/>
              </a:rPr>
              <a:t>one or more</a:t>
            </a:r>
            <a:r>
              <a:rPr lang="en-US" sz="1500" b="0" dirty="0">
                <a:solidFill>
                  <a:srgbClr val="000000"/>
                </a:solidFill>
                <a:effectLst/>
              </a:rPr>
              <a:t> of the Dynamic Attributes of the Reported AP were </a:t>
            </a:r>
            <a:r>
              <a:rPr lang="en-US" sz="1500" b="0" dirty="0"/>
              <a:t>o</a:t>
            </a:r>
            <a:r>
              <a:rPr lang="en-US" sz="1500" b="0" dirty="0">
                <a:solidFill>
                  <a:srgbClr val="000000"/>
                </a:solidFill>
                <a:effectLst/>
              </a:rPr>
              <a:t>btained from the reported AP: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 Channel Utilization + STA Count (as in BSS Load element) 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 Association Disallowed 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 BSS Parameters Change Count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olidFill>
                  <a:srgbClr val="000000"/>
                </a:solidFill>
                <a:effectLst/>
              </a:rPr>
              <a:t>Timestamp value may be in units of 5 Beacon intervals to allow relaxed information updates for the APs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122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1D967-55D4-0E47-6F99-5ED48AF24F66}"/>
              </a:ext>
            </a:extLst>
          </p:cNvPr>
          <p:cNvSpPr txBox="1"/>
          <p:nvPr/>
        </p:nvSpPr>
        <p:spPr>
          <a:xfrm>
            <a:off x="428066" y="1600200"/>
            <a:ext cx="108563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purpose of this contribution is many-fold:</a:t>
            </a:r>
          </a:p>
          <a:p>
            <a:pPr marL="1028700"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</a:rPr>
              <a:t>Highlight the benefits of obtaining non-co-located neighbor APs / AP MLDs information t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hrough the serving AP</a:t>
            </a:r>
          </a:p>
          <a:p>
            <a:pPr marL="1028700"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Minimized OTA scanning time with fast RSSI measurements between Non-AP and the Reported APs 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</a:rPr>
              <a:t>Lower delays for low-latency traffic 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Reduced non-AP STA power consumption </a:t>
            </a:r>
            <a:endParaRPr lang="en-US" sz="1800" dirty="0">
              <a:solidFill>
                <a:srgbClr val="000000"/>
              </a:solidFill>
              <a:effectLst/>
              <a:latin typeface="+mn-lt"/>
            </a:endParaRPr>
          </a:p>
          <a:p>
            <a:pPr marL="1028700"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Clearly spell out requirements to make the scheme relevant for non-AP STAs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Fast responses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No need for additional OTA scanning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Indicate the age of information collection for each Reported AP</a:t>
            </a:r>
          </a:p>
          <a:p>
            <a:pPr marL="1028700" lvl="1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Identify a set of attributes that are relevant to Non-AP to choose target AP(s) for initial association / roaming and include </a:t>
            </a:r>
            <a:r>
              <a:rPr lang="en-US" sz="1800" b="1" i="1" dirty="0">
                <a:solidFill>
                  <a:srgbClr val="000000"/>
                </a:solidFill>
                <a:latin typeface="+mn-lt"/>
              </a:rPr>
              <a:t>only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those attributes in the response from Reporting AP</a:t>
            </a:r>
          </a:p>
          <a:p>
            <a:pPr marL="1485900" lvl="2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</a:rPr>
              <a:t>Such information aids client devices in making educated decisions during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initial-link-setup, roaming, etc., while entailing minimal overhead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B86299-7295-4B9A-74F2-FCD0051A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52859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Straw Poll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D68DBE-F99F-801A-2C8B-3606F7A01A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 marL="0" indent="0" algn="just"/>
            <a:r>
              <a:rPr lang="en-GB" sz="2100" dirty="0"/>
              <a:t>Do you support that an AP (referred to as Reporting AP) communicates information it has about non-co-located neighbor APs / AP MLDs (referred to as Reported APs) in response to a request received from a Non-AP device to help the Non-AP device in discovery and evaluation of the Reported APs as targets for initial association / roaming?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100" dirty="0"/>
              <a:t>Note: The Non-AP device requesting such information may or may not be associated with the Reporting AP</a:t>
            </a:r>
          </a:p>
          <a:p>
            <a:pPr marL="0" indent="0" algn="just"/>
            <a:endParaRPr lang="en-GB" sz="2100" dirty="0"/>
          </a:p>
          <a:p>
            <a:pPr marL="0" indent="0" algn="just"/>
            <a:endParaRPr lang="en-GB" sz="21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100" dirty="0"/>
              <a:t>Y: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100" dirty="0"/>
              <a:t>N: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100" dirty="0"/>
              <a:t>A:</a:t>
            </a:r>
          </a:p>
        </p:txBody>
      </p:sp>
    </p:spTree>
    <p:extLst>
      <p:ext uri="{BB962C8B-B14F-4D97-AF65-F5344CB8AC3E}">
        <p14:creationId xmlns:p14="http://schemas.microsoft.com/office/powerpoint/2010/main" val="371078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606425"/>
            <a:ext cx="10361084" cy="4571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700" dirty="0">
                <a:solidFill>
                  <a:schemeClr val="tx1"/>
                </a:solidFill>
              </a:rPr>
              <a:t>APPENDIX: Relevant Attributes of Neighbor APs / AP MLDs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16516-29AD-374B-E199-7F78BAE9CFE5}"/>
              </a:ext>
            </a:extLst>
          </p:cNvPr>
          <p:cNvSpPr txBox="1"/>
          <p:nvPr/>
        </p:nvSpPr>
        <p:spPr>
          <a:xfrm>
            <a:off x="924579" y="1040045"/>
            <a:ext cx="8984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Assumption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– Reporting AP may be aware of Legacy AP(s) in its neighborhood, not just 11bn AP MLD(s)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0BA428-811B-B50D-EE04-BE4C6D6D5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73310"/>
              </p:ext>
            </p:extLst>
          </p:nvPr>
        </p:nvGraphicFramePr>
        <p:xfrm>
          <a:off x="924579" y="1433471"/>
          <a:ext cx="10449147" cy="4978610"/>
        </p:xfrm>
        <a:graphic>
          <a:graphicData uri="http://schemas.openxmlformats.org/drawingml/2006/table">
            <a:tbl>
              <a:tblPr/>
              <a:tblGrid>
                <a:gridCol w="1971021">
                  <a:extLst>
                    <a:ext uri="{9D8B030D-6E8A-4147-A177-3AD203B41FA5}">
                      <a16:colId xmlns:a16="http://schemas.microsoft.com/office/drawing/2014/main" val="264529975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36032696"/>
                    </a:ext>
                  </a:extLst>
                </a:gridCol>
                <a:gridCol w="5658726">
                  <a:extLst>
                    <a:ext uri="{9D8B030D-6E8A-4147-A177-3AD203B41FA5}">
                      <a16:colId xmlns:a16="http://schemas.microsoft.com/office/drawing/2014/main" val="1638675833"/>
                    </a:ext>
                  </a:extLst>
                </a:gridCol>
              </a:tblGrid>
              <a:tr h="2242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Roaming Phase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Attributes of interest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40844"/>
                  </a:ext>
                </a:extLst>
              </a:tr>
              <a:tr h="224236">
                <a:tc rowSpan="9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Discovery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TBTT Offset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Client may receive Beacon from Reported AP, if needed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74770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BSSID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Identity of the Reported AP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59185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Short SSID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94569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Co-located AP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Reported AP is co-located (or not) with the Reporting AP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813892"/>
                  </a:ext>
                </a:extLst>
              </a:tr>
              <a:tr h="40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 Address Continuity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Client can maintain the same IP address when moving from Reporting AP to Reported AP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530692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UPR Active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Client may receive UPR from Reported AP in 6 GHz, if needed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207234"/>
                  </a:ext>
                </a:extLst>
              </a:tr>
              <a:tr h="50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MHz PSD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Governs the transmit power of the Non-AP when transmitting frames to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Reported AP prior to association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42111"/>
                  </a:ext>
                </a:extLst>
              </a:tr>
              <a:tr h="40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 MLD 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Identity of AP MLD with which the Reported 11be AP is affiliated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1892"/>
                  </a:ext>
                </a:extLst>
              </a:tr>
              <a:tr h="40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SMD ID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Identity of the Seamless Mobility Domain (SMD) to which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Reported 11bn AP is affiliated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344690"/>
                  </a:ext>
                </a:extLst>
              </a:tr>
              <a:tr h="405854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 Type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(11bn, 11be, 11ax, …)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 achievable DL throughput from Reported AP 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36862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BSS Operating BW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13277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Highest NSS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070370"/>
                  </a:ext>
                </a:extLst>
              </a:tr>
              <a:tr h="224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BSS Load + STA Count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21231"/>
                  </a:ext>
                </a:extLst>
              </a:tr>
              <a:tr h="40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Association Disallowed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Eliminate Reported AP as a candidate if association is disallowed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74865"/>
                  </a:ext>
                </a:extLst>
              </a:tr>
              <a:tr h="40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 Protocol Support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(Support of AKM Suites)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 the security protocols / AKM suites supported by the Reported AP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21457" marR="21457" marT="21457" marB="2145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8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057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100" dirty="0"/>
              <a:t>Discuss some considerations and proposals to facilitate effective and expedited discovery of neighborhood APs by a client device (Non-AP STA) for initial association and roaming.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5857"/>
            <a:ext cx="10361084" cy="4457198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</a:rPr>
              <a:t>Discovery and evaluation of neighbor APs / AP MLDs by a Non-AP device is a crucial component in choosing target APs for initial association / roaming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</a:rPr>
              <a:t>Conventionally, a Non-AP device performs autonomous OTA channel scans (active / passive) to discover neighbor APs / AP MLDs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000000"/>
                </a:solidFill>
                <a:effectLst/>
              </a:rPr>
              <a:t>OTA channel scans are expensive in time and power </a:t>
            </a:r>
            <a:r>
              <a:rPr lang="en-US" sz="1600" dirty="0">
                <a:solidFill>
                  <a:srgbClr val="000000"/>
                </a:solidFill>
                <a:effectLst/>
              </a:rPr>
              <a:t>consump</a:t>
            </a:r>
            <a:r>
              <a:rPr lang="en-US" sz="1600" dirty="0"/>
              <a:t>tion; executing channel scans in 2.4/5/6 GHz bands may take a few seconds to complete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OTA scanning disrupts low latency transmission </a:t>
            </a:r>
            <a:r>
              <a:rPr lang="en-US" sz="1600" dirty="0">
                <a:sym typeface="Wingdings" pitchFamily="2" charset="2"/>
              </a:rPr>
              <a:t> 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Adds delays to low latency transmissions</a:t>
            </a:r>
            <a:endParaRPr lang="en-US" sz="1600" dirty="0">
              <a:solidFill>
                <a:srgbClr val="FF0000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Complete Beacon or Probe Response content is available to evaluate whether a discovered AP is suitable as a roaming target AP. The Beacon / Probe Response contains many unnecessary parameters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</a:rPr>
              <a:t>Hence, it is desirable to devise schemes to efficiently discover neighbor APs / AP MLDs by a Non-AP: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D</a:t>
            </a:r>
            <a:r>
              <a:rPr lang="en-US" sz="1600" dirty="0">
                <a:solidFill>
                  <a:srgbClr val="000000"/>
                </a:solidFill>
                <a:effectLst/>
              </a:rPr>
              <a:t>ata radi</a:t>
            </a:r>
            <a:r>
              <a:rPr lang="en-US" sz="1600" dirty="0"/>
              <a:t>o is available all the time for data transmissions, no additional delays caused by OTA scanning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</a:rPr>
              <a:t>non-AP STA power consumption is minimized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Key idea – An associated AP (referred to as Reporting AP) provides necessary information of (non-co-located) neighbor APs / AP MLDs to a Requesting Non-AP STA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Non-associated STAs request neighbor AP parameters by sending a probe request requesting neighbor parameters to the Reporting AP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9EDA91-14D1-058B-2D95-54F4BFE4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D5679-E9D3-00A0-B08B-063906419477}"/>
              </a:ext>
            </a:extLst>
          </p:cNvPr>
          <p:cNvSpPr txBox="1"/>
          <p:nvPr/>
        </p:nvSpPr>
        <p:spPr>
          <a:xfrm>
            <a:off x="1946805" y="5910589"/>
            <a:ext cx="829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18DFF"/>
                </a:solidFill>
                <a:effectLst/>
                <a:latin typeface="+mn-lt"/>
              </a:rPr>
              <a:t>Key takeaway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</a:rPr>
              <a:t> — A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Non-AP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</a:rPr>
              <a:t> can discover multiple neighbor APs, obtain relevant information about the APs, and create / maintain candidate AP(s) with a 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+mn-lt"/>
              </a:rPr>
              <a:t>single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</a:rPr>
              <a:t> frame exchange with Reporting AP</a:t>
            </a:r>
          </a:p>
        </p:txBody>
      </p:sp>
      <p:pic>
        <p:nvPicPr>
          <p:cNvPr id="10" name="Picture 9" descr="A blue and white document with text&#10;&#10;Description automatically generated with medium confidence">
            <a:extLst>
              <a:ext uri="{FF2B5EF4-FFF2-40B4-BE49-F238E27FC236}">
                <a16:creationId xmlns:a16="http://schemas.microsoft.com/office/drawing/2014/main" id="{960C7442-EF23-1AC4-F5AA-F0B5A70CE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59" y="1433764"/>
            <a:ext cx="8507167" cy="44874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06E885-8B48-8E37-B29C-E4F37CB9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Goal</a:t>
            </a:r>
          </a:p>
        </p:txBody>
      </p:sp>
    </p:spTree>
    <p:extLst>
      <p:ext uri="{BB962C8B-B14F-4D97-AF65-F5344CB8AC3E}">
        <p14:creationId xmlns:p14="http://schemas.microsoft.com/office/powerpoint/2010/main" val="3602169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217" y="1581683"/>
            <a:ext cx="10361084" cy="2971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effectLst/>
              </a:rPr>
              <a:t>A STA obtains all required AP parameters from serving AP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/>
              <a:t>STA does not perform OTA scanning for the AP, only OTA DL RSSI measurement is needed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/>
              <a:t>STA minimizes the OTA operation duration at the neighbor AP channel </a:t>
            </a:r>
            <a:endParaRPr lang="en-US" sz="1200" b="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18DFF"/>
                </a:solidFill>
                <a:effectLst/>
              </a:rPr>
              <a:t>Proposal</a:t>
            </a:r>
            <a:r>
              <a:rPr lang="en-US" sz="1400" b="0" dirty="0"/>
              <a:t>: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 STA uses RTS-CTS frames to measure DL RSSI from Reported APs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b="0" dirty="0">
                <a:solidFill>
                  <a:srgbClr val="000000"/>
                </a:solidFill>
                <a:effectLst/>
              </a:rPr>
              <a:t>RTS-CTS are Class-1 control frames that can be exchanged between a STA and an unassociated (and unauthenticated) AP 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b="0" dirty="0">
                <a:solidFill>
                  <a:srgbClr val="000000"/>
                </a:solidFill>
                <a:effectLst/>
              </a:rPr>
              <a:t>STA sends RTS to AP</a:t>
            </a:r>
            <a:r>
              <a:rPr lang="en-US" sz="1200" b="0" baseline="-25000" dirty="0"/>
              <a:t>Neighbor</a:t>
            </a:r>
            <a:r>
              <a:rPr lang="en-US" sz="1200" b="0" dirty="0"/>
              <a:t>;</a:t>
            </a:r>
            <a:r>
              <a:rPr lang="en-US" sz="1200" b="0" baseline="-25000" dirty="0"/>
              <a:t> </a:t>
            </a:r>
            <a:r>
              <a:rPr lang="en-US" sz="1200" b="0" dirty="0">
                <a:solidFill>
                  <a:srgbClr val="000000"/>
                </a:solidFill>
                <a:effectLst/>
              </a:rPr>
              <a:t>STA measures </a:t>
            </a:r>
            <a:r>
              <a:rPr lang="en-US" sz="1200" b="0" dirty="0">
                <a:solidFill>
                  <a:srgbClr val="118DFF"/>
                </a:solidFill>
                <a:effectLst/>
              </a:rPr>
              <a:t>RSSI </a:t>
            </a:r>
            <a:r>
              <a:rPr lang="en-US" sz="1200" b="0" baseline="-25000" dirty="0">
                <a:solidFill>
                  <a:srgbClr val="118DFF"/>
                </a:solidFill>
                <a:effectLst/>
              </a:rPr>
              <a:t>APNeighbor → STA</a:t>
            </a:r>
            <a:r>
              <a:rPr lang="en-US" sz="1200" b="0" baseline="-2500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dirty="0">
                <a:solidFill>
                  <a:srgbClr val="000000"/>
                </a:solidFill>
                <a:effectLst/>
              </a:rPr>
              <a:t>from the CTS response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18DFF"/>
                </a:solidFill>
                <a:effectLst/>
              </a:rPr>
              <a:t>Benefits: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</a:rPr>
              <a:t>Simple framework, supported in current standards 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</a:rPr>
              <a:t>Overhead of RSSI measurement is minimal; </a:t>
            </a:r>
            <a:r>
              <a:rPr lang="en-US" sz="1200" dirty="0"/>
              <a:t>~100s of microseconds</a:t>
            </a:r>
            <a:r>
              <a:rPr lang="en-US" sz="1200" dirty="0">
                <a:solidFill>
                  <a:srgbClr val="000000"/>
                </a:solidFill>
                <a:effectLst/>
              </a:rPr>
              <a:t> per neighbor AP; maximized availability for the associated AP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</a:rPr>
              <a:t>Similar RSSI measurement accuracy as beacon / probe response frames; 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effectLst/>
              </a:rPr>
              <a:t>RSSI measured over the preamble (L-LTF field) of the frames (in the PHY header) and all these frames are transmitted with robust rates </a:t>
            </a:r>
          </a:p>
          <a:p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pic>
        <p:nvPicPr>
          <p:cNvPr id="10" name="Picture 9" descr="A diagram of a rectangular object with blue squares&#10;&#10;Description automatically generated">
            <a:extLst>
              <a:ext uri="{FF2B5EF4-FFF2-40B4-BE49-F238E27FC236}">
                <a16:creationId xmlns:a16="http://schemas.microsoft.com/office/drawing/2014/main" id="{C0A911A7-C7DA-49EA-E283-7A1AADBAA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29103"/>
            <a:ext cx="5244231" cy="184052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7B2EB0A-910A-C240-41E1-F6BEE2F7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OTA Scanning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Time Delay Between Request and Response (1)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078707"/>
            <a:ext cx="5410199" cy="3864893"/>
          </a:xfrm>
          <a:ln/>
        </p:spPr>
        <p:txBody>
          <a:bodyPr/>
          <a:lstStyle/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olidFill>
                  <a:srgbClr val="0070C0"/>
                </a:solidFill>
                <a:effectLst/>
              </a:rPr>
              <a:t>Goal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 of the proposed framework — STA receives information about neighbor non-co-located APs through the Reporting AP </a:t>
            </a:r>
            <a:r>
              <a:rPr lang="en-US" sz="1600" b="0" u="sng" dirty="0">
                <a:solidFill>
                  <a:srgbClr val="000000"/>
                </a:solidFill>
                <a:effectLst/>
              </a:rPr>
              <a:t>without incurring a significant delay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T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ime delay between a request from Client device and a response from Reporting AP should not be inordinately high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dirty="0">
              <a:solidFill>
                <a:srgbClr val="000000"/>
              </a:solidFill>
              <a:effectLst/>
            </a:endParaRP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As the delay grows higher, the benefits of getting parameters through associated AP are diluted since </a:t>
            </a:r>
            <a:r>
              <a:rPr lang="en-US" sz="1600" b="0" u="sng" dirty="0">
                <a:solidFill>
                  <a:srgbClr val="000000"/>
                </a:solidFill>
                <a:effectLst/>
              </a:rPr>
              <a:t>STA will perform legacy OTA active scans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For example, we have observed time delay in the order of </a:t>
            </a:r>
            <a:r>
              <a:rPr lang="en-US" sz="1600" i="1" dirty="0"/>
              <a:t>hundreds of milliseconds </a:t>
            </a:r>
            <a:r>
              <a:rPr lang="en-US" sz="1600" dirty="0"/>
              <a:t>between when a Client device issues a BTM Query and when Reporting AP responds with a BTM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3623BF82-1550-7EB7-EC32-2AAA31C23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7" y="2078707"/>
            <a:ext cx="4894675" cy="34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Time Delay Between Request and Response (2)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61558"/>
            <a:ext cx="10361084" cy="4724399"/>
          </a:xfrm>
          <a:ln/>
        </p:spPr>
        <p:txBody>
          <a:bodyPr/>
          <a:lstStyle/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Proposal: The Reporting AP has an </a:t>
            </a:r>
            <a:r>
              <a:rPr lang="en-US" sz="1600" dirty="0">
                <a:solidFill>
                  <a:srgbClr val="0070C0"/>
                </a:solidFill>
                <a:effectLst/>
              </a:rPr>
              <a:t>upper bound on the time delay between Request for Neighbor AP information and the corresponding Response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 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 The upper bound on this delay may be in the </a:t>
            </a:r>
            <a:r>
              <a:rPr lang="en-US" sz="1600" b="0" i="1" dirty="0">
                <a:solidFill>
                  <a:srgbClr val="000000"/>
                </a:solidFill>
                <a:effectLst/>
              </a:rPr>
              <a:t>order of tens of milliseconds 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(exact value is TBD)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 This delay is specified in 802.11 spec </a:t>
            </a:r>
            <a:r>
              <a:rPr lang="en-US" sz="1600" dirty="0"/>
              <a:t>and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 tested in Wi-Fi Alliance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dirty="0">
              <a:solidFill>
                <a:srgbClr val="000000"/>
              </a:solidFill>
              <a:effectLst/>
            </a:endParaRPr>
          </a:p>
          <a:p>
            <a:pPr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If the delay is stringent, the Reporting AP may provide cached information about Neighbor AP(s) to meet the delay bound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This may be acceptable since static information about Neighbor AP(s) is useful and likely not change over time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Fast response should the primary goal 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 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If the dynamic information about Neighbor AP(s) is indeed old, it can be reflected in a metric that quantifies the </a:t>
            </a:r>
            <a:r>
              <a:rPr lang="en-US" sz="1600" b="1" i="1" dirty="0">
                <a:solidFill>
                  <a:srgbClr val="000000"/>
                </a:solidFill>
                <a:effectLst/>
              </a:rPr>
              <a:t>age</a:t>
            </a:r>
            <a:r>
              <a:rPr lang="en-US" sz="1600" b="0" dirty="0">
                <a:solidFill>
                  <a:srgbClr val="000000"/>
                </a:solidFill>
                <a:effectLst/>
              </a:rPr>
              <a:t> of such information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olidFill>
                  <a:srgbClr val="000000"/>
                </a:solidFill>
                <a:effectLst/>
              </a:rPr>
              <a:t>Client may perform appropriate actions based on the age; for example, perform directed scans for those Neighbor AP(s) for which the information is old, etc.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713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24000"/>
            <a:ext cx="10361084" cy="4875214"/>
          </a:xfrm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</a:rPr>
              <a:t>Some mechanisms already exist in baseline spec that somewhat address our goal: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Reduced Neighbor Report (RNR)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</a:rPr>
              <a:t>Neighbor Report in BSS Transition Management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Multi-link Probe Request / Response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</a:rPr>
              <a:t>However, a few key limitations exist for the existing schemes, as described below</a:t>
            </a:r>
            <a:r>
              <a:rPr lang="en-US" sz="1600" dirty="0"/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</a:rPr>
              <a:t>Information contained is either</a:t>
            </a:r>
            <a:r>
              <a:rPr lang="en-US" sz="1600" dirty="0"/>
              <a:t> </a:t>
            </a:r>
            <a:r>
              <a:rPr lang="en-US" sz="1600" b="1" dirty="0"/>
              <a:t>too little </a:t>
            </a:r>
            <a:r>
              <a:rPr lang="en-US" sz="1600" dirty="0"/>
              <a:t>(forcing Non-AP to perform additional OTA channel scans) or </a:t>
            </a:r>
            <a:r>
              <a:rPr lang="en-US" sz="1600" b="1" dirty="0"/>
              <a:t>too much </a:t>
            </a:r>
            <a:r>
              <a:rPr lang="en-US" sz="1600" dirty="0"/>
              <a:t>(resulting in wastage of precious medium airtime) 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effectLst/>
              </a:rPr>
              <a:t>Reporting AP includes information about only those APs that are co-located with the same AP MLD as the Reporting AP (a behavior that we have observed in the field, even though spec does not impose such a limitation)</a:t>
            </a:r>
            <a:endParaRPr lang="en-US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O</a:t>
            </a:r>
            <a:r>
              <a:rPr lang="en-US" sz="1600" dirty="0">
                <a:solidFill>
                  <a:srgbClr val="000000"/>
                </a:solidFill>
                <a:effectLst/>
              </a:rPr>
              <a:t>bjectives and Targets of the discovery information content: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C</a:t>
            </a:r>
            <a:r>
              <a:rPr lang="en-US" sz="1600" dirty="0">
                <a:solidFill>
                  <a:srgbClr val="000000"/>
                </a:solidFill>
                <a:effectLst/>
              </a:rPr>
              <a:t>ommunicate information about non-co-located neighboring APs / AP MLDs in response to a Request received from a Requesting Non-AP STA</a:t>
            </a:r>
            <a:endParaRPr lang="en-US" sz="1600" b="1" dirty="0">
              <a:solidFill>
                <a:srgbClr val="C70063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600" dirty="0"/>
              <a:t>Identify a minimum set of </a:t>
            </a:r>
            <a:r>
              <a:rPr lang="en-US" sz="1600" dirty="0">
                <a:solidFill>
                  <a:srgbClr val="000000"/>
                </a:solidFill>
                <a:effectLst/>
              </a:rPr>
              <a:t>attributes that are relevant </a:t>
            </a:r>
            <a:r>
              <a:rPr lang="en-US" sz="1600" dirty="0"/>
              <a:t>for</a:t>
            </a:r>
            <a:r>
              <a:rPr lang="en-US" sz="1600" dirty="0">
                <a:solidFill>
                  <a:srgbClr val="000000"/>
                </a:solidFill>
                <a:effectLst/>
              </a:rPr>
              <a:t> initial link setup / roaming and communicate only that set to the Requesting Non-AP to minimize overhead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/>
              <a:t>The minimum set will serve associated and non-associated STAs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/>
              <a:t>Due to non-AP STA privacy reasons, non-associated STAs cannot request parameters clear OTA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effectLst/>
              </a:rPr>
              <a:t>It is better to get complete set of parameters, if the desired minimum set of parameters is not available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9EDA91-14D1-058B-2D95-54F4BFE4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 Content of Discovery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145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39750"/>
            <a:ext cx="10361084" cy="4661050"/>
          </a:xfrm>
          <a:ln/>
        </p:spPr>
        <p:txBody>
          <a:bodyPr/>
          <a:lstStyle/>
          <a:p>
            <a:pPr marL="4000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Reporting AP provides the information about neighbor APs / AP MLDs </a:t>
            </a:r>
            <a:r>
              <a:rPr lang="en-US" sz="1600" i="1" dirty="0">
                <a:solidFill>
                  <a:schemeClr val="tx1"/>
                </a:solidFill>
              </a:rPr>
              <a:t>only</a:t>
            </a:r>
            <a:r>
              <a:rPr lang="en-US" sz="1600" dirty="0">
                <a:solidFill>
                  <a:schemeClr val="tx1"/>
                </a:solidFill>
              </a:rPr>
              <a:t> in response to a request received from a Non-AP</a:t>
            </a:r>
          </a:p>
          <a:p>
            <a:pPr marL="800100"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effectLst/>
              </a:rPr>
              <a:t>We do not envision this information to be carried always </a:t>
            </a:r>
            <a:r>
              <a:rPr lang="en-US" sz="1600" dirty="0">
                <a:solidFill>
                  <a:schemeClr val="tx1"/>
                </a:solidFill>
              </a:rPr>
              <a:t>in Beacons, etc., of the Reporting AP, which may otherwise result in gratuitous bloating of such frames 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ffectLst/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response from the Reporting AP contains only </a:t>
            </a:r>
            <a:r>
              <a:rPr lang="en-US" sz="1600" dirty="0">
                <a:solidFill>
                  <a:schemeClr val="tx1"/>
                </a:solidFill>
                <a:effectLst/>
              </a:rPr>
              <a:t>those attributes about neighboring APs / AP MLDs that are necessary for a Non-AP to perform candidate AP selection for initial link setup, roaming, etc.</a:t>
            </a:r>
          </a:p>
          <a:p>
            <a:pPr marL="800100"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effectLst/>
              </a:rPr>
              <a:t>A client device likely </a:t>
            </a:r>
            <a:r>
              <a:rPr lang="en-US" sz="1600" i="1" dirty="0">
                <a:solidFill>
                  <a:schemeClr val="tx1"/>
                </a:solidFill>
                <a:effectLst/>
              </a:rPr>
              <a:t>does not need the full information </a:t>
            </a:r>
            <a:r>
              <a:rPr lang="en-US" sz="1600" dirty="0">
                <a:solidFill>
                  <a:schemeClr val="tx1"/>
                </a:solidFill>
                <a:effectLst/>
              </a:rPr>
              <a:t>abou</a:t>
            </a:r>
            <a:r>
              <a:rPr lang="en-US" sz="1600" dirty="0">
                <a:solidFill>
                  <a:schemeClr val="tx1"/>
                </a:solidFill>
              </a:rPr>
              <a:t>t neighbor APs / AP MLDs</a:t>
            </a:r>
            <a:r>
              <a:rPr lang="en-US" sz="1600" dirty="0">
                <a:solidFill>
                  <a:schemeClr val="tx1"/>
                </a:solidFill>
                <a:effectLst/>
              </a:rPr>
              <a:t> (present in Beacons / Probe Response frames) to perform selection of candidate AP(s) for initial association / roaming 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content of the response from the Reporting AP should be applicable to both unassociated and associated client devices 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800100"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effectLst/>
              </a:rPr>
              <a:t>The information may be carried in any frame – Probe Response, (unsolicited) BTM Request, etc. sent </a:t>
            </a:r>
            <a:r>
              <a:rPr lang="en-US" sz="1600" dirty="0">
                <a:solidFill>
                  <a:schemeClr val="tx1"/>
                </a:solidFill>
              </a:rPr>
              <a:t>by the</a:t>
            </a:r>
            <a:r>
              <a:rPr lang="en-US" sz="1600" dirty="0">
                <a:solidFill>
                  <a:schemeClr val="tx1"/>
                </a:solidFill>
                <a:effectLst/>
              </a:rPr>
              <a:t> Reporting AP</a:t>
            </a:r>
          </a:p>
          <a:p>
            <a:pPr marL="800100"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The attributes of interest to a Non-AP for evaluation of neighbor APs / AP MLDs are listed in the next slide</a:t>
            </a:r>
            <a:endParaRPr lang="en-US" sz="1600" dirty="0">
              <a:solidFill>
                <a:schemeClr val="tx1"/>
              </a:solidFill>
              <a:effectLst/>
            </a:endParaRP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response from the Reporting AP may include information about legacy (pre-11bn) neighbor APs / AP MLDs, in addition to 11bn AP MLDs </a:t>
            </a:r>
          </a:p>
          <a:p>
            <a:pPr marL="800100" lvl="1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Providing such information is useful for a Non-AP, especially in the context of initial association</a:t>
            </a:r>
          </a:p>
          <a:p>
            <a:pPr marL="800100" lvl="1" algn="just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A65E2-77EA-80A4-BBEB-808E4D60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06609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157524</TotalTime>
  <Words>2715</Words>
  <Application>Microsoft Macintosh PowerPoint</Application>
  <PresentationFormat>Widescreen</PresentationFormat>
  <Paragraphs>334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Courier New</vt:lpstr>
      <vt:lpstr>Times New Roman</vt:lpstr>
      <vt:lpstr>Wingdings</vt:lpstr>
      <vt:lpstr>Office Theme</vt:lpstr>
      <vt:lpstr>Document</vt:lpstr>
      <vt:lpstr>Proposals for AP Discovery and Evaluation for  Initial Association and Roaming</vt:lpstr>
      <vt:lpstr>Abstract</vt:lpstr>
      <vt:lpstr>Motivation</vt:lpstr>
      <vt:lpstr>Overarching Goal</vt:lpstr>
      <vt:lpstr>Fast OTA Scanning </vt:lpstr>
      <vt:lpstr>Time Delay Between Request and Response (1)</vt:lpstr>
      <vt:lpstr>Time Delay Between Request and Response (2)</vt:lpstr>
      <vt:lpstr>Motivation – Content of Discovery Information</vt:lpstr>
      <vt:lpstr>Key Considerations</vt:lpstr>
      <vt:lpstr>Modified RNR Format (Example)</vt:lpstr>
      <vt:lpstr>Security Protocol Support of Neighbor APs</vt:lpstr>
      <vt:lpstr>Proposal: Security Protocol Support Bitmap</vt:lpstr>
      <vt:lpstr>Freshness of Information About Reported AP(s)</vt:lpstr>
      <vt:lpstr>Proposal: Timestamp of Information Collection and Updated Attributes Bitmap</vt:lpstr>
      <vt:lpstr>Conclusion</vt:lpstr>
      <vt:lpstr>Straw Poll</vt:lpstr>
      <vt:lpstr>APPENDIX: Relevant Attributes of Neighbor APs / AP MLDs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Neel Nurani Krishnan</dc:creator>
  <cp:keywords/>
  <cp:lastModifiedBy>Jarkko Kneckt</cp:lastModifiedBy>
  <cp:revision>206</cp:revision>
  <cp:lastPrinted>2024-09-11T03:03:27Z</cp:lastPrinted>
  <dcterms:created xsi:type="dcterms:W3CDTF">2024-04-23T21:48:14Z</dcterms:created>
  <dcterms:modified xsi:type="dcterms:W3CDTF">2025-03-04T21:55:06Z</dcterms:modified>
  <cp:category>Name, Affiliation</cp:category>
</cp:coreProperties>
</file>