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83" r:id="rId5"/>
    <p:sldId id="268" r:id="rId6"/>
    <p:sldId id="280" r:id="rId7"/>
    <p:sldId id="270" r:id="rId8"/>
    <p:sldId id="278" r:id="rId9"/>
    <p:sldId id="276" r:id="rId10"/>
    <p:sldId id="281" r:id="rId11"/>
    <p:sldId id="285" r:id="rId12"/>
    <p:sldId id="28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>
      <p:cViewPr varScale="1">
        <p:scale>
          <a:sx n="161" d="100"/>
          <a:sy n="161" d="100"/>
        </p:scale>
        <p:origin x="424" y="2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77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74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96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2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93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33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45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Neel Krishnan,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4324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Proposals for AP Discovery and Evaluation for </a:t>
            </a:r>
            <a:br>
              <a:rPr lang="en-GB" dirty="0"/>
            </a:br>
            <a:r>
              <a:rPr lang="en-GB" dirty="0"/>
              <a:t>Initial Association and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1326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548730"/>
              </p:ext>
            </p:extLst>
          </p:nvPr>
        </p:nvGraphicFramePr>
        <p:xfrm>
          <a:off x="1066800" y="3751263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51263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32334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FD68DBE-F99F-801A-2C8B-3606F7A01A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 algn="just"/>
            <a:r>
              <a:rPr lang="en-GB" sz="2100" dirty="0"/>
              <a:t>Do you agree that an AP (referred to as Reporting AP) communicates information it has about non-co-located neighbor APs / AP MLDs (referred to as Reported APs) in response to a request received from a Non-AP device to help the Non-AP device in discovery and evaluation of the Reported APs as targets for initial association / roaming?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dirty="0"/>
              <a:t>Note: The Non-AP device requesting such information may or may not be associated with the Reporting AP</a:t>
            </a:r>
          </a:p>
          <a:p>
            <a:pPr marL="0" indent="0" algn="just"/>
            <a:endParaRPr lang="en-GB" sz="2100" dirty="0"/>
          </a:p>
          <a:p>
            <a:pPr marL="0" indent="0" algn="just"/>
            <a:endParaRPr lang="en-GB" sz="21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dirty="0"/>
              <a:t>Y: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dirty="0"/>
              <a:t>N: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dirty="0"/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3710787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CA65E2-77EA-80A4-BBEB-808E4D60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7540428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5458" y="606425"/>
            <a:ext cx="10361084" cy="4571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700" dirty="0">
                <a:solidFill>
                  <a:schemeClr val="tx1"/>
                </a:solidFill>
              </a:rPr>
              <a:t>Relevant Attributes of Neighbor APs / AP MLDs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D16516-29AD-374B-E199-7F78BAE9CFE5}"/>
              </a:ext>
            </a:extLst>
          </p:cNvPr>
          <p:cNvSpPr txBox="1"/>
          <p:nvPr/>
        </p:nvSpPr>
        <p:spPr>
          <a:xfrm>
            <a:off x="924579" y="1040045"/>
            <a:ext cx="8984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n-lt"/>
              </a:rPr>
              <a:t>Assumption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– Reporting AP may be aware of Legacy AP(s) in its neighborhood, not just 11bn AP MLD(s)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0BA428-811B-B50D-EE04-BE4C6D6D5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672715"/>
              </p:ext>
            </p:extLst>
          </p:nvPr>
        </p:nvGraphicFramePr>
        <p:xfrm>
          <a:off x="924579" y="1433471"/>
          <a:ext cx="10449147" cy="4984250"/>
        </p:xfrm>
        <a:graphic>
          <a:graphicData uri="http://schemas.openxmlformats.org/drawingml/2006/table">
            <a:tbl>
              <a:tblPr/>
              <a:tblGrid>
                <a:gridCol w="2199621">
                  <a:extLst>
                    <a:ext uri="{9D8B030D-6E8A-4147-A177-3AD203B41FA5}">
                      <a16:colId xmlns:a16="http://schemas.microsoft.com/office/drawing/2014/main" val="26452997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436032696"/>
                    </a:ext>
                  </a:extLst>
                </a:gridCol>
                <a:gridCol w="5277726">
                  <a:extLst>
                    <a:ext uri="{9D8B030D-6E8A-4147-A177-3AD203B41FA5}">
                      <a16:colId xmlns:a16="http://schemas.microsoft.com/office/drawing/2014/main" val="1638675833"/>
                    </a:ext>
                  </a:extLst>
                </a:gridCol>
              </a:tblGrid>
              <a:tr h="22423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Roaming Phase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Attributes of interest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Notes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140844"/>
                  </a:ext>
                </a:extLst>
              </a:tr>
              <a:tr h="224236">
                <a:tc rowSpan="9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Discovery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TBTT Offset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Client may receive Beacon from Reported AP, if needed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574770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BSSID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Identity of the Reported AP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59185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Short SSID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094569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Co-located AP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Reported AP is co-located (or not) with the Reporting AP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813892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IP Address Continuity 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Client can maintain the same IP address when moving from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Reporting AP to Reported AP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530692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UPR Active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Client may receive UPR from Reported AP in 6 GHz, if needed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207234"/>
                  </a:ext>
                </a:extLst>
              </a:tr>
              <a:tr h="50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MHz PSD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Governs the transmit power of the Non-AP when transmitting frames to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Reported AP prior to association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642111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 MLD ID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Identity of AP MLD with which the Reported 11be AP 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 affiliated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1892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SMD ID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Identity of the Seamless Mobility Domain (SMD) to which 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Reported 11bn AP is affiliated 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344690"/>
                  </a:ext>
                </a:extLst>
              </a:tr>
              <a:tr h="405854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Evaluation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PHY Type</a:t>
                      </a:r>
                      <a:endParaRPr lang="en-US" sz="120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(11bn, 11be, 11ax, …)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Estimate achievable DL throughput from Reported AP 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436862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 Operating BW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513277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Highest NSS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070370"/>
                  </a:ext>
                </a:extLst>
              </a:tr>
              <a:tr h="22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 Load + STA Count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821231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Association Disallowed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Eliminate Reported AP as a candidate if association is disallowed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974865"/>
                  </a:ext>
                </a:extLst>
              </a:tr>
              <a:tr h="40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Security Protocol Support</a:t>
                      </a:r>
                      <a:endParaRPr lang="en-US" sz="1200"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(Support of AKM Suites)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Prefer Reported AP(s) with better security support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21457" marR="21457" marT="21457" marB="214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481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057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100" dirty="0"/>
              <a:t>Discuss some considerations and proposals to facilitate effective and expedited discovery of neighborhood APs by a client device (Non-AP STA) for initial association and roaming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67402"/>
            <a:ext cx="10361084" cy="4457198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Discovery and evaluation of neighbor APs / AP MLDs by a Non-AP device is a crucial component in choosing target APs for initial association / roaming</a:t>
            </a:r>
          </a:p>
          <a:p>
            <a:pPr marL="0" indent="0" algn="just"/>
            <a:endParaRPr lang="en-US" sz="1600" dirty="0">
              <a:solidFill>
                <a:srgbClr val="000000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Conventionally, a Non-AP device performs autonomous channel scans (active / passive) to discover neighbor APs / AP MLDs;</a:t>
            </a:r>
            <a:r>
              <a:rPr lang="en-US" sz="1600" dirty="0"/>
              <a:t> some limitations below: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Channel scans are expensive in time and power consump</a:t>
            </a:r>
            <a:r>
              <a:rPr lang="en-US" sz="1600" dirty="0"/>
              <a:t>tion; executing channel scans in 2.4/5/6 GHz bands may take a few seconds to complete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Disruption of activities in the home channel of the Non-AP while performing off-channel scans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Full information present in Beacons / Probe Responses is likely not necessary to evaluate the favorability of the discovered APs for association / roaming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Hence, it is desirable to devise schemes that enable an efficient discovery of neighbor APs / AP MLDs by a Non-AP while mitigating the overhead entailed by channel scans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/>
              <a:t>Key idea – An AP (referred to as Reporting AP) provides necessary information about non-co-located neighbor APs / AP MLDs to a Requesting Non-AP device </a:t>
            </a:r>
            <a:endParaRPr lang="en-US" sz="1600" dirty="0">
              <a:solidFill>
                <a:srgbClr val="000000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49EDA91-14D1-058B-2D95-54F4BFE4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19208"/>
            <a:ext cx="10361084" cy="4756206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Some mechanisms already exist in baseline spec that somewhat address our goal: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Reduced Neighbor Report (RNR)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Neighbor Report in BSS Transition Management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Multi-link Probe Request / Response</a:t>
            </a:r>
            <a:endParaRPr lang="en-US" sz="1600" dirty="0">
              <a:solidFill>
                <a:srgbClr val="000000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However, a few key limitations exist for the existing schemes, as described below</a:t>
            </a:r>
            <a:r>
              <a:rPr lang="en-US" sz="1600" dirty="0"/>
              <a:t>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Information contained is either</a:t>
            </a:r>
            <a:r>
              <a:rPr lang="en-US" sz="1600" dirty="0"/>
              <a:t> </a:t>
            </a:r>
            <a:r>
              <a:rPr lang="en-US" sz="1600" b="1" dirty="0"/>
              <a:t>too little </a:t>
            </a:r>
            <a:r>
              <a:rPr lang="en-US" sz="1600" dirty="0"/>
              <a:t>(forcing Non-AP to perform additional channel scans) or </a:t>
            </a:r>
            <a:r>
              <a:rPr lang="en-US" sz="1600" b="1" dirty="0"/>
              <a:t>too much </a:t>
            </a:r>
            <a:r>
              <a:rPr lang="en-US" sz="1600" dirty="0"/>
              <a:t>(resulting in wastage of precious medium airtime) 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Reporting AP includes information about only those APs that are co-located with the same AP MLD as the Reporting AP (a behavior that we have observed in the field, even though spec does not impose such a limitation)</a:t>
            </a:r>
            <a:endParaRPr lang="en-US" sz="1600" dirty="0"/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ffectLst/>
              </a:rPr>
              <a:t>Our objectives are two-fold: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</a:rPr>
              <a:t>Motivate AP vendors to communicate information about non-co-located neighboring APs / AP MLDs in response to a Request received from a Requesting Non-AP </a:t>
            </a:r>
            <a:endParaRPr lang="en-US" sz="1600" b="1" dirty="0">
              <a:solidFill>
                <a:srgbClr val="C70063"/>
              </a:solidFill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/>
              <a:t>Identify a set of </a:t>
            </a:r>
            <a:r>
              <a:rPr lang="en-US" sz="1600" dirty="0">
                <a:solidFill>
                  <a:srgbClr val="000000"/>
                </a:solidFill>
                <a:effectLst/>
              </a:rPr>
              <a:t>attributes that are relevant </a:t>
            </a:r>
            <a:r>
              <a:rPr lang="en-US" sz="1600" dirty="0"/>
              <a:t>for</a:t>
            </a:r>
            <a:r>
              <a:rPr lang="en-US" sz="1600" dirty="0">
                <a:solidFill>
                  <a:srgbClr val="000000"/>
                </a:solidFill>
                <a:effectLst/>
              </a:rPr>
              <a:t> initial link setup / roaming and communicate only that set to the Requesting Non-AP to minimize overhead</a:t>
            </a:r>
          </a:p>
          <a:p>
            <a:pPr marL="0" indent="0" algn="just"/>
            <a:endParaRPr lang="en-US" sz="1600" dirty="0">
              <a:solidFill>
                <a:srgbClr val="000000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49EDA91-14D1-058B-2D95-54F4BFE4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(2)</a:t>
            </a:r>
          </a:p>
        </p:txBody>
      </p:sp>
    </p:spTree>
    <p:extLst>
      <p:ext uri="{BB962C8B-B14F-4D97-AF65-F5344CB8AC3E}">
        <p14:creationId xmlns:p14="http://schemas.microsoft.com/office/powerpoint/2010/main" val="4101451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D5679-E9D3-00A0-B08B-063906419477}"/>
              </a:ext>
            </a:extLst>
          </p:cNvPr>
          <p:cNvSpPr txBox="1"/>
          <p:nvPr/>
        </p:nvSpPr>
        <p:spPr>
          <a:xfrm>
            <a:off x="1946805" y="5910589"/>
            <a:ext cx="8296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118DFF"/>
                </a:solidFill>
                <a:effectLst/>
                <a:latin typeface="+mn-lt"/>
              </a:rPr>
              <a:t>Key takeaway</a:t>
            </a:r>
            <a:r>
              <a:rPr lang="en-US" sz="1400" dirty="0">
                <a:solidFill>
                  <a:srgbClr val="000000"/>
                </a:solidFill>
                <a:effectLst/>
                <a:latin typeface="+mn-lt"/>
              </a:rPr>
              <a:t> — A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Non-AP</a:t>
            </a:r>
            <a:r>
              <a:rPr lang="en-US" sz="1400" dirty="0">
                <a:solidFill>
                  <a:srgbClr val="000000"/>
                </a:solidFill>
                <a:effectLst/>
                <a:latin typeface="+mn-lt"/>
              </a:rPr>
              <a:t> can discover multiple neighbor APs, obtain relevant information about the APs, and create / maintain candidate AP(s) with a </a:t>
            </a:r>
            <a:r>
              <a:rPr lang="en-US" sz="1400" b="1" i="1" dirty="0">
                <a:solidFill>
                  <a:srgbClr val="000000"/>
                </a:solidFill>
                <a:effectLst/>
                <a:latin typeface="+mn-lt"/>
              </a:rPr>
              <a:t>single</a:t>
            </a:r>
            <a:r>
              <a:rPr lang="en-US" sz="1400" dirty="0">
                <a:solidFill>
                  <a:srgbClr val="000000"/>
                </a:solidFill>
                <a:effectLst/>
                <a:latin typeface="+mn-lt"/>
              </a:rPr>
              <a:t> frame exchange with Reporting AP</a:t>
            </a:r>
          </a:p>
        </p:txBody>
      </p:sp>
      <p:pic>
        <p:nvPicPr>
          <p:cNvPr id="10" name="Picture 9" descr="A blue and white document with text&#10;&#10;Description automatically generated with medium confidence">
            <a:extLst>
              <a:ext uri="{FF2B5EF4-FFF2-40B4-BE49-F238E27FC236}">
                <a16:creationId xmlns:a16="http://schemas.microsoft.com/office/drawing/2014/main" id="{960C7442-EF23-1AC4-F5AA-F0B5A70CE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359" y="1433764"/>
            <a:ext cx="8507167" cy="448742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906E885-8B48-8E37-B29C-E4F37CB9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Goal</a:t>
            </a:r>
          </a:p>
        </p:txBody>
      </p:sp>
    </p:spTree>
    <p:extLst>
      <p:ext uri="{BB962C8B-B14F-4D97-AF65-F5344CB8AC3E}">
        <p14:creationId xmlns:p14="http://schemas.microsoft.com/office/powerpoint/2010/main" val="3602169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39750"/>
            <a:ext cx="10361084" cy="4661050"/>
          </a:xfrm>
          <a:ln/>
        </p:spPr>
        <p:txBody>
          <a:bodyPr/>
          <a:lstStyle/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Reporting AP provides the information about neighbor APs / AP MLDs </a:t>
            </a:r>
            <a:r>
              <a:rPr lang="en-US" sz="1600" i="1" dirty="0">
                <a:solidFill>
                  <a:schemeClr val="tx1"/>
                </a:solidFill>
              </a:rPr>
              <a:t>only</a:t>
            </a:r>
            <a:r>
              <a:rPr lang="en-US" sz="1600" dirty="0">
                <a:solidFill>
                  <a:schemeClr val="tx1"/>
                </a:solidFill>
              </a:rPr>
              <a:t> in response to a request received from a Non-AP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effectLst/>
              </a:rPr>
              <a:t>We do not envision this information to be carried always </a:t>
            </a:r>
            <a:r>
              <a:rPr lang="en-US" sz="1600" dirty="0">
                <a:solidFill>
                  <a:schemeClr val="tx1"/>
                </a:solidFill>
              </a:rPr>
              <a:t>in Beacons, etc., of the Reporting AP, which may otherwise result in gratuitous bloating of such frames 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response from the Reporting AP contains only </a:t>
            </a:r>
            <a:r>
              <a:rPr lang="en-US" sz="1600" dirty="0">
                <a:solidFill>
                  <a:schemeClr val="tx1"/>
                </a:solidFill>
                <a:effectLst/>
              </a:rPr>
              <a:t>those attributes about neighboring APs / AP MLDs that are necessary for a Non-AP to perform candidate AP selection for initial link setup, roaming, etc.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effectLst/>
              </a:rPr>
              <a:t>A client device likely </a:t>
            </a:r>
            <a:r>
              <a:rPr lang="en-US" sz="1600" i="1" dirty="0">
                <a:solidFill>
                  <a:schemeClr val="tx1"/>
                </a:solidFill>
                <a:effectLst/>
              </a:rPr>
              <a:t>does not need the full information </a:t>
            </a:r>
            <a:r>
              <a:rPr lang="en-US" sz="1600" dirty="0">
                <a:solidFill>
                  <a:schemeClr val="tx1"/>
                </a:solidFill>
                <a:effectLst/>
              </a:rPr>
              <a:t>abou</a:t>
            </a:r>
            <a:r>
              <a:rPr lang="en-US" sz="1600" dirty="0">
                <a:solidFill>
                  <a:schemeClr val="tx1"/>
                </a:solidFill>
              </a:rPr>
              <a:t>t neighbor APs / AP MLDs</a:t>
            </a:r>
            <a:r>
              <a:rPr lang="en-US" sz="1600" dirty="0">
                <a:solidFill>
                  <a:schemeClr val="tx1"/>
                </a:solidFill>
                <a:effectLst/>
              </a:rPr>
              <a:t> (present in Beacons / Probe Response frames) to perform selection of candidate AP(s) for initial association / roaming 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content of the response from the Reporting AP should be applicable to both unassociated and associated client devices 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effectLst/>
              </a:rPr>
              <a:t>The information may be carried in any frame – Probe Response, (unsolicited) BTM Request, etc. sent </a:t>
            </a:r>
            <a:r>
              <a:rPr lang="en-US" sz="1600" dirty="0">
                <a:solidFill>
                  <a:schemeClr val="tx1"/>
                </a:solidFill>
              </a:rPr>
              <a:t>by the</a:t>
            </a:r>
            <a:r>
              <a:rPr lang="en-US" sz="1600" dirty="0">
                <a:solidFill>
                  <a:schemeClr val="tx1"/>
                </a:solidFill>
                <a:effectLst/>
              </a:rPr>
              <a:t> Reporting AP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</a:rPr>
              <a:t>The attributes of interest to a Non-AP for evaluation of neighbor APs / AP MLDs are listed in Slide 12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response from the Reporting AP may include information about legacy (pre-11bn) neighbor APs / AP MLDs, in addition to 11bn AP MLDs 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</a:rPr>
              <a:t>Providing such information is useful for a Non-AP, especially in the context of initial association</a:t>
            </a:r>
          </a:p>
          <a:p>
            <a:pPr marL="800100" lvl="1" algn="just"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CA65E2-77EA-80A4-BBEB-808E4D60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4066092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524000"/>
            <a:ext cx="10361084" cy="4839496"/>
          </a:xfrm>
          <a:ln/>
        </p:spPr>
        <p:txBody>
          <a:bodyPr/>
          <a:lstStyle/>
          <a:p>
            <a:pPr marL="0" indent="0" algn="just">
              <a:lnSpc>
                <a:spcPts val="1340"/>
              </a:lnSpc>
            </a:pPr>
            <a:r>
              <a:rPr lang="en-US" sz="1300" dirty="0"/>
              <a:t>Example of how Reduced Neighbor Report (RNR) can be enhanced to carry relevant information about neighbor APs / AP MLDs </a:t>
            </a:r>
          </a:p>
          <a:p>
            <a:pPr marL="0" indent="0" algn="just">
              <a:lnSpc>
                <a:spcPts val="1340"/>
              </a:lnSpc>
            </a:pPr>
            <a:r>
              <a:rPr lang="en-US" sz="1300" b="0" dirty="0">
                <a:solidFill>
                  <a:srgbClr val="000000"/>
                </a:solidFill>
                <a:effectLst/>
              </a:rPr>
              <a:t>Define a new type </a:t>
            </a:r>
            <a:r>
              <a:rPr lang="en-US" sz="1300" b="0" dirty="0"/>
              <a:t>of </a:t>
            </a:r>
            <a:r>
              <a:rPr lang="en-US" sz="1300" b="0" dirty="0">
                <a:solidFill>
                  <a:srgbClr val="000000"/>
                </a:solidFill>
                <a:effectLst/>
              </a:rPr>
              <a:t>RNR information format (</a:t>
            </a:r>
            <a:r>
              <a:rPr lang="en-US" sz="1300" b="0" i="1" dirty="0">
                <a:solidFill>
                  <a:srgbClr val="118DFF"/>
                </a:solidFill>
                <a:effectLst/>
              </a:rPr>
              <a:t>TBTT information field type = 2</a:t>
            </a:r>
            <a:r>
              <a:rPr lang="en-US" sz="1300" b="0" dirty="0">
                <a:solidFill>
                  <a:srgbClr val="000000"/>
                </a:solidFill>
                <a:effectLst/>
              </a:rPr>
              <a:t>) with the following fields:</a:t>
            </a:r>
            <a:endParaRPr lang="en-US" sz="1300" b="0" dirty="0">
              <a:solidFill>
                <a:srgbClr val="C70063"/>
              </a:solidFill>
              <a:effectLst/>
            </a:endParaRP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TBTT Offset (1 byte)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BSSID (6 bytes)</a:t>
            </a:r>
            <a:endParaRPr lang="en-US" sz="1300" dirty="0">
              <a:solidFill>
                <a:srgbClr val="C70063"/>
              </a:solidFill>
              <a:effectLst/>
            </a:endParaRP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Short SSID (4 bytes)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Neighbor AP Static Attributes (5 bytes)</a:t>
            </a:r>
            <a:endParaRPr lang="en-US" sz="1300" b="1" dirty="0">
              <a:solidFill>
                <a:schemeClr val="tx1"/>
              </a:solidFill>
              <a:effectLst/>
            </a:endParaRP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Co-located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PHY Type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chemeClr val="tx1"/>
                </a:solidFill>
                <a:effectLst/>
              </a:rPr>
              <a:t>Security Protocol Support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/>
              <a:t>IP Address Continuity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Highest NSS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UPR </a:t>
            </a:r>
            <a:r>
              <a:rPr lang="en-US" sz="1300" dirty="0"/>
              <a:t>Active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/>
              <a:t>20 MHz PSD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Neighbor AP Dynamic Attributes (3 bytes)</a:t>
            </a:r>
            <a:endParaRPr lang="en-US" sz="1300" dirty="0">
              <a:solidFill>
                <a:srgbClr val="C70063"/>
              </a:solidFill>
              <a:effectLst/>
            </a:endParaRP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BSS </a:t>
            </a:r>
            <a:r>
              <a:rPr lang="en-US" sz="1300" dirty="0"/>
              <a:t>O</a:t>
            </a:r>
            <a:r>
              <a:rPr lang="en-US" sz="1300" dirty="0">
                <a:solidFill>
                  <a:srgbClr val="000000"/>
                </a:solidFill>
                <a:effectLst/>
              </a:rPr>
              <a:t>perating BW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BSS Load + Station Count</a:t>
            </a: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/>
              <a:t>Association Disallowed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MLD Parameters (1 byte)</a:t>
            </a:r>
            <a:endParaRPr lang="en-US" sz="1300" dirty="0">
              <a:solidFill>
                <a:srgbClr val="C70063"/>
              </a:solidFill>
              <a:effectLst/>
            </a:endParaRP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AP MLD ID</a:t>
            </a:r>
          </a:p>
          <a:p>
            <a:pPr indent="-228600" algn="just">
              <a:lnSpc>
                <a:spcPts val="134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C70063"/>
                </a:solidFill>
                <a:effectLst/>
              </a:rPr>
              <a:t> </a:t>
            </a:r>
            <a:r>
              <a:rPr lang="en-US" sz="1300" dirty="0">
                <a:solidFill>
                  <a:srgbClr val="C70063"/>
                </a:solidFill>
              </a:rPr>
              <a:t>SMD</a:t>
            </a:r>
            <a:r>
              <a:rPr lang="en-US" sz="1300" b="1" dirty="0">
                <a:solidFill>
                  <a:srgbClr val="C70063"/>
                </a:solidFill>
                <a:effectLst/>
              </a:rPr>
              <a:t> Parameters (1 byte)</a:t>
            </a:r>
            <a:endParaRPr lang="en-US" sz="1300" dirty="0">
              <a:solidFill>
                <a:srgbClr val="C70063"/>
              </a:solidFill>
              <a:effectLst/>
            </a:endParaRPr>
          </a:p>
          <a:p>
            <a:pPr lvl="1" algn="just">
              <a:lnSpc>
                <a:spcPts val="1340"/>
              </a:lnSpc>
              <a:buFont typeface="Courier New" panose="02070309020205020404" pitchFamily="49" charset="0"/>
              <a:buChar char="o"/>
            </a:pPr>
            <a:r>
              <a:rPr lang="en-US" sz="1300" dirty="0">
                <a:solidFill>
                  <a:srgbClr val="000000"/>
                </a:solidFill>
                <a:effectLst/>
              </a:rPr>
              <a:t>SMD 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1DB09-8BE8-00E3-9B17-0EF2533D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570706"/>
            <a:ext cx="10361084" cy="1065213"/>
          </a:xfrm>
        </p:spPr>
        <p:txBody>
          <a:bodyPr/>
          <a:lstStyle/>
          <a:p>
            <a:r>
              <a:rPr lang="en-US" dirty="0"/>
              <a:t>Updated RNR Format (Example)</a:t>
            </a:r>
          </a:p>
        </p:txBody>
      </p:sp>
    </p:spTree>
    <p:extLst>
      <p:ext uri="{BB962C8B-B14F-4D97-AF65-F5344CB8AC3E}">
        <p14:creationId xmlns:p14="http://schemas.microsoft.com/office/powerpoint/2010/main" val="4762198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7" y="1656692"/>
            <a:ext cx="10361084" cy="29718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0000"/>
                </a:solidFill>
                <a:effectLst/>
              </a:rPr>
              <a:t>An important attribute of interest to Non-AP pertaining to neighbor APs / AP MLDs is the downlink RSSI from each of those APs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/>
              <a:t>The Non-AP must perform measurements with the neighbor APs to obtain this information and cannot rely on the Reporting AP</a:t>
            </a:r>
            <a:endParaRPr lang="en-US" sz="1400" b="0" dirty="0">
              <a:solidFill>
                <a:srgbClr val="000000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18DFF"/>
                </a:solidFill>
                <a:effectLst/>
              </a:rPr>
              <a:t>Proposal</a:t>
            </a:r>
            <a:r>
              <a:rPr lang="en-US" sz="1400" b="0" dirty="0">
                <a:solidFill>
                  <a:srgbClr val="000000"/>
                </a:solidFill>
                <a:effectLst/>
              </a:rPr>
              <a:t> — Use RTS-CTS frames to enable rapid measurements of DL RSSI from each Reported AP at the STA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0000"/>
                </a:solidFill>
                <a:effectLst/>
              </a:rPr>
              <a:t>RTS-CTS are Class-1 control frames that can be exchanged between a STA and an unassociated (and unauthenticated) AP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rgbClr val="000000"/>
                </a:solidFill>
                <a:effectLst/>
              </a:rPr>
              <a:t>STA sends RTS to AP</a:t>
            </a:r>
            <a:r>
              <a:rPr lang="en-US" sz="1400" b="0" baseline="-25000" dirty="0"/>
              <a:t>Neighbor</a:t>
            </a:r>
            <a:r>
              <a:rPr lang="en-US" sz="1400" b="0" dirty="0"/>
              <a:t>;</a:t>
            </a:r>
            <a:r>
              <a:rPr lang="en-US" sz="1400" b="0" baseline="-25000" dirty="0"/>
              <a:t> </a:t>
            </a:r>
            <a:r>
              <a:rPr lang="en-US" sz="1400" b="0" dirty="0">
                <a:solidFill>
                  <a:srgbClr val="000000"/>
                </a:solidFill>
                <a:effectLst/>
              </a:rPr>
              <a:t>STA measures </a:t>
            </a:r>
            <a:r>
              <a:rPr lang="en-US" sz="1400" b="0" dirty="0">
                <a:solidFill>
                  <a:srgbClr val="118DFF"/>
                </a:solidFill>
                <a:effectLst/>
              </a:rPr>
              <a:t>RSSI </a:t>
            </a:r>
            <a:r>
              <a:rPr lang="en-US" sz="1400" b="0" baseline="-25000" dirty="0">
                <a:solidFill>
                  <a:srgbClr val="118DFF"/>
                </a:solidFill>
                <a:effectLst/>
              </a:rPr>
              <a:t>APNeighbor → STA</a:t>
            </a:r>
            <a:r>
              <a:rPr lang="en-US" sz="1400" b="0" baseline="-25000" dirty="0">
                <a:solidFill>
                  <a:srgbClr val="000000"/>
                </a:solidFill>
                <a:effectLst/>
              </a:rPr>
              <a:t> </a:t>
            </a:r>
            <a:r>
              <a:rPr lang="en-US" sz="1400" b="0" dirty="0">
                <a:solidFill>
                  <a:srgbClr val="000000"/>
                </a:solidFill>
                <a:effectLst/>
              </a:rPr>
              <a:t>from the CTS response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18DFF"/>
                </a:solidFill>
                <a:effectLst/>
              </a:rPr>
              <a:t>Benefits: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effectLst/>
              </a:rPr>
              <a:t>Simple framework, supported in current standards 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effectLst/>
              </a:rPr>
              <a:t>Overhead of RSSI measurement is minimal — </a:t>
            </a:r>
            <a:r>
              <a:rPr lang="en-US" sz="1400" dirty="0"/>
              <a:t>~100s of microseconds</a:t>
            </a:r>
            <a:r>
              <a:rPr lang="en-US" sz="1400" dirty="0">
                <a:solidFill>
                  <a:srgbClr val="000000"/>
                </a:solidFill>
                <a:effectLst/>
              </a:rPr>
              <a:t> per neighbor AP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effectLst/>
              </a:rPr>
              <a:t>Similar RSSI measurement accuracy as beacon / probe response frames; RSSI measured over the preamble (L-LTF field) of the frames (in the PHY header) and all these frames are transmitted with robust rates </a:t>
            </a: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pic>
        <p:nvPicPr>
          <p:cNvPr id="10" name="Picture 9" descr="A diagram of a rectangular object with blue squares&#10;&#10;Description automatically generated">
            <a:extLst>
              <a:ext uri="{FF2B5EF4-FFF2-40B4-BE49-F238E27FC236}">
                <a16:creationId xmlns:a16="http://schemas.microsoft.com/office/drawing/2014/main" id="{C0A911A7-C7DA-49EA-E283-7A1AADBAA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884" y="4570507"/>
            <a:ext cx="5244231" cy="184052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67B2EB0A-910A-C240-41E1-F6BEE2F76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RSSI Measurements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Neel Krishnan,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41D967-55D4-0E47-6F99-5ED48AF24F66}"/>
              </a:ext>
            </a:extLst>
          </p:cNvPr>
          <p:cNvSpPr txBox="1"/>
          <p:nvPr/>
        </p:nvSpPr>
        <p:spPr>
          <a:xfrm>
            <a:off x="1040486" y="2057400"/>
            <a:ext cx="1013854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The purpose of this contribution is two-fold: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Motivate AP vendors to communicate information about non-co-located neighbor APs / AP MLDs to a Non-AP requesting this information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Identify a set of attributes that are relevant to Non-AP to choose target AP(s) for initial association / roaming and include </a:t>
            </a:r>
            <a:r>
              <a:rPr lang="en-US" sz="1600" b="1" i="1" dirty="0">
                <a:solidFill>
                  <a:srgbClr val="000000"/>
                </a:solidFill>
                <a:latin typeface="+mn-lt"/>
              </a:rPr>
              <a:t>only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 those attributes in the response from Reporting AP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Such information aids client devices in making educated decisions during 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initial-link-setup, roaming, etc., while entailing minimal overhead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sz="1600" dirty="0">
              <a:solidFill>
                <a:srgbClr val="000000"/>
              </a:solidFill>
              <a:latin typeface="+mn-lt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We explained these concepts with an </a:t>
            </a:r>
            <a:r>
              <a:rPr lang="en-US" sz="1600" i="1" dirty="0">
                <a:solidFill>
                  <a:srgbClr val="000000"/>
                </a:solidFill>
                <a:latin typeface="+mn-lt"/>
              </a:rPr>
              <a:t>enhanced version of RNR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, as an example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  <a:latin typeface="+mn-lt"/>
              </a:rPr>
              <a:t>Potential enhancements: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Reporting AP may include a measure of “freshness / staleness” of the information of a Reported AP</a:t>
            </a:r>
          </a:p>
          <a:p>
            <a:pPr marL="1028700"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00"/>
                </a:solidFill>
                <a:latin typeface="+mn-lt"/>
              </a:rPr>
              <a:t>Reporting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 AP may restrict information in 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the response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 to non-co-located neighbor AP MLDs with the 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+mn-lt"/>
              </a:rPr>
              <a:t>same SSID 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</a:rPr>
              <a:t>as the Reporting AP</a:t>
            </a: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B86299-7295-4B9A-74F2-FCD0051A7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652859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131846</TotalTime>
  <Words>1675</Words>
  <Application>Microsoft Macintosh PowerPoint</Application>
  <PresentationFormat>Widescreen</PresentationFormat>
  <Paragraphs>214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Office Theme</vt:lpstr>
      <vt:lpstr>Microsoft Word 97 - 2004 Document</vt:lpstr>
      <vt:lpstr>Proposals for AP Discovery and Evaluation for  Initial Association and Roaming</vt:lpstr>
      <vt:lpstr>Abstract</vt:lpstr>
      <vt:lpstr>Motivation (1)</vt:lpstr>
      <vt:lpstr>Motivation (2)</vt:lpstr>
      <vt:lpstr>Overarching Goal</vt:lpstr>
      <vt:lpstr>Key Considerations</vt:lpstr>
      <vt:lpstr>Updated RNR Format (Example)</vt:lpstr>
      <vt:lpstr>Fast RSSI Measurements</vt:lpstr>
      <vt:lpstr>Conclusion</vt:lpstr>
      <vt:lpstr>Straw Poll</vt:lpstr>
      <vt:lpstr>Appendix</vt:lpstr>
      <vt:lpstr>Relevant Attributes of Neighbor APs / AP MLDs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Neel Nurani Krishnan</dc:creator>
  <cp:keywords/>
  <cp:lastModifiedBy>Neel Nurani Krishnan</cp:lastModifiedBy>
  <cp:revision>181</cp:revision>
  <cp:lastPrinted>2024-09-11T03:03:27Z</cp:lastPrinted>
  <dcterms:created xsi:type="dcterms:W3CDTF">2024-04-23T21:48:14Z</dcterms:created>
  <dcterms:modified xsi:type="dcterms:W3CDTF">2024-11-14T01:03:41Z</dcterms:modified>
  <cp:category>Name, Affiliation</cp:category>
</cp:coreProperties>
</file>