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2"/>
  </p:notesMasterIdLst>
  <p:handoutMasterIdLst>
    <p:handoutMasterId r:id="rId23"/>
  </p:handoutMasterIdLst>
  <p:sldIdLst>
    <p:sldId id="256" r:id="rId7"/>
    <p:sldId id="406" r:id="rId8"/>
    <p:sldId id="405" r:id="rId9"/>
    <p:sldId id="459" r:id="rId10"/>
    <p:sldId id="337" r:id="rId11"/>
    <p:sldId id="462" r:id="rId12"/>
    <p:sldId id="464" r:id="rId13"/>
    <p:sldId id="463" r:id="rId14"/>
    <p:sldId id="467" r:id="rId15"/>
    <p:sldId id="465" r:id="rId16"/>
    <p:sldId id="468" r:id="rId17"/>
    <p:sldId id="347" r:id="rId18"/>
    <p:sldId id="470" r:id="rId19"/>
    <p:sldId id="469" r:id="rId20"/>
    <p:sldId id="466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A9DC4A-5CE6-EB30-FB41-F3A8529092FA}" name="Davis Robertson (Nokia)" initials="D(" userId="S::davis.robertson@nokia.com::a877cfe5-15d8-4fb2-8b70-746d8bf0d9c0" providerId="AD"/>
  <p188:author id="{D001D04E-A3B9-BD00-37F9-2A3A96ED40D9}" name="Juhyung Lee (Nokia)" initials="J(" userId="S::juhyung.lee@nokia.com::b0281fcc-c80c-426e-bc7c-0eecd382c0d8" providerId="AD"/>
  <p188:author id="{DFE74950-C9CF-CF4F-53A9-0BE7565AF276}" name="Behnam Dezfouli (Nokia)" initials="" userId="S::behnam.dezfouli@nokia.com::463d4194-30ce-44cf-9114-44c5e30c700a" providerId="AD"/>
  <p188:author id="{871F0C73-0069-2D33-8D60-72A98C28827A}" name="Kerstin Johnsson (Nokia)" initials="K(" userId="S::kerstin.johnsson@nokia.com::60ab8c39-2ce2-43f1-8a5e-403e610655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537"/>
    <a:srgbClr val="0432FF"/>
    <a:srgbClr val="FF7E79"/>
    <a:srgbClr val="941100"/>
    <a:srgbClr val="008F00"/>
    <a:srgbClr val="942093"/>
    <a:srgbClr val="52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5"/>
    <p:restoredTop sz="94694"/>
  </p:normalViewPr>
  <p:slideViewPr>
    <p:cSldViewPr snapToGrid="0">
      <p:cViewPr varScale="1">
        <p:scale>
          <a:sx n="121" d="100"/>
          <a:sy n="121" d="100"/>
        </p:scale>
        <p:origin x="8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98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46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46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76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4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4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3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4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98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72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7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1623"/>
          </a:xfrm>
        </p:spPr>
        <p:txBody>
          <a:bodyPr/>
          <a:lstStyle>
            <a:lvl1pPr marL="285750" indent="-285750" algn="l">
              <a:buFont typeface="Wingdings" pitchFamily="2" charset="2"/>
              <a:buChar char="q"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987424"/>
            <a:ext cx="10361084" cy="51069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3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762000"/>
            <a:ext cx="10361084" cy="53324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531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379541"/>
            <a:ext cx="10361084" cy="4714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802.11-14/1871r1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8" r:id="rId10"/>
    <p:sldLayoutId id="2147483659" r:id="rId11"/>
  </p:sldLayoutIdLst>
  <p:hf hdr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64142" y="321936"/>
            <a:ext cx="10363200" cy="1470025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ERD: Enhanced Reverse Direction Protocol to </a:t>
            </a:r>
            <a:br>
              <a:rPr lang="en-US" dirty="0"/>
            </a:br>
            <a:r>
              <a:rPr lang="en-US" dirty="0"/>
              <a:t>Support TXOP Sharing and Low-Latency Traffic Exchange</a:t>
            </a:r>
            <a:endParaRPr lang="en-US" sz="2400" b="1" dirty="0"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3181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45620" y="16318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DEF9953-E551-6C58-8A11-D44728EF90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748135"/>
              </p:ext>
            </p:extLst>
          </p:nvPr>
        </p:nvGraphicFramePr>
        <p:xfrm>
          <a:off x="945620" y="1993538"/>
          <a:ext cx="10271125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838700" progId="Word.Document.8">
                  <p:embed/>
                </p:oleObj>
              </mc:Choice>
              <mc:Fallback>
                <p:oleObj name="Document" r:id="rId3" imgW="10439400" imgH="48387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620" y="1993538"/>
                        <a:ext cx="10271125" cy="473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Do you agree that 11bn should </a:t>
            </a:r>
            <a:r>
              <a:rPr lang="en-US" sz="1600" dirty="0">
                <a:solidFill>
                  <a:schemeClr val="tx1"/>
                </a:solidFill>
              </a:rPr>
              <a:t>enhance the RD protocol to </a:t>
            </a:r>
            <a:r>
              <a:rPr lang="en-US" sz="1600" b="1" dirty="0">
                <a:solidFill>
                  <a:schemeClr val="tx1"/>
                </a:solidFill>
              </a:rPr>
              <a:t>allow non-AP STAs to share their TXOPs with the associated AP?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YES/NO/ABSTAIN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 you agree that 11bn should enhance the RD protocol to allow a non-AP STA to request part of its associated AP's TXOP for P2P communication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YES/NO/ABSTAIN</a:t>
            </a:r>
          </a:p>
          <a:p>
            <a:pPr marL="0" indent="0"/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76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dirty="0"/>
              <a:t>Appendix: </a:t>
            </a:r>
          </a:p>
          <a:p>
            <a:pPr algn="l"/>
            <a:r>
              <a:rPr lang="en-US" dirty="0"/>
              <a:t>Conveying Permissible Traffic Types and TXOP Sharing Duration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9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4F7F73-2867-E557-2486-FC19E446D5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8174" y="1905000"/>
          <a:ext cx="10361610" cy="248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161">
                  <a:extLst>
                    <a:ext uri="{9D8B030D-6E8A-4147-A177-3AD203B41FA5}">
                      <a16:colId xmlns:a16="http://schemas.microsoft.com/office/drawing/2014/main" val="203224100"/>
                    </a:ext>
                  </a:extLst>
                </a:gridCol>
                <a:gridCol w="1212265">
                  <a:extLst>
                    <a:ext uri="{9D8B030D-6E8A-4147-A177-3AD203B41FA5}">
                      <a16:colId xmlns:a16="http://schemas.microsoft.com/office/drawing/2014/main" val="34916804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32220858"/>
                    </a:ext>
                  </a:extLst>
                </a:gridCol>
                <a:gridCol w="677018">
                  <a:extLst>
                    <a:ext uri="{9D8B030D-6E8A-4147-A177-3AD203B41FA5}">
                      <a16:colId xmlns:a16="http://schemas.microsoft.com/office/drawing/2014/main" val="1441768931"/>
                    </a:ext>
                  </a:extLst>
                </a:gridCol>
                <a:gridCol w="2241339">
                  <a:extLst>
                    <a:ext uri="{9D8B030D-6E8A-4147-A177-3AD203B41FA5}">
                      <a16:colId xmlns:a16="http://schemas.microsoft.com/office/drawing/2014/main" val="34084420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9654385"/>
                    </a:ext>
                  </a:extLst>
                </a:gridCol>
                <a:gridCol w="3061227">
                  <a:extLst>
                    <a:ext uri="{9D8B030D-6E8A-4147-A177-3AD203B41FA5}">
                      <a16:colId xmlns:a16="http://schemas.microsoft.com/office/drawing/2014/main" val="2393100081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A-Control (30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9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 (8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79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 bits (reserved)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 bits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1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Control ID value: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PSRT PPDU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Permissible traffic types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Buffer report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*A new Control ID value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(between 10 to 14)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TXOP sharing duration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Requested TXOP sharing duration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7384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2E323-84AE-C77D-5B87-EA85F125FA9B}"/>
              </a:ext>
            </a:extLst>
          </p:cNvPr>
          <p:cNvSpPr txBox="1"/>
          <p:nvPr/>
        </p:nvSpPr>
        <p:spPr>
          <a:xfrm>
            <a:off x="929216" y="4636621"/>
            <a:ext cx="104605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Sharing-</a:t>
            </a: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Traffic Characteristics Indication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TXS-DU: </a:t>
            </a: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</a:t>
            </a:r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the AC Constraint and RDG/More PPDU fields, we propose extended bit encodings, in addition to those available in the existing RD protocol (in 802.11ax/be)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CEDA26-EE5E-CC0A-76A1-3F9861763F18}"/>
              </a:ext>
            </a:extLst>
          </p:cNvPr>
          <p:cNvSpPr txBox="1"/>
          <p:nvPr/>
        </p:nvSpPr>
        <p:spPr>
          <a:xfrm>
            <a:off x="929216" y="782942"/>
            <a:ext cx="94234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sample method for presenting permissible traffic types and TXOP sharing duration</a:t>
            </a:r>
          </a:p>
          <a:p>
            <a:pPr marL="0" indent="0"/>
            <a:endParaRPr lang="en-US" sz="16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/>
            <a:endParaRPr lang="en-US" sz="16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introduced subfields</a:t>
            </a:r>
          </a:p>
        </p:txBody>
      </p:sp>
    </p:spTree>
    <p:extLst>
      <p:ext uri="{BB962C8B-B14F-4D97-AF65-F5344CB8AC3E}">
        <p14:creationId xmlns:p14="http://schemas.microsoft.com/office/powerpoint/2010/main" val="3367268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dirty="0"/>
              <a:t>Appendix</a:t>
            </a:r>
          </a:p>
          <a:p>
            <a:pPr algn="l"/>
            <a:r>
              <a:rPr lang="en-US" dirty="0"/>
              <a:t>Related Contributions and Straw Polls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18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benefits of enabling non-AP STAs to share their TXOP with the AP have been demonstrated in various works and several solutions have been proposed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/>
              <a:t>[11-24/1224r2 (Samsung)] [11-24/068r0 (TCL)] [11-23/1886r3 (Qualcomm)] [11-24/0168r0 (NXP)] [11-24/0389r0 (Apple)] [11-23/581r0 (WILUS)]</a:t>
            </a: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works, however, only allow a non-AP STA to share the unused portion of its TXOP with the AP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/>
              <a:t>[11-23/1874r0 (Broadcom)] [US9655136B2 (Huawei)] 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 present their contribution within the context of facilitating LL traffic exchange</a:t>
            </a:r>
            <a:endParaRPr lang="en-US" sz="1500" b="0" dirty="0"/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/>
              <a:t>[11-23/1886r3 (Qualcomm)] [11-24/0168r0 (NXP)] </a:t>
            </a:r>
            <a:r>
              <a:rPr lang="en-US" sz="1500" b="0" dirty="0">
                <a:effectLst/>
                <a:latin typeface="Helvetica Neue" panose="02000503000000020004" pitchFamily="2" charset="0"/>
              </a:rPr>
              <a:t>[11-24/1207r0 (Huawei)] </a:t>
            </a:r>
            <a:r>
              <a:rPr lang="en-US" sz="1500" b="0" dirty="0"/>
              <a:t>[11-24/0389r0 (Apple)]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There exist contributions related to the priority of channel access during TXOPs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[11-24/1257r0 (Huawei)] 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[11-24/416r1 (</a:t>
            </a:r>
            <a:r>
              <a:rPr lang="en-US" sz="1500" dirty="0"/>
              <a:t>Samsung)]</a:t>
            </a: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Another category of works show how TXOP sharing can be leveraged to enhance relaying performance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This is particularly useful for XR applications </a:t>
            </a:r>
            <a:r>
              <a:rPr lang="en-US" sz="1500" dirty="0"/>
              <a:t>[11-24/0105r0 (LG)] </a:t>
            </a:r>
            <a:r>
              <a:rPr lang="en-US" sz="1500" dirty="0">
                <a:effectLst/>
              </a:rPr>
              <a:t>[11-24/0668r1 (Samsung)]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There exist contributions related to the negotiation process of such communication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effectLst/>
              </a:rPr>
              <a:t>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11-23/1958r0 (Meta)</a:t>
            </a:r>
            <a:r>
              <a:rPr lang="en-US" sz="1500" dirty="0">
                <a:effectLst/>
              </a:rPr>
              <a:t>] </a:t>
            </a:r>
            <a:r>
              <a:rPr lang="en-US" sz="1500" dirty="0"/>
              <a:t>[11-24/0073r0 (Huawei)]</a:t>
            </a:r>
            <a:r>
              <a:rPr lang="en-US" sz="1500" dirty="0">
                <a:effectLst/>
              </a:rPr>
              <a:t> 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11-24/1885r1 (Qualcomm)]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31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Allow non-AP STAs to share their TXOPs with the associated AP </a:t>
            </a:r>
          </a:p>
          <a:p>
            <a:pPr marL="0" indent="0"/>
            <a:r>
              <a:rPr lang="en-US" sz="1400" b="0" dirty="0">
                <a:solidFill>
                  <a:schemeClr val="tx1"/>
                </a:solidFill>
              </a:rPr>
              <a:t>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11-24/068r0 (TCL)</a:t>
            </a:r>
            <a:r>
              <a:rPr lang="en-US" sz="1400" b="0" dirty="0">
                <a:solidFill>
                  <a:schemeClr val="tx1"/>
                </a:solidFill>
              </a:rPr>
              <a:t>] 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11-23/581r0 and 11-23/1847r0 (both WILUS)</a:t>
            </a:r>
            <a:r>
              <a:rPr lang="en-US" sz="1400" b="0" dirty="0">
                <a:solidFill>
                  <a:schemeClr val="tx1"/>
                </a:solidFill>
              </a:rPr>
              <a:t>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[11-23/1387r0 (Intel)] [11-23/1874r0 (Broadcom)] [11-24/1224r2 (Samsung)] </a:t>
            </a:r>
            <a:r>
              <a:rPr lang="en-US" sz="1400" b="0" dirty="0">
                <a:effectLst/>
              </a:rPr>
              <a:t>[11-24/0668r1 (Samsung)] </a:t>
            </a:r>
            <a:r>
              <a:rPr lang="en-US" sz="1400" b="0" dirty="0"/>
              <a:t>[11-23/1886r3 (Qualcomm)] [11-24/0168r0 (NXP)]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[11-24/1207r0 (Huawei)] </a:t>
            </a:r>
            <a:r>
              <a:rPr lang="en-US" sz="1400" b="0" dirty="0"/>
              <a:t>[11-24/0389r0 (Apple)] </a:t>
            </a:r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0" indent="0"/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 transmissions with its associated AP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 (Samsung)] </a:t>
            </a:r>
            <a:r>
              <a:rPr lang="en-US" sz="1400" b="0" dirty="0"/>
              <a:t>[11-24/0168r0 (NXP)] [11-23/1886r3 (Qualcomm)] [11-24/0389r0 (Apple)]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downlink/uplink transmissions with its associated AP and P2P transmissions with its peer STA(s) in the same TXOP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 (Samsung)] </a:t>
            </a:r>
            <a:r>
              <a:rPr lang="en-US" sz="1400" b="0" dirty="0">
                <a:effectLst/>
              </a:rPr>
              <a:t>[11-24/0668r1 (Samsung)] </a:t>
            </a:r>
            <a:endParaRPr lang="en-US" sz="1400" b="0" dirty="0"/>
          </a:p>
          <a:p>
            <a:pPr marL="0" indent="0"/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you support enhancing relaying operation for AP-STA1-STA2 communication?</a:t>
            </a:r>
          </a:p>
          <a:p>
            <a:pPr marL="0" indent="0"/>
            <a:r>
              <a:rPr lang="en-US" sz="1400" b="0" dirty="0"/>
              <a:t>[11-24/0105r0 (LG)] [11-24/0668r1 (Samsung)] [11-23/1958r0 (Meta)] [11-24/1885r1 (Qualcomm)] </a:t>
            </a:r>
          </a:p>
          <a:p>
            <a:pPr marL="914400" lvl="2" indent="0">
              <a:spcBef>
                <a:spcPts val="300"/>
              </a:spcBef>
            </a:pPr>
            <a:endParaRPr lang="en-US" sz="14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15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rgbClr val="B40537"/>
                </a:solidFill>
              </a:rPr>
              <a:t>If AP is the TXOP holder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can send DL traffic to one or more STAs during its acquired TXOP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A non-AP STA can use BSR to request resources from the AP</a:t>
            </a:r>
            <a:endParaRPr lang="en-US" sz="1600" b="1" dirty="0">
              <a:solidFill>
                <a:schemeClr val="tx1"/>
              </a:solidFill>
            </a:endParaRP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802.11ax </a:t>
            </a:r>
            <a:r>
              <a:rPr lang="en-US" sz="1600" dirty="0">
                <a:solidFill>
                  <a:schemeClr val="tx1"/>
                </a:solidFill>
                <a:latin typeface="Helvetica Neue"/>
              </a:rPr>
              <a:t>uses Trigger-based resource allocations to enable non-AP STAs to send UL traffic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1 enables non-AP STA to send SU UL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2 enables non-AP STA to perform Peer-to-Peer (P2P) transmissions with other non-AP STAs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Shortcoming: If a non-AP STA needs to send peer-to-peer traffic to another non-AP STA, it cannot request for resources from the AP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(e.g., when relaying operation is required)</a:t>
            </a:r>
          </a:p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rgbClr val="B40537"/>
                </a:solidFill>
              </a:rPr>
              <a:t>If a non-AP STA is the TXOP holder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Enhancements have been proposed to share TXOP with AP using control frames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Shortcoming: The current proposals do not provide a low-overhead method for allowing the AP to request TXOP sharing from non-AP STAs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accent2">
                  <a:lumMod val="75000"/>
                </a:schemeClr>
              </a:solidFill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 this contribution, we propose enhancements to the Reverse Direction (RD) protocol to address the above shortcomings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31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>
                <a:solidFill>
                  <a:schemeClr val="tx1"/>
                </a:solidFill>
              </a:rPr>
              <a:t>Some contributions show the effectiveness of using RD for </a:t>
            </a:r>
            <a:r>
              <a:rPr lang="en-US" sz="1600">
                <a:solidFill>
                  <a:schemeClr val="tx1"/>
                </a:solidFill>
              </a:rPr>
              <a:t>interactive and Low-Latency (LL) traffic exchanges </a:t>
            </a:r>
          </a:p>
          <a:p>
            <a:pPr marL="0" indent="0">
              <a:spcBef>
                <a:spcPts val="300"/>
              </a:spcBef>
            </a:pPr>
            <a:r>
              <a:rPr lang="en-US" sz="1600" b="0"/>
              <a:t>	[11-23/1387r0] [11-23/1874r0] </a:t>
            </a:r>
            <a:r>
              <a:rPr lang="en-US" sz="1600" b="0">
                <a:effectLst/>
              </a:rPr>
              <a:t>[11-24/0668r1]</a:t>
            </a:r>
            <a:endParaRPr lang="en-US" sz="1600" b="0"/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37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Overview of the existing Reverse Direction (RD) Protocol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>
                <a:solidFill>
                  <a:schemeClr val="tx1"/>
                </a:solidFill>
              </a:rPr>
              <a:t>The </a:t>
            </a:r>
            <a:r>
              <a:rPr lang="en-US" sz="1600">
                <a:solidFill>
                  <a:schemeClr val="tx1"/>
                </a:solidFill>
              </a:rPr>
              <a:t>Reverse Direction (RD) protocol </a:t>
            </a:r>
            <a:r>
              <a:rPr lang="en-US" sz="1600" b="0">
                <a:solidFill>
                  <a:schemeClr val="tx1"/>
                </a:solidFill>
              </a:rPr>
              <a:t>allows for </a:t>
            </a:r>
            <a:r>
              <a:rPr lang="en-US" sz="1600">
                <a:solidFill>
                  <a:schemeClr val="tx1"/>
                </a:solidFill>
              </a:rPr>
              <a:t>bidirectional frame exchange </a:t>
            </a:r>
            <a:r>
              <a:rPr lang="en-US" sz="1600" b="0">
                <a:solidFill>
                  <a:schemeClr val="tx1"/>
                </a:solidFill>
              </a:rPr>
              <a:t>during TXOPs</a:t>
            </a:r>
            <a:endParaRPr lang="en-US" sz="1500" b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>
                <a:solidFill>
                  <a:schemeClr val="tx1"/>
                </a:solidFill>
              </a:rPr>
              <a:t>The TXOP Holder exchanges bidirectional traffic with the TXOP Responder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7439" y="5549222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30992" y="5261043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AP: TXOP 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74554" y="3855087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2081764" y="2404054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115479" y="3603502"/>
            <a:ext cx="1527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Non-AP STA: TXOP 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944185" y="4626478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833158" y="240430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33035" y="4626477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604753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6983989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7851743" y="2924327"/>
            <a:ext cx="1522594" cy="3205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732870" y="2415583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740032" y="2084358"/>
            <a:ext cx="9364724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9BCF244-BAF0-B381-5CE0-FB64EF4BC8DA}"/>
              </a:ext>
            </a:extLst>
          </p:cNvPr>
          <p:cNvSpPr/>
          <p:nvPr/>
        </p:nvSpPr>
        <p:spPr>
          <a:xfrm rot="16200000">
            <a:off x="9587170" y="4625233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6171143" y="1939762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</p:cNvCxnSpPr>
          <p:nvPr/>
        </p:nvCxnSpPr>
        <p:spPr bwMode="auto">
          <a:xfrm>
            <a:off x="2843062" y="383717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5482" y="383717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</p:cNvCxnSpPr>
          <p:nvPr/>
        </p:nvCxnSpPr>
        <p:spPr bwMode="auto">
          <a:xfrm flipV="1">
            <a:off x="5494332" y="3859439"/>
            <a:ext cx="0" cy="165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</p:cNvCxnSpPr>
          <p:nvPr/>
        </p:nvCxnSpPr>
        <p:spPr bwMode="auto">
          <a:xfrm flipV="1">
            <a:off x="6366051" y="3847331"/>
            <a:ext cx="0" cy="1768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</p:cNvCxnSpPr>
          <p:nvPr/>
        </p:nvCxnSpPr>
        <p:spPr bwMode="auto">
          <a:xfrm flipV="1">
            <a:off x="7745287" y="3859439"/>
            <a:ext cx="0" cy="1647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96" name="Straight Arrow Connector 4095">
            <a:extLst>
              <a:ext uri="{FF2B5EF4-FFF2-40B4-BE49-F238E27FC236}">
                <a16:creationId xmlns:a16="http://schemas.microsoft.com/office/drawing/2014/main" id="{C645A882-A678-3638-92E6-933386F1958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8467" y="3848957"/>
            <a:ext cx="0" cy="17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</p:cNvCxnSpPr>
          <p:nvPr/>
        </p:nvCxnSpPr>
        <p:spPr bwMode="auto">
          <a:xfrm>
            <a:off x="8613040" y="3845880"/>
            <a:ext cx="0" cy="16994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</p:cNvCxnSpPr>
          <p:nvPr/>
        </p:nvCxnSpPr>
        <p:spPr bwMode="auto">
          <a:xfrm>
            <a:off x="9494168" y="384870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9A5FED4C-6CC1-93B5-830D-2CFA791F87A0}"/>
              </a:ext>
            </a:extLst>
          </p:cNvPr>
          <p:cNvSpPr/>
          <p:nvPr/>
        </p:nvSpPr>
        <p:spPr bwMode="auto">
          <a:xfrm rot="5400000">
            <a:off x="6780564" y="4211868"/>
            <a:ext cx="190054" cy="30830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0BCA9-7585-CC45-346F-DDBBEA3262D2}"/>
              </a:ext>
            </a:extLst>
          </p:cNvPr>
          <p:cNvSpPr txBox="1"/>
          <p:nvPr/>
        </p:nvSpPr>
        <p:spPr>
          <a:xfrm>
            <a:off x="4817597" y="5868287"/>
            <a:ext cx="4115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One burst of PPDUs from TXOP Responder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(no ACK between these PPDUs)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5E95143-7DE0-B77D-AB72-8B02E9987624}"/>
              </a:ext>
            </a:extLst>
          </p:cNvPr>
          <p:cNvCxnSpPr>
            <a:cxnSpLocks/>
          </p:cNvCxnSpPr>
          <p:nvPr/>
        </p:nvCxnSpPr>
        <p:spPr bwMode="auto">
          <a:xfrm>
            <a:off x="4561504" y="3855087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88471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Enhancements to the Reverse Direction (RD) Protocol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marR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The RD protocol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utilizes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 two bits: (1) </a:t>
            </a: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Reverse Direction Grant (RDG)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, and (2) </a:t>
            </a: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AC Constraint </a:t>
            </a:r>
          </a:p>
          <a:p>
            <a:pPr marL="68580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Both </a:t>
            </a:r>
            <a:r>
              <a:rPr lang="en-US" sz="1700" dirty="0">
                <a:solidFill>
                  <a:schemeClr val="tx1"/>
                </a:solidFill>
                <a:latin typeface="Helvetica Neue"/>
              </a:rPr>
              <a:t>fields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are located 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in the Command and Status (CAS) subfield, which is in the A-control subfield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We propose using an extended encoding of these two bits to support new operational modes</a:t>
            </a:r>
          </a:p>
          <a:p>
            <a:pPr marL="68580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STA (AP or non-AP) can request another STA to share its TXOP with the requester</a:t>
            </a:r>
          </a:p>
          <a:p>
            <a:pPr marL="68580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STA can request for TXOP sharing to perform P2P traffic exchange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Using the proposed extended encoding, we can avoid exchanging control frames to enable these new operational modes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In addition to the proposed encoding, </a:t>
            </a:r>
            <a:r>
              <a:rPr lang="en-US" sz="1700" b="1" i="0" u="none" strike="noStrike" dirty="0">
                <a:solidFill>
                  <a:srgbClr val="000000"/>
                </a:solidFill>
                <a:effectLst/>
              </a:rPr>
              <a:t>the reserved bits in the CAS subfield and the remaining bits in the A-Control subfield can be leveraged to enhance RD and convey additional information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, such as:</a:t>
            </a:r>
          </a:p>
          <a:p>
            <a:pPr marL="8572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e.g., permissible traffic types during the shared TXOP</a:t>
            </a:r>
          </a:p>
          <a:p>
            <a:pPr marL="8572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e.g., indication of the type and amount of peer-to-peer traffic in buffer</a:t>
            </a:r>
          </a:p>
          <a:p>
            <a:pPr marL="8572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e.g., duration of the TXOP sharing</a:t>
            </a:r>
          </a:p>
          <a:p>
            <a:pPr marL="800100" lvl="2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55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932339"/>
              </p:ext>
            </p:extLst>
          </p:nvPr>
        </p:nvGraphicFramePr>
        <p:xfrm>
          <a:off x="914582" y="1229360"/>
          <a:ext cx="1072938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29199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(see appendix)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77867"/>
              </p:ext>
            </p:extLst>
          </p:nvPr>
        </p:nvGraphicFramePr>
        <p:xfrm>
          <a:off x="924795" y="3702359"/>
          <a:ext cx="10708956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08773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/>
                        <a:buChar char="•"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(see appendix)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34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50708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1877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(AP)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82076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30582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5591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(non-AP STA)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3836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30552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38115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8093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8207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80901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30042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80391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2272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3881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8263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7659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may communicate with</a:t>
            </a:r>
          </a:p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</a:t>
            </a:r>
          </a:p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TXOP Holder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28191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5085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4656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3887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8269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8533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6858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4" y="5562600"/>
            <a:ext cx="1544566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TXOP sharing request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497895"/>
            <a:ext cx="182021" cy="12955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719034" y="1178835"/>
            <a:ext cx="277638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(STAs other than the TXOP Holder) and/or the TXOP Holder</a:t>
            </a:r>
            <a:endParaRPr lang="en-US" sz="1200" b="1" baseline="-25000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 rot="10800000" flipV="1">
            <a:off x="4948454" y="1594333"/>
            <a:ext cx="770581" cy="255487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62971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50708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1877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82076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30582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5591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3836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30552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38115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8093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8207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80901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30042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80391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2272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3881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8263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7659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non-AP STA performs peer-to-peer communication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5085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4656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3887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8269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6736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8533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6858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4" y="5562600"/>
            <a:ext cx="351124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TXOP sharing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its peer-to-peer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the requested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497894"/>
            <a:ext cx="182021" cy="138787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719034" y="1147305"/>
            <a:ext cx="16487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peer-to-peer communication</a:t>
            </a:r>
            <a:endParaRPr lang="en-US" sz="1200" b="1" baseline="-2500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 rot="10800000" flipV="1">
            <a:off x="4948460" y="1470471"/>
            <a:ext cx="770575" cy="12116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590C00C-1494-871D-0CC6-250663890641}"/>
              </a:ext>
            </a:extLst>
          </p:cNvPr>
          <p:cNvSpPr/>
          <p:nvPr/>
        </p:nvSpPr>
        <p:spPr>
          <a:xfrm flipH="1">
            <a:off x="4935213" y="2112160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352486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RD protocol is an efficient way to allow a TXOP holder to share its TXOP with the TXOP responder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Using RD, no control frames are required to perform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proposed enhancements to the RD protocol allowing: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A TXOP responder (AP or non-AP STA) to request TXOP sharing from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A TXOP responder can request to perform peer-to-peer traffic exchange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088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8A5C925-DC92-4134-A66E-9688CFDF6BD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77D9659-1E65-4C67-B932-F0194287B4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3FAFD0-567E-45D2-959B-A75AAEB0B666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C881BAB3-B6C7-4EC7-88B7-DC7AAEF34B60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20D71081-1BA8-400B-9708-CE0880EE3C29}">
  <ds:schemaRefs>
    <ds:schemaRef ds:uri="71c5aaf6-e6ce-465b-b873-5148d2a4c10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2900</TotalTime>
  <Words>1913</Words>
  <Application>Microsoft Macintosh PowerPoint</Application>
  <PresentationFormat>Widescreen</PresentationFormat>
  <Paragraphs>344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Arial</vt:lpstr>
      <vt:lpstr>Helvetica Neue</vt:lpstr>
      <vt:lpstr>Times New Roman</vt:lpstr>
      <vt:lpstr>Wingdings</vt:lpstr>
      <vt:lpstr>Office Theme</vt:lpstr>
      <vt:lpstr>Document</vt:lpstr>
      <vt:lpstr>ERD: Enhanced Reverse Direction Protocol to  Support TXOP Sharing and Low-Latency Traffic Exchange</vt:lpstr>
      <vt:lpstr>Problem Statement</vt:lpstr>
      <vt:lpstr>Related Contributions</vt:lpstr>
      <vt:lpstr>Overview of the existing Reverse Direction (RD) Protocol</vt:lpstr>
      <vt:lpstr>Enhancements to the Reverse Direction (RD) Protocol</vt:lpstr>
      <vt:lpstr>PowerPoint Presentation</vt:lpstr>
      <vt:lpstr>PowerPoint Presentation</vt:lpstr>
      <vt:lpstr>PowerPoint Presentation</vt:lpstr>
      <vt:lpstr>Summary</vt:lpstr>
      <vt:lpstr>Straw Polls</vt:lpstr>
      <vt:lpstr>PowerPoint Presentation</vt:lpstr>
      <vt:lpstr>PowerPoint Presentation</vt:lpstr>
      <vt:lpstr>PowerPoint Presentation</vt:lpstr>
      <vt:lpstr>Related Contributions</vt:lpstr>
      <vt:lpstr>Related Straw Polls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67</cp:revision>
  <cp:lastPrinted>1601-01-01T00:00:00Z</cp:lastPrinted>
  <dcterms:created xsi:type="dcterms:W3CDTF">2024-07-15T18:29:00Z</dcterms:created>
  <dcterms:modified xsi:type="dcterms:W3CDTF">2024-11-14T21:44:52Z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