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385" r:id="rId4"/>
    <p:sldId id="278" r:id="rId5"/>
    <p:sldId id="367" r:id="rId6"/>
    <p:sldId id="339" r:id="rId7"/>
    <p:sldId id="374" r:id="rId8"/>
    <p:sldId id="383" r:id="rId9"/>
    <p:sldId id="406" r:id="rId10"/>
    <p:sldId id="379" r:id="rId11"/>
    <p:sldId id="405" r:id="rId12"/>
    <p:sldId id="402" r:id="rId13"/>
    <p:sldId id="281" r:id="rId14"/>
    <p:sldId id="284" r:id="rId15"/>
    <p:sldId id="409" r:id="rId16"/>
    <p:sldId id="399" r:id="rId17"/>
    <p:sldId id="411" r:id="rId18"/>
    <p:sldId id="410" r:id="rId19"/>
    <p:sldId id="400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86395"/>
  </p:normalViewPr>
  <p:slideViewPr>
    <p:cSldViewPr snapToGrid="0">
      <p:cViewPr varScale="1">
        <p:scale>
          <a:sx n="110" d="100"/>
          <a:sy n="110" d="100"/>
        </p:scale>
        <p:origin x="11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4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00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0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9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7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3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1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4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1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7201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295400"/>
            <a:ext cx="10361084" cy="4799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01623"/>
          </a:xfrm>
        </p:spPr>
        <p:txBody>
          <a:bodyPr/>
          <a:lstStyle>
            <a:lvl1pPr marL="285750" indent="-285750" algn="l">
              <a:buFont typeface="Wingdings" pitchFamily="2" charset="2"/>
              <a:buChar char="q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87424"/>
            <a:ext cx="10361084" cy="5106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3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5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0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3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531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379541"/>
            <a:ext cx="10361084" cy="4714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Behnam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83869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802.11-24/1870r0</a:t>
            </a:r>
          </a:p>
        </p:txBody>
      </p:sp>
    </p:spTree>
    <p:extLst>
      <p:ext uri="{BB962C8B-B14F-4D97-AF65-F5344CB8AC3E}">
        <p14:creationId xmlns:p14="http://schemas.microsoft.com/office/powerpoint/2010/main" val="350898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99583" y="333375"/>
            <a:ext cx="10363200" cy="1470025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ea typeface="Nokia Pure Text Light"/>
              </a:rPr>
              <a:t>On the Scalability and Overhead of Utilizing Polling for Soliciting </a:t>
            </a:r>
            <a:br>
              <a:rPr lang="en-US" dirty="0">
                <a:latin typeface="Arial" panose="020B0604020202020204" pitchFamily="34" charset="0"/>
                <a:ea typeface="Nokia Pure Text Light"/>
              </a:rPr>
            </a:br>
            <a:r>
              <a:rPr lang="en-US" dirty="0">
                <a:latin typeface="Arial" panose="020B0604020202020204" pitchFamily="34" charset="0"/>
                <a:ea typeface="Nokia Pure Text Light"/>
              </a:rPr>
              <a:t>STA’s Needs for Uplink Low-Latency Transmission</a:t>
            </a:r>
            <a:endParaRPr lang="en-US" b="1" dirty="0">
              <a:effectLst/>
              <a:latin typeface="Arial" panose="020B0604020202020204" pitchFamily="34" charset="0"/>
              <a:ea typeface="Nokia Pure Text Ligh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13983" y="143210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45620" y="162424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7B85332-C5F1-1894-3AE2-9F3C324E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2993"/>
              </p:ext>
            </p:extLst>
          </p:nvPr>
        </p:nvGraphicFramePr>
        <p:xfrm>
          <a:off x="945620" y="1993538"/>
          <a:ext cx="102711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4838700" progId="Word.Document.8">
                  <p:embed/>
                </p:oleObj>
              </mc:Choice>
              <mc:Fallback>
                <p:oleObj name="Document" r:id="rId3" imgW="10439400" imgH="48387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20" y="1993538"/>
                        <a:ext cx="10271125" cy="473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1" y="1350984"/>
                <a:ext cx="10361084" cy="4113213"/>
              </a:xfrm>
              <a:ln/>
            </p:spPr>
            <p:txBody>
              <a:bodyPr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b="0" dirty="0">
                    <a:latin typeface="Helvetica Neue"/>
                  </a:rPr>
                  <a:t>For aperiodic and LL traffic, the AP needs to have up-to-date information about the demands of STAs</a:t>
                </a:r>
              </a:p>
              <a:p>
                <a:pPr marL="685800" lvl="1">
                  <a:buFont typeface="Wingdings" pitchFamily="2" charset="2"/>
                  <a:buChar char="§"/>
                </a:pPr>
                <a:r>
                  <a:rPr lang="en-US" sz="1600" b="1" dirty="0">
                    <a:latin typeface="Helvetica Neue"/>
                  </a:rPr>
                  <a:t>The AP may rely on polling to solicit BSRs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b="0" dirty="0">
                    <a:latin typeface="Helvetica Neue"/>
                  </a:rPr>
                  <a:t>The number of STAs that can be polled concurrently depends on the available bandwidth and MCS used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b="0" dirty="0"/>
                  <a:t>For instance, when using MCS 0 and a 20 MHz band is assigned to each STA</a:t>
                </a:r>
              </a:p>
              <a:p>
                <a:pPr marL="685800" lvl="1">
                  <a:buFont typeface="Wingdings" pitchFamily="2" charset="2"/>
                  <a:buChar char="§"/>
                </a:pPr>
                <a:r>
                  <a:rPr lang="en-US" sz="1600" b="0" dirty="0"/>
                  <a:t>If an </a:t>
                </a:r>
                <a:r>
                  <a:rPr lang="en-US" sz="1600" b="1" dirty="0"/>
                  <a:t>80 MHz </a:t>
                </a:r>
                <a:r>
                  <a:rPr lang="en-US" sz="1600" b="0" dirty="0"/>
                  <a:t>band is available: </a:t>
                </a:r>
                <a:r>
                  <a:rPr lang="en-US" sz="1600" dirty="0"/>
                  <a:t>Up to </a:t>
                </a:r>
                <a:r>
                  <a:rPr lang="en-US" sz="1600" b="1" dirty="0"/>
                  <a:t>4 STAs </a:t>
                </a:r>
                <a:r>
                  <a:rPr lang="en-US" sz="1600" b="0" dirty="0"/>
                  <a:t>can be polled in less than 300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b="0" dirty="0"/>
              </a:p>
              <a:p>
                <a:pPr marL="685800" lvl="1">
                  <a:buFont typeface="Wingdings" pitchFamily="2" charset="2"/>
                  <a:buChar char="§"/>
                </a:pPr>
                <a:r>
                  <a:rPr lang="en-US" sz="1600" b="0" dirty="0"/>
                  <a:t>If a </a:t>
                </a:r>
                <a:r>
                  <a:rPr lang="en-US" sz="1600" b="1" dirty="0"/>
                  <a:t>160 MHz </a:t>
                </a:r>
                <a:r>
                  <a:rPr lang="en-US" sz="1600" b="0" dirty="0"/>
                  <a:t>band is available: </a:t>
                </a:r>
                <a:r>
                  <a:rPr lang="en-US" sz="1600" dirty="0"/>
                  <a:t>Up to </a:t>
                </a:r>
                <a:r>
                  <a:rPr lang="en-US" sz="1600" b="1" dirty="0"/>
                  <a:t>8 STAs </a:t>
                </a:r>
                <a:r>
                  <a:rPr lang="en-US" sz="1600" b="0" dirty="0"/>
                  <a:t>can be polled in less than 300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b="0" dirty="0"/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sz="1600" b="0" dirty="0">
                  <a:latin typeface="Helvetica Neue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b="0" dirty="0">
                    <a:latin typeface="Helvetica Neue"/>
                  </a:rPr>
                  <a:t>When smaller RUs are assigned to STAs to report their BSR, a greater number of STAs can be polled concurrently, but the duration of each BSR frame increases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sz="1600" b="0" dirty="0">
                  <a:latin typeface="Helvetica Neue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b="0" dirty="0">
                    <a:latin typeface="Helvetica Neue"/>
                  </a:rPr>
                  <a:t>The overhead of polling may be unacceptable, especially when the available bandwidth for polling is less than 80 MHz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sz="1600" b="0" dirty="0">
                  <a:latin typeface="Helvetica Neue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dirty="0">
                    <a:latin typeface="Helvetica Neue"/>
                  </a:rPr>
                  <a:t>Therefore, to identify STAs that need to transmit UL LL traffic, depending on the number of STAs and available bandwidth, more efficient polling and/or random-access methods may be required</a:t>
                </a: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350984"/>
                <a:ext cx="10361084" cy="4113213"/>
              </a:xfrm>
              <a:blipFill>
                <a:blip r:embed="rId3"/>
                <a:stretch>
                  <a:fillRect l="-245" t="-308" b="-123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73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Straw Poll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350984"/>
            <a:ext cx="10361084" cy="4113213"/>
          </a:xfrm>
          <a:ln/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latin typeface="Helvetica Neue"/>
              </a:rPr>
              <a:t>Do you agree that 11bn should have a mechanism to reduce polling overhead?</a:t>
            </a:r>
          </a:p>
          <a:p>
            <a:pPr marL="0" indent="0"/>
            <a:r>
              <a:rPr lang="en-US" sz="1600" b="0" dirty="0">
                <a:latin typeface="Helvetica Neue"/>
              </a:rPr>
              <a:t>Yes/No/Abstain</a:t>
            </a:r>
            <a:endParaRPr lang="en-US" sz="1600" dirty="0"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78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B9573-5AFA-2BA3-80F1-F63E4284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 1: BSRP and BSR Frames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85F5-094A-E911-3A0A-372A0935BB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FB69-F136-1290-9BBF-ECDE616B2F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EAF9-822E-3AB4-C406-3B01718678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2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</a:rPr>
              <a:t>Overhead of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</a:rPr>
              <a:t>Buffer Status Report Poll (BSRP)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 Frame </a:t>
            </a:r>
            <a:endParaRPr lang="en-GB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ln/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effectLst/>
                  </a:rPr>
                  <a:t>Buffer Status Report Poll (BSRP): </a:t>
                </a:r>
                <a:r>
                  <a:rPr lang="en-US" sz="1700" b="0" dirty="0">
                    <a:effectLst/>
                  </a:rPr>
                  <a:t>This </a:t>
                </a:r>
                <a:r>
                  <a:rPr lang="en-US" sz="1700" dirty="0"/>
                  <a:t>T</a:t>
                </a:r>
                <a:r>
                  <a:rPr lang="en-US" sz="1700" b="1" dirty="0">
                    <a:effectLst/>
                  </a:rPr>
                  <a:t>rigger Frame (TF) </a:t>
                </a:r>
                <a:r>
                  <a:rPr lang="en-US" sz="1700" b="0" dirty="0">
                    <a:effectLst/>
                  </a:rPr>
                  <a:t>allows the AP to poll STAs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00" b="0" dirty="0"/>
                  <a:t>The minimum size of the </a:t>
                </a:r>
                <a:r>
                  <a:rPr lang="en-US" sz="1700" b="1" dirty="0"/>
                  <a:t>Common Info </a:t>
                </a:r>
                <a:r>
                  <a:rPr lang="en-US" sz="1700" b="0" dirty="0"/>
                  <a:t>field is 8 bytes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00" b="0" dirty="0"/>
                  <a:t>The User Info List size </a:t>
                </a:r>
                <a:r>
                  <a:rPr lang="en-US" sz="1700" b="1" dirty="0"/>
                  <a:t>depends on the number of users being polled: 5 bytes per used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marL="0" indent="0"/>
                <a:endParaRPr lang="en-US" sz="1800" b="0" dirty="0"/>
              </a:p>
              <a:p>
                <a:pPr marL="0" indent="0"/>
                <a:endParaRPr lang="en-US" sz="1600" b="0" dirty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1600" b="0" dirty="0">
                  <a:solidFill>
                    <a:schemeClr val="tx1"/>
                  </a:solidFill>
                  <a:effectLst/>
                </a:endParaRPr>
              </a:p>
              <a:p>
                <a:pPr marL="0" indent="0"/>
                <a:endParaRPr lang="en-US" sz="1600" b="0" dirty="0">
                  <a:solidFill>
                    <a:schemeClr val="tx1"/>
                  </a:solidFill>
                  <a:effectLst/>
                </a:endParaRPr>
              </a:p>
              <a:p>
                <a:pPr marL="0" indent="0"/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Total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</a:rPr>
                  <a:t>BSRP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 Frame = PHY Header + </a:t>
                </a:r>
                <a:r>
                  <a:rPr lang="en-US" sz="1600" b="0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MAC Header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</a:t>
                </a:r>
                <a:r>
                  <a:rPr lang="en-US" sz="1600" b="0" dirty="0">
                    <a:solidFill>
                      <a:srgbClr val="0070C0"/>
                    </a:solidFill>
                    <a:effectLst/>
                  </a:rPr>
                  <a:t>Common Info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</a:t>
                </a:r>
                <a:r>
                  <a:rPr lang="en-US" sz="1600" b="0" dirty="0">
                    <a:solidFill>
                      <a:srgbClr val="C00000"/>
                    </a:solidFill>
                    <a:effectLst/>
                  </a:rPr>
                  <a:t>User Info List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FCS</a:t>
                </a:r>
              </a:p>
              <a:p>
                <a:pPr marL="0" indent="0"/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                 = PHY header + </a:t>
                </a:r>
                <a:r>
                  <a:rPr lang="en-US" sz="1600" b="0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16 bytes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</a:t>
                </a:r>
                <a:r>
                  <a:rPr lang="en-US" sz="1600" b="0" dirty="0">
                    <a:solidFill>
                      <a:srgbClr val="0070C0"/>
                    </a:solidFill>
                    <a:effectLst/>
                  </a:rPr>
                  <a:t>8 bytes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</a:t>
                </a:r>
                <a:r>
                  <a:rPr lang="en-US" sz="1600" dirty="0">
                    <a:solidFill>
                      <a:srgbClr val="C00000"/>
                    </a:solidFill>
                    <a:effectLst/>
                  </a:rPr>
                  <a:t>5 bytes </a:t>
                </a:r>
                <a:r>
                  <a:rPr lang="en-US" sz="1600" b="0" dirty="0">
                    <a:solidFill>
                      <a:srgbClr val="C00000"/>
                    </a:solidFill>
                    <a:effectLst/>
                  </a:rPr>
                  <a:t>x</a:t>
                </a:r>
                <a:r>
                  <a:rPr lang="en-US" sz="1600" dirty="0">
                    <a:solidFill>
                      <a:srgbClr val="C00000"/>
                    </a:solidFill>
                    <a:effectLst/>
                  </a:rPr>
                  <a:t> (#users)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effectLst/>
                  </a:rPr>
                  <a:t>+ 4 bytes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duration of BSRP frame when polling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1600" dirty="0"/>
                  <a:t> STAs</a:t>
                </a:r>
                <a:r>
                  <a:rPr lang="en-US" sz="1600" dirty="0">
                    <a:solidFill>
                      <a:schemeClr val="tx1"/>
                    </a:solidFill>
                  </a:rPr>
                  <a:t>: PHY duration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16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Assuming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R</a:t>
                </a:r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:r>
                  <a:rPr lang="en-US" sz="1600" i="0" u="none" strike="noStrike" dirty="0">
                    <a:solidFill>
                      <a:srgbClr val="000000"/>
                    </a:solidFill>
                    <a:effectLst/>
                  </a:rPr>
                  <a:t>8.6 Mbps, the t</a:t>
                </a:r>
                <a:r>
                  <a:rPr lang="en-US" sz="1600" dirty="0"/>
                  <a:t>otal airtime for polling one STA 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solidFill>
                      <a:schemeClr val="accent1">
                        <a:lumMod val="50000"/>
                      </a:schemeClr>
                    </a:solidFill>
                  </a:rPr>
                  <a:t>PHY Header Duration + MPDU = 40 µs + 30.69 µs ≈ 70.69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 µs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Additional assumption: A single PHY stream</a:t>
                </a:r>
              </a:p>
              <a:p>
                <a:pPr marL="0" indent="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1800" dirty="0">
                  <a:solidFill>
                    <a:schemeClr val="tx1"/>
                  </a:solidFill>
                  <a:effectLst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7" t="-52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7" name="Picture 6" descr="A diagram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4A99CDB5-45D0-AC03-4CAA-50888F39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508" y="2416179"/>
            <a:ext cx="5537620" cy="13750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277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</a:rPr>
              <a:t>Overhead of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</a:rPr>
              <a:t>Buffer Status Report (BSR)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Frame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Buffer Status Report (BSR):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Included in QoS Data frames, QoS Null frames, and/or Management frames</a:t>
            </a:r>
            <a:endParaRPr lang="en-US" sz="1600" b="0" dirty="0"/>
          </a:p>
          <a:p>
            <a:pPr marL="0" indent="0"/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For BSR frames, we assume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/>
              <a:t>MAC header carries two addresses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/>
              <a:t>BSR is included in the A-Control subfield </a:t>
            </a:r>
            <a:r>
              <a:rPr lang="en-US" sz="1600" dirty="0"/>
              <a:t>(A-Control is included in the HT-Control field)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dirty="0"/>
              <a:t>QoS Control field is not needed</a:t>
            </a:r>
          </a:p>
          <a:p>
            <a:pPr marL="0" indent="0"/>
            <a:endParaRPr lang="en-US" sz="1600" b="0" dirty="0"/>
          </a:p>
          <a:p>
            <a:pPr marL="0" indent="0"/>
            <a:r>
              <a:rPr lang="en-US" sz="1600" b="0" dirty="0"/>
              <a:t>Total </a:t>
            </a:r>
            <a:r>
              <a:rPr lang="en-US" sz="1600" dirty="0"/>
              <a:t>NDP/BSR</a:t>
            </a:r>
            <a:r>
              <a:rPr lang="en-US" sz="1600" b="0" dirty="0"/>
              <a:t> Frame Size = PHY Header + MAC Header + HT Control Field + FCS</a:t>
            </a:r>
          </a:p>
          <a:p>
            <a:pPr marL="0" indent="0"/>
            <a:r>
              <a:rPr lang="en-US" sz="1600" b="0" dirty="0"/>
              <a:t>                 = PHY header + 18 bytes + 4 bytes + 4 bytes</a:t>
            </a:r>
          </a:p>
          <a:p>
            <a:pPr marL="0" indent="0"/>
            <a:r>
              <a:rPr lang="en-US" sz="1600" dirty="0"/>
              <a:t>                 = PHY header + 26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Assuming a data rate of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=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8.6 Mbps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(802.11ax, MCS 0, BPSK ½, 20 MHz, 0.8 us 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airtime of one BSR frame: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PHY Header Duration) + MPDU= 40 µs + 24.18 µs ≈ 64.18 µs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Additional assumption: A single PHY stream</a:t>
            </a:r>
          </a:p>
          <a:p>
            <a:pPr marL="0" indent="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B9573-5AFA-2BA3-80F1-F63E4284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 2: Additional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85F5-094A-E911-3A0A-372A0935BB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FB69-F136-1290-9BBF-ECDE616B2F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EAF9-822E-3AB4-C406-3B01718678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8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1" y="987424"/>
                <a:ext cx="10475383" cy="5106991"/>
              </a:xfrm>
              <a:ln/>
            </p:spPr>
            <p:txBody>
              <a:bodyPr/>
              <a:lstStyle/>
              <a:p>
                <a:pPr marL="0" indent="0"/>
                <a:r>
                  <a:rPr lang="en-US" sz="1600" i="0" u="none" strike="noStrike" dirty="0">
                    <a:solidFill>
                      <a:srgbClr val="000000"/>
                    </a:solidFill>
                    <a:effectLst/>
                  </a:rPr>
                  <a:t>Evaluation Case</a:t>
                </a:r>
              </a:p>
              <a:p>
                <a:pPr marL="0" indent="0"/>
                <a:endParaRPr lang="en-US" sz="16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We change the number of tones assigned to STAs reporting BSR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All transmissions use a single spatial stream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When presenting results, we show two horizontal lines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Red</a:t>
                </a:r>
                <a:r>
                  <a:rPr lang="en-US" sz="1600" b="0" dirty="0"/>
                  <a:t> line: </a:t>
                </a:r>
                <a:r>
                  <a:rPr lang="en-US" sz="1600" b="1" dirty="0"/>
                  <a:t>300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0" dirty="0"/>
                  <a:t>(10% of a 3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1600" b="0" dirty="0"/>
                  <a:t> TXOP)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Blue</a:t>
                </a:r>
                <a:r>
                  <a:rPr lang="en-US" sz="1600" b="0" dirty="0"/>
                  <a:t> line: </a:t>
                </a:r>
                <a:r>
                  <a:rPr lang="en-US" sz="1600" b="1" dirty="0"/>
                  <a:t>800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0" dirty="0"/>
                  <a:t>(10% of an 8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1600" b="0" dirty="0"/>
                  <a:t> TXOP)</a:t>
                </a:r>
                <a:endParaRPr lang="en-US" sz="1600" b="1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987424"/>
                <a:ext cx="10475383" cy="5106991"/>
              </a:xfrm>
              <a:blipFill>
                <a:blip r:embed="rId3"/>
                <a:stretch>
                  <a:fillRect l="-364" t="-2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24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47B89-01A1-1908-C70F-08C58A67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600200"/>
            <a:ext cx="109728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9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4437F-D92A-AA96-F75A-73A10216B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1097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8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7B105-2627-8CC3-4392-C1F2DB22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1097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2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350984"/>
            <a:ext cx="10361084" cy="4113213"/>
          </a:xfrm>
          <a:ln/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700" b="0" dirty="0">
                <a:latin typeface="Helvetica Neue"/>
              </a:rPr>
              <a:t>UHR aims to provide more predictable delays and reduce tail latency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700" b="0" dirty="0">
              <a:latin typeface="Helvetica Neue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0" dirty="0">
                <a:latin typeface="Helvetica Neue"/>
              </a:rPr>
              <a:t>For </a:t>
            </a:r>
            <a:r>
              <a:rPr lang="en-US" sz="1700" dirty="0">
                <a:latin typeface="Helvetica Neue"/>
              </a:rPr>
              <a:t>aperiodic</a:t>
            </a:r>
            <a:r>
              <a:rPr lang="en-US" sz="1700" b="0" dirty="0">
                <a:latin typeface="Helvetica Neue"/>
              </a:rPr>
              <a:t> </a:t>
            </a:r>
            <a:r>
              <a:rPr lang="en-US" sz="1700" dirty="0">
                <a:latin typeface="Helvetica Neue"/>
              </a:rPr>
              <a:t>low-latency (LL)</a:t>
            </a:r>
            <a:r>
              <a:rPr lang="en-US" sz="1700" b="0" dirty="0">
                <a:latin typeface="Helvetica Neue"/>
              </a:rPr>
              <a:t> traffic, </a:t>
            </a:r>
            <a:r>
              <a:rPr lang="en-US" sz="1700" dirty="0">
                <a:latin typeface="Helvetica Neue"/>
              </a:rPr>
              <a:t>the AP must have up-to-date information regarding the current needs of STAs </a:t>
            </a:r>
            <a:r>
              <a:rPr lang="en-US" sz="1700" b="0" dirty="0">
                <a:latin typeface="Helvetica Neue"/>
              </a:rPr>
              <a:t>to effectively allocate communication resources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dirty="0">
                <a:latin typeface="Helvetica Neue"/>
              </a:rPr>
              <a:t>The AP can utilize polling mechanisms to actively request Buffer Status Reports (BSRs) from STAs</a:t>
            </a:r>
            <a:endParaRPr lang="en-US" sz="1700" b="0" dirty="0">
              <a:latin typeface="Helvetica Neue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700" dirty="0">
              <a:latin typeface="Helvetica Neue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dirty="0">
                <a:latin typeface="Helvetica Neue"/>
              </a:rPr>
              <a:t>In this contribution, we study the overhead of polling STAs based on BSRP and BSR frames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0" dirty="0">
                <a:latin typeface="Helvetica Neue"/>
              </a:rPr>
              <a:t>We show the impact of the number of STAs, available bandwidth, and MCS on polling overhead</a:t>
            </a:r>
          </a:p>
          <a:p>
            <a:pPr marL="685800" lvl="1">
              <a:buFont typeface="Courier New" panose="020B0604020202020204" pitchFamily="34" charset="0"/>
              <a:buChar char="o"/>
            </a:pPr>
            <a:endParaRPr lang="en-US" sz="1700" b="0" dirty="0"/>
          </a:p>
          <a:p>
            <a:pPr marL="0" indent="0"/>
            <a:endParaRPr lang="en-US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091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350984"/>
            <a:ext cx="10361084" cy="4113213"/>
          </a:xfrm>
          <a:ln/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endParaRPr lang="en-US" sz="1700" b="0" dirty="0">
              <a:latin typeface="Helvetica Neue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0" dirty="0">
                <a:latin typeface="Helvetica Neue"/>
              </a:rPr>
              <a:t>A sample application of using polling is during TXOPs</a:t>
            </a:r>
          </a:p>
          <a:p>
            <a:pPr marL="285750" indent="-285750" algn="l" rtl="0" fontAlgn="base">
              <a:buFont typeface="Wingdings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If the TXOP holder is the AP, it can use a portion of its acquired TXOP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 poll non-AP STAs about their needs to send UL LL traffic</a:t>
            </a:r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Wingdings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If the TXOP holder is a non-AP STA, it may share a portion of its TXOP with the AP to send DL LL traffic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poll non-AP STAs about their needs for sending UL LL traffic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700" b="0" dirty="0">
              <a:latin typeface="Helvetica Neue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0" dirty="0">
                <a:latin typeface="Helvetica Neue"/>
              </a:rPr>
              <a:t>Sample methods have been proposed in [11-24/0390r0] [11-24/0870r0] [11-24/629r0] [11-23/1886r3] [11-24/0168r0] [11-23/1874r0]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700" dirty="0">
              <a:latin typeface="Helvetica Neue"/>
            </a:endParaRPr>
          </a:p>
          <a:p>
            <a:pPr marL="0" indent="0"/>
            <a:endParaRPr lang="en-US" sz="1700" dirty="0"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59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An Example Method of LL Traffic Exchange during TXOPs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600" b="0" dirty="0">
              <a:highlight>
                <a:srgbClr val="FFFFFF"/>
              </a:highlight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 dirty="0">
                <a:highlight>
                  <a:srgbClr val="FFFFFF"/>
                </a:highlight>
                <a:latin typeface="Helvetica Neue"/>
              </a:rPr>
              <a:t>In the above figure: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  <a:latin typeface="Helvetica Neue"/>
              </a:rPr>
              <a:t>Transmission Period refers to the durations where the TXOP holder oversees the TXOP and communicates with the responder(s) (e.g., a non-AP STA transmits frames to the AP)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1" dirty="0">
                <a:highlight>
                  <a:srgbClr val="FFFFFF"/>
                </a:highlight>
                <a:latin typeface="Helvetica Neue"/>
              </a:rPr>
              <a:t>LL Traffic Exchange </a:t>
            </a:r>
            <a:r>
              <a:rPr lang="en-US" sz="1600" dirty="0">
                <a:highlight>
                  <a:srgbClr val="FFFFFF"/>
                </a:highlight>
                <a:latin typeface="Helvetica Neue"/>
              </a:rPr>
              <a:t>refers to a period during which the AP can use the TXOP to perform LL traffic exchange with non-AP STAs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endParaRPr lang="en-US" sz="1600" dirty="0">
              <a:highlight>
                <a:srgbClr val="FFFFFF"/>
              </a:highlight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Polling Process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To assess the need for UL traffic exchange, </a:t>
            </a:r>
            <a:r>
              <a:rPr lang="en-US" sz="1600" dirty="0">
                <a:solidFill>
                  <a:schemeClr val="tx1"/>
                </a:solidFill>
              </a:rPr>
              <a:t>the AP can poll STAs</a:t>
            </a:r>
            <a:endParaRPr lang="en-US" sz="1600" b="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he AP sends BSRP, and in response, the STAs respond with BSR frames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07D75-650B-C792-4A6A-FF9EF6BDF813}"/>
              </a:ext>
            </a:extLst>
          </p:cNvPr>
          <p:cNvSpPr/>
          <p:nvPr/>
        </p:nvSpPr>
        <p:spPr>
          <a:xfrm>
            <a:off x="3321291" y="1892953"/>
            <a:ext cx="1954902" cy="38902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A8072-8004-338F-F065-5F4CC4204C64}"/>
              </a:ext>
            </a:extLst>
          </p:cNvPr>
          <p:cNvSpPr txBox="1"/>
          <p:nvPr/>
        </p:nvSpPr>
        <p:spPr>
          <a:xfrm>
            <a:off x="5768640" y="1358065"/>
            <a:ext cx="145905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CA1E4F-18B5-9424-329E-B626DB906845}"/>
              </a:ext>
            </a:extLst>
          </p:cNvPr>
          <p:cNvCxnSpPr>
            <a:cxnSpLocks/>
          </p:cNvCxnSpPr>
          <p:nvPr/>
        </p:nvCxnSpPr>
        <p:spPr>
          <a:xfrm>
            <a:off x="3321291" y="1657404"/>
            <a:ext cx="5945479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6833-593E-27F1-644D-5F58FFF4C199}"/>
              </a:ext>
            </a:extLst>
          </p:cNvPr>
          <p:cNvSpPr/>
          <p:nvPr/>
        </p:nvSpPr>
        <p:spPr>
          <a:xfrm>
            <a:off x="5276193" y="1892953"/>
            <a:ext cx="2039007" cy="3935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 Traffic Exchange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38B7B4-4BDA-43ED-F703-66C02F7E3CCC}"/>
              </a:ext>
            </a:extLst>
          </p:cNvPr>
          <p:cNvSpPr/>
          <p:nvPr/>
        </p:nvSpPr>
        <p:spPr>
          <a:xfrm>
            <a:off x="7311868" y="1892953"/>
            <a:ext cx="1954902" cy="38902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A9D64-CA13-C382-AFB1-95F810368CB8}"/>
              </a:ext>
            </a:extLst>
          </p:cNvPr>
          <p:cNvSpPr txBox="1"/>
          <p:nvPr/>
        </p:nvSpPr>
        <p:spPr>
          <a:xfrm>
            <a:off x="3162398" y="2600682"/>
            <a:ext cx="211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Non-AP STA</a:t>
            </a:r>
            <a:r>
              <a: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the TXOP holder and communicates with the 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D2085C-2546-A574-42C2-2765CE048EC7}"/>
              </a:ext>
            </a:extLst>
          </p:cNvPr>
          <p:cNvSpPr txBox="1"/>
          <p:nvPr/>
        </p:nvSpPr>
        <p:spPr>
          <a:xfrm>
            <a:off x="7232420" y="2600682"/>
            <a:ext cx="211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Non-AP STA</a:t>
            </a:r>
            <a:r>
              <a: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the TXOP holder and communicates with the AP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180F972-E488-2A9B-BCFE-7951EFA40969}"/>
              </a:ext>
            </a:extLst>
          </p:cNvPr>
          <p:cNvSpPr/>
          <p:nvPr/>
        </p:nvSpPr>
        <p:spPr bwMode="auto">
          <a:xfrm rot="16200000">
            <a:off x="4162366" y="1486852"/>
            <a:ext cx="298388" cy="19292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F6222703-1673-1CCC-5B61-507E362CA013}"/>
              </a:ext>
            </a:extLst>
          </p:cNvPr>
          <p:cNvSpPr/>
          <p:nvPr/>
        </p:nvSpPr>
        <p:spPr bwMode="auto">
          <a:xfrm rot="16200000">
            <a:off x="8140124" y="1507839"/>
            <a:ext cx="298388" cy="19292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F83C2A41-B851-9940-686B-97B1DFD0BF7D}"/>
              </a:ext>
            </a:extLst>
          </p:cNvPr>
          <p:cNvSpPr/>
          <p:nvPr/>
        </p:nvSpPr>
        <p:spPr bwMode="auto">
          <a:xfrm rot="16200000">
            <a:off x="6137765" y="1507839"/>
            <a:ext cx="298388" cy="19292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F62631-5636-BA04-9D6E-4246E2E19ADB}"/>
              </a:ext>
            </a:extLst>
          </p:cNvPr>
          <p:cNvSpPr txBox="1"/>
          <p:nvPr/>
        </p:nvSpPr>
        <p:spPr>
          <a:xfrm>
            <a:off x="5237132" y="2630607"/>
            <a:ext cx="21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shared with the AP to perform LL traffic exchange</a:t>
            </a:r>
          </a:p>
        </p:txBody>
      </p:sp>
    </p:spTree>
    <p:extLst>
      <p:ext uri="{BB962C8B-B14F-4D97-AF65-F5344CB8AC3E}">
        <p14:creationId xmlns:p14="http://schemas.microsoft.com/office/powerpoint/2010/main" val="3720622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T</a:t>
            </a:r>
            <a:r>
              <a:rPr lang="en-US" sz="16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 AP polls three STAs, two of which report LL traffic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The </a:t>
            </a:r>
            <a:r>
              <a:rPr lang="en-US" sz="16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schedules uplink traffic from these two STAs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B40537"/>
              </a:solidFill>
              <a:latin typeface="Helvetica Neue"/>
            </a:endParaRP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rgbClr val="B40537"/>
                </a:solidFill>
                <a:latin typeface="Helvetica Neue"/>
              </a:rPr>
              <a:t>The main purpose of this contribution is to study the overhead (duration) of the polling process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294FB-711D-110C-2281-D34D535428D8}"/>
              </a:ext>
            </a:extLst>
          </p:cNvPr>
          <p:cNvSpPr/>
          <p:nvPr/>
        </p:nvSpPr>
        <p:spPr>
          <a:xfrm>
            <a:off x="2967475" y="3229386"/>
            <a:ext cx="2524957" cy="3925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974A0-EE46-381C-89B1-981F4F8B1010}"/>
              </a:ext>
            </a:extLst>
          </p:cNvPr>
          <p:cNvSpPr/>
          <p:nvPr/>
        </p:nvSpPr>
        <p:spPr>
          <a:xfrm>
            <a:off x="5489804" y="3229027"/>
            <a:ext cx="4417822" cy="3929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 Traffic Exchange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87C3E-B9CE-CF98-F322-691F355B6CBD}"/>
              </a:ext>
            </a:extLst>
          </p:cNvPr>
          <p:cNvCxnSpPr/>
          <p:nvPr/>
        </p:nvCxnSpPr>
        <p:spPr bwMode="auto">
          <a:xfrm>
            <a:off x="2968532" y="2729403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C6389C-5427-0FB1-8120-01A3FD4F29DC}"/>
              </a:ext>
            </a:extLst>
          </p:cNvPr>
          <p:cNvSpPr txBox="1"/>
          <p:nvPr/>
        </p:nvSpPr>
        <p:spPr>
          <a:xfrm>
            <a:off x="1619487" y="3117139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1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A4B4-1A9A-7609-8AD5-50966B5DCE30}"/>
              </a:ext>
            </a:extLst>
          </p:cNvPr>
          <p:cNvCxnSpPr/>
          <p:nvPr/>
        </p:nvCxnSpPr>
        <p:spPr bwMode="auto">
          <a:xfrm>
            <a:off x="2967475" y="3621168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EA57DC-7F7A-D12B-8CC1-ED9832CF9EFF}"/>
              </a:ext>
            </a:extLst>
          </p:cNvPr>
          <p:cNvCxnSpPr/>
          <p:nvPr/>
        </p:nvCxnSpPr>
        <p:spPr bwMode="auto">
          <a:xfrm>
            <a:off x="2967475" y="4151205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CD46F-A4C6-E6CA-FBD2-E4E8A2A55C02}"/>
              </a:ext>
            </a:extLst>
          </p:cNvPr>
          <p:cNvSpPr/>
          <p:nvPr/>
        </p:nvSpPr>
        <p:spPr>
          <a:xfrm>
            <a:off x="5489804" y="2327777"/>
            <a:ext cx="568769" cy="393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E5001-7DCC-F470-8B16-769FDB20CC0A}"/>
              </a:ext>
            </a:extLst>
          </p:cNvPr>
          <p:cNvSpPr txBox="1"/>
          <p:nvPr/>
        </p:nvSpPr>
        <p:spPr>
          <a:xfrm>
            <a:off x="2120839" y="2534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45BED-5143-3D13-AF9D-9E9FAD2F1C14}"/>
              </a:ext>
            </a:extLst>
          </p:cNvPr>
          <p:cNvSpPr txBox="1"/>
          <p:nvPr/>
        </p:nvSpPr>
        <p:spPr>
          <a:xfrm>
            <a:off x="2001672" y="3870555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888993-A982-5A03-E090-B19E8AE1347A}"/>
              </a:ext>
            </a:extLst>
          </p:cNvPr>
          <p:cNvCxnSpPr/>
          <p:nvPr/>
        </p:nvCxnSpPr>
        <p:spPr bwMode="auto">
          <a:xfrm>
            <a:off x="2967475" y="4713220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59DEB7-A707-D1D1-B238-0969D73B452A}"/>
              </a:ext>
            </a:extLst>
          </p:cNvPr>
          <p:cNvSpPr txBox="1"/>
          <p:nvPr/>
        </p:nvSpPr>
        <p:spPr>
          <a:xfrm>
            <a:off x="2001672" y="4405443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AAC26C-C260-B777-EBE0-A559C3345B98}"/>
              </a:ext>
            </a:extLst>
          </p:cNvPr>
          <p:cNvSpPr/>
          <p:nvPr/>
        </p:nvSpPr>
        <p:spPr>
          <a:xfrm>
            <a:off x="6245133" y="3752302"/>
            <a:ext cx="568769" cy="3935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94B65-082B-C626-A1C1-236B683494B5}"/>
              </a:ext>
            </a:extLst>
          </p:cNvPr>
          <p:cNvSpPr/>
          <p:nvPr/>
        </p:nvSpPr>
        <p:spPr>
          <a:xfrm>
            <a:off x="6245132" y="4322059"/>
            <a:ext cx="568769" cy="393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ADAB96-8DF4-E7D4-53B7-AA36409D71EB}"/>
              </a:ext>
            </a:extLst>
          </p:cNvPr>
          <p:cNvSpPr/>
          <p:nvPr/>
        </p:nvSpPr>
        <p:spPr>
          <a:xfrm>
            <a:off x="6813901" y="2329235"/>
            <a:ext cx="568769" cy="393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AB4E19-A0A8-BF71-F544-1D146C8766B3}"/>
              </a:ext>
            </a:extLst>
          </p:cNvPr>
          <p:cNvCxnSpPr/>
          <p:nvPr/>
        </p:nvCxnSpPr>
        <p:spPr bwMode="auto">
          <a:xfrm>
            <a:off x="2967475" y="5240146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4F2440-D3D7-412C-E7A5-E0DD7D99714E}"/>
              </a:ext>
            </a:extLst>
          </p:cNvPr>
          <p:cNvSpPr txBox="1"/>
          <p:nvPr/>
        </p:nvSpPr>
        <p:spPr>
          <a:xfrm>
            <a:off x="2001672" y="4952339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3DF1-8F6B-EB8F-5B9B-F6822444B73D}"/>
              </a:ext>
            </a:extLst>
          </p:cNvPr>
          <p:cNvSpPr/>
          <p:nvPr/>
        </p:nvSpPr>
        <p:spPr>
          <a:xfrm>
            <a:off x="6245132" y="4838825"/>
            <a:ext cx="568769" cy="393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ED4DF-5BB2-4755-A58F-2E262A0C245C}"/>
              </a:ext>
            </a:extLst>
          </p:cNvPr>
          <p:cNvSpPr/>
          <p:nvPr/>
        </p:nvSpPr>
        <p:spPr>
          <a:xfrm>
            <a:off x="7382669" y="4322059"/>
            <a:ext cx="2524957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E9B1E-208F-04AA-2960-E249D449057C}"/>
              </a:ext>
            </a:extLst>
          </p:cNvPr>
          <p:cNvSpPr/>
          <p:nvPr/>
        </p:nvSpPr>
        <p:spPr>
          <a:xfrm>
            <a:off x="7382669" y="4845112"/>
            <a:ext cx="2524957" cy="3935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4637EA6-A2C2-AC77-1F82-6228AF45CFA3}"/>
              </a:ext>
            </a:extLst>
          </p:cNvPr>
          <p:cNvSpPr/>
          <p:nvPr/>
        </p:nvSpPr>
        <p:spPr bwMode="auto">
          <a:xfrm>
            <a:off x="1532231" y="4405443"/>
            <a:ext cx="457200" cy="85467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C0FD0-EA02-4345-47E8-28AC5E99B99E}"/>
              </a:ext>
            </a:extLst>
          </p:cNvPr>
          <p:cNvSpPr txBox="1"/>
          <p:nvPr/>
        </p:nvSpPr>
        <p:spPr>
          <a:xfrm>
            <a:off x="228600" y="4459458"/>
            <a:ext cx="1325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two STAs have LL data to send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F0A12-2AC0-E88D-FF30-DE654CE8F0D6}"/>
              </a:ext>
            </a:extLst>
          </p:cNvPr>
          <p:cNvSpPr txBox="1"/>
          <p:nvPr/>
        </p:nvSpPr>
        <p:spPr>
          <a:xfrm>
            <a:off x="3755599" y="2123704"/>
            <a:ext cx="132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polls STAs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468F35-D58E-FFDD-A540-B8761238F2A6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>
            <a:off x="4867997" y="2348404"/>
            <a:ext cx="621807" cy="1761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C346F3-DCF4-E6EC-0362-4D8428774602}"/>
              </a:ext>
            </a:extLst>
          </p:cNvPr>
          <p:cNvSpPr txBox="1"/>
          <p:nvPr/>
        </p:nvSpPr>
        <p:spPr>
          <a:xfrm>
            <a:off x="8008941" y="2120757"/>
            <a:ext cx="304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sends a TF to schedule UL traffic from STA 3 and STA 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8DD8C5-28F5-4C0B-AA25-EAE224A06C74}"/>
              </a:ext>
            </a:extLst>
          </p:cNvPr>
          <p:cNvCxnSpPr>
            <a:cxnSpLocks/>
            <a:stCxn id="27" idx="1"/>
            <a:endCxn id="25" idx="3"/>
          </p:cNvCxnSpPr>
          <p:nvPr/>
        </p:nvCxnSpPr>
        <p:spPr bwMode="auto">
          <a:xfrm flipH="1">
            <a:off x="7382670" y="2382367"/>
            <a:ext cx="626271" cy="1436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73B5D-C7F2-DB74-3809-83D7281361F2}"/>
              </a:ext>
            </a:extLst>
          </p:cNvPr>
          <p:cNvSpPr/>
          <p:nvPr/>
        </p:nvSpPr>
        <p:spPr bwMode="auto">
          <a:xfrm>
            <a:off x="5490502" y="2154486"/>
            <a:ext cx="1323399" cy="338503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873C2-B45A-0B5D-6369-62E9F0CF6F4C}"/>
              </a:ext>
            </a:extLst>
          </p:cNvPr>
          <p:cNvSpPr txBox="1"/>
          <p:nvPr/>
        </p:nvSpPr>
        <p:spPr>
          <a:xfrm>
            <a:off x="5389766" y="1888718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Polling Process</a:t>
            </a:r>
          </a:p>
        </p:txBody>
      </p:sp>
    </p:spTree>
    <p:extLst>
      <p:ext uri="{BB962C8B-B14F-4D97-AF65-F5344CB8AC3E}">
        <p14:creationId xmlns:p14="http://schemas.microsoft.com/office/powerpoint/2010/main" val="681485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0D28231-8101-25A4-8799-1EA3C10A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Polling Duration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ln/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For a given number of STAs, we calculate the total duration of polling process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The overhead of polling depends on the following parameters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The duration of BSRP frames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The duration of BSR frames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The number of polling rounds required to poll all STAs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The duration of each BSRP Trigger Frame (TF) depends 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The number of STAs that are being polled by the BSRP frame </a:t>
                </a:r>
                <a:r>
                  <a:rPr lang="en-US" sz="1600" dirty="0">
                    <a:solidFill>
                      <a:schemeClr val="tx1"/>
                    </a:solidFill>
                  </a:rPr>
                  <a:t>(5 bytes/STA)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MCS and bandwidth available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The duration of each BSR frame depends 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MCS and bandwidth allocated to the STA sending BSR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If we assume a 242-tone RU is assigned to each STA, a bandwidth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20 MHz is used for receiving BSR frames from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STAs concurrently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If we assume a 106-tone RU is assigned to each STA, a bandwidth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0 MHz is used for receiving BSR frames from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STAs concurrently</a:t>
                </a: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5" t="-528" b="-316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431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777196"/>
            <a:ext cx="10361084" cy="531721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In the following example, the TXOP holder is not the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During the LL Traffic Exchange duration, the TXOP holder allows the AP to perform STA polling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Assume </a:t>
            </a:r>
            <a:r>
              <a:rPr lang="en-US" sz="1600" dirty="0">
                <a:solidFill>
                  <a:schemeClr val="tx1"/>
                </a:solidFill>
              </a:rPr>
              <a:t>up to four STAs can be polled concurrently </a:t>
            </a:r>
            <a:r>
              <a:rPr lang="en-US" sz="1600" b="0" dirty="0">
                <a:solidFill>
                  <a:schemeClr val="tx1"/>
                </a:solidFill>
              </a:rPr>
              <a:t>by each BSRP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B40537"/>
                </a:solidFill>
              </a:rPr>
              <a:t>One polling round is enough to poll the four STAs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294FB-711D-110C-2281-D34D535428D8}"/>
              </a:ext>
            </a:extLst>
          </p:cNvPr>
          <p:cNvSpPr/>
          <p:nvPr/>
        </p:nvSpPr>
        <p:spPr>
          <a:xfrm>
            <a:off x="2345452" y="4624238"/>
            <a:ext cx="2524957" cy="1728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87C3E-B9CE-CF98-F322-691F355B6CBD}"/>
              </a:ext>
            </a:extLst>
          </p:cNvPr>
          <p:cNvCxnSpPr/>
          <p:nvPr/>
        </p:nvCxnSpPr>
        <p:spPr bwMode="auto">
          <a:xfrm>
            <a:off x="2346509" y="4138265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C6389C-5427-0FB1-8120-01A3FD4F29DC}"/>
              </a:ext>
            </a:extLst>
          </p:cNvPr>
          <p:cNvSpPr txBox="1"/>
          <p:nvPr/>
        </p:nvSpPr>
        <p:spPr>
          <a:xfrm>
            <a:off x="1091206" y="440388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1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A4B4-1A9A-7609-8AD5-50966B5DCE30}"/>
              </a:ext>
            </a:extLst>
          </p:cNvPr>
          <p:cNvCxnSpPr/>
          <p:nvPr/>
        </p:nvCxnSpPr>
        <p:spPr bwMode="auto">
          <a:xfrm>
            <a:off x="2345452" y="4796239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EA57DC-7F7A-D12B-8CC1-ED9832CF9EFF}"/>
              </a:ext>
            </a:extLst>
          </p:cNvPr>
          <p:cNvCxnSpPr/>
          <p:nvPr/>
        </p:nvCxnSpPr>
        <p:spPr bwMode="auto">
          <a:xfrm>
            <a:off x="2345452" y="5091979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CD46F-A4C6-E6CA-FBD2-E4E8A2A55C02}"/>
              </a:ext>
            </a:extLst>
          </p:cNvPr>
          <p:cNvSpPr/>
          <p:nvPr/>
        </p:nvSpPr>
        <p:spPr>
          <a:xfrm>
            <a:off x="4867781" y="3960740"/>
            <a:ext cx="568769" cy="173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E5001-7DCC-F470-8B16-769FDB20CC0A}"/>
              </a:ext>
            </a:extLst>
          </p:cNvPr>
          <p:cNvSpPr txBox="1"/>
          <p:nvPr/>
        </p:nvSpPr>
        <p:spPr>
          <a:xfrm>
            <a:off x="1498816" y="3943568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45BED-5143-3D13-AF9D-9E9FAD2F1C14}"/>
              </a:ext>
            </a:extLst>
          </p:cNvPr>
          <p:cNvSpPr txBox="1"/>
          <p:nvPr/>
        </p:nvSpPr>
        <p:spPr>
          <a:xfrm>
            <a:off x="1379649" y="4930151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888993-A982-5A03-E090-B19E8AE1347A}"/>
              </a:ext>
            </a:extLst>
          </p:cNvPr>
          <p:cNvCxnSpPr/>
          <p:nvPr/>
        </p:nvCxnSpPr>
        <p:spPr bwMode="auto">
          <a:xfrm>
            <a:off x="2345452" y="5337696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AAC26C-C260-B777-EBE0-A559C3345B98}"/>
              </a:ext>
            </a:extLst>
          </p:cNvPr>
          <p:cNvSpPr/>
          <p:nvPr/>
        </p:nvSpPr>
        <p:spPr>
          <a:xfrm>
            <a:off x="5495812" y="4913383"/>
            <a:ext cx="621882" cy="173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94B65-082B-C626-A1C1-236B683494B5}"/>
              </a:ext>
            </a:extLst>
          </p:cNvPr>
          <p:cNvSpPr/>
          <p:nvPr/>
        </p:nvSpPr>
        <p:spPr>
          <a:xfrm>
            <a:off x="5498544" y="5166842"/>
            <a:ext cx="621882" cy="173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3DF1-8F6B-EB8F-5B9B-F6822444B73D}"/>
              </a:ext>
            </a:extLst>
          </p:cNvPr>
          <p:cNvSpPr/>
          <p:nvPr/>
        </p:nvSpPr>
        <p:spPr>
          <a:xfrm>
            <a:off x="5498544" y="5415279"/>
            <a:ext cx="621882" cy="173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ED4DF-5BB2-4755-A58F-2E262A0C245C}"/>
              </a:ext>
            </a:extLst>
          </p:cNvPr>
          <p:cNvSpPr/>
          <p:nvPr/>
        </p:nvSpPr>
        <p:spPr>
          <a:xfrm>
            <a:off x="6829097" y="5165305"/>
            <a:ext cx="2578467" cy="16432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E9B1E-208F-04AA-2960-E249D449057C}"/>
              </a:ext>
            </a:extLst>
          </p:cNvPr>
          <p:cNvSpPr/>
          <p:nvPr/>
        </p:nvSpPr>
        <p:spPr>
          <a:xfrm>
            <a:off x="6831247" y="5416444"/>
            <a:ext cx="2578467" cy="16432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919FB8-9750-C8D3-DA70-85676057EFA2}"/>
              </a:ext>
            </a:extLst>
          </p:cNvPr>
          <p:cNvSpPr/>
          <p:nvPr/>
        </p:nvSpPr>
        <p:spPr>
          <a:xfrm>
            <a:off x="6152969" y="3957869"/>
            <a:ext cx="607438" cy="164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71A349-467A-D6E4-25EA-AF0BE139B1A5}"/>
              </a:ext>
            </a:extLst>
          </p:cNvPr>
          <p:cNvCxnSpPr/>
          <p:nvPr/>
        </p:nvCxnSpPr>
        <p:spPr bwMode="auto">
          <a:xfrm>
            <a:off x="2324236" y="5581584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C13BC7-B172-0745-1374-8C3623373FCF}"/>
              </a:ext>
            </a:extLst>
          </p:cNvPr>
          <p:cNvCxnSpPr/>
          <p:nvPr/>
        </p:nvCxnSpPr>
        <p:spPr bwMode="auto">
          <a:xfrm>
            <a:off x="2324236" y="5836755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918BC2-63DF-139E-FAC7-264AC663EB7E}"/>
              </a:ext>
            </a:extLst>
          </p:cNvPr>
          <p:cNvSpPr/>
          <p:nvPr/>
        </p:nvSpPr>
        <p:spPr>
          <a:xfrm>
            <a:off x="5496394" y="5665692"/>
            <a:ext cx="621882" cy="173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4E0E82-4099-707E-A525-263331EE855C}"/>
              </a:ext>
            </a:extLst>
          </p:cNvPr>
          <p:cNvSpPr/>
          <p:nvPr/>
        </p:nvSpPr>
        <p:spPr>
          <a:xfrm>
            <a:off x="6829097" y="5666857"/>
            <a:ext cx="2578467" cy="16432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8C8CA-0BF2-D92B-21B7-A0CE7B932228}"/>
              </a:ext>
            </a:extLst>
          </p:cNvPr>
          <p:cNvSpPr/>
          <p:nvPr/>
        </p:nvSpPr>
        <p:spPr>
          <a:xfrm>
            <a:off x="6763854" y="3363530"/>
            <a:ext cx="65243" cy="298045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179850-3904-9849-7CD0-673CB414EC7F}"/>
              </a:ext>
            </a:extLst>
          </p:cNvPr>
          <p:cNvSpPr/>
          <p:nvPr/>
        </p:nvSpPr>
        <p:spPr>
          <a:xfrm>
            <a:off x="5436551" y="3363530"/>
            <a:ext cx="59842" cy="2980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A6D73-1295-7EC1-6472-B324A769FED7}"/>
              </a:ext>
            </a:extLst>
          </p:cNvPr>
          <p:cNvSpPr/>
          <p:nvPr/>
        </p:nvSpPr>
        <p:spPr>
          <a:xfrm>
            <a:off x="6098735" y="3363530"/>
            <a:ext cx="54233" cy="298044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4B0471-EB55-4F2A-B937-B40E6BCFCE2D}"/>
              </a:ext>
            </a:extLst>
          </p:cNvPr>
          <p:cNvSpPr txBox="1"/>
          <p:nvPr/>
        </p:nvSpPr>
        <p:spPr>
          <a:xfrm>
            <a:off x="1387518" y="5198007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E816B1-01E2-EC08-3801-D8FAF4A4D335}"/>
              </a:ext>
            </a:extLst>
          </p:cNvPr>
          <p:cNvSpPr txBox="1"/>
          <p:nvPr/>
        </p:nvSpPr>
        <p:spPr>
          <a:xfrm>
            <a:off x="1379649" y="5426607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1051D1-ECD8-330D-823B-D7CE03218401}"/>
              </a:ext>
            </a:extLst>
          </p:cNvPr>
          <p:cNvSpPr txBox="1"/>
          <p:nvPr/>
        </p:nvSpPr>
        <p:spPr>
          <a:xfrm>
            <a:off x="1379648" y="5677296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20EA682-144A-F76E-B446-1F146B4C134F}"/>
              </a:ext>
            </a:extLst>
          </p:cNvPr>
          <p:cNvSpPr/>
          <p:nvPr/>
        </p:nvSpPr>
        <p:spPr bwMode="auto">
          <a:xfrm>
            <a:off x="4867780" y="3219784"/>
            <a:ext cx="1230955" cy="31956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974A0-EE46-381C-89B1-981F4F8B1010}"/>
              </a:ext>
            </a:extLst>
          </p:cNvPr>
          <p:cNvSpPr/>
          <p:nvPr/>
        </p:nvSpPr>
        <p:spPr>
          <a:xfrm>
            <a:off x="4867780" y="4138125"/>
            <a:ext cx="4539784" cy="2285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 Traffic 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E7AD2C-F4F1-CF18-E5DA-1A23FDA53482}"/>
              </a:ext>
            </a:extLst>
          </p:cNvPr>
          <p:cNvSpPr txBox="1"/>
          <p:nvPr/>
        </p:nvSpPr>
        <p:spPr>
          <a:xfrm>
            <a:off x="1001217" y="2779274"/>
            <a:ext cx="3466611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BSRP frame allocates resources to STAs 2, 3, 4, and 5 to reply back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ED1A62-7632-C1B2-D4D8-9B19CF76D449}"/>
              </a:ext>
            </a:extLst>
          </p:cNvPr>
          <p:cNvCxnSpPr>
            <a:cxnSpLocks/>
          </p:cNvCxnSpPr>
          <p:nvPr/>
        </p:nvCxnSpPr>
        <p:spPr bwMode="auto">
          <a:xfrm>
            <a:off x="4082223" y="3207565"/>
            <a:ext cx="1069942" cy="7360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43F9BC-7888-4A35-E289-32E2F8EA9730}"/>
              </a:ext>
            </a:extLst>
          </p:cNvPr>
          <p:cNvSpPr txBox="1"/>
          <p:nvPr/>
        </p:nvSpPr>
        <p:spPr>
          <a:xfrm>
            <a:off x="6382342" y="2781105"/>
            <a:ext cx="174759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polling round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83F4E5-88A3-9BB3-14DB-85160890DDC5}"/>
              </a:ext>
            </a:extLst>
          </p:cNvPr>
          <p:cNvCxnSpPr>
            <a:stCxn id="26" idx="1"/>
          </p:cNvCxnSpPr>
          <p:nvPr/>
        </p:nvCxnSpPr>
        <p:spPr bwMode="auto">
          <a:xfrm flipH="1">
            <a:off x="5793318" y="2934994"/>
            <a:ext cx="589024" cy="2725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76345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793604"/>
            <a:ext cx="10361084" cy="5300811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Six STAs are polled by the AP, where </a:t>
            </a:r>
            <a:r>
              <a:rPr lang="en-US" sz="1600" dirty="0">
                <a:solidFill>
                  <a:schemeClr val="tx1"/>
                </a:solidFill>
              </a:rPr>
              <a:t>four STAs can be polled concurrently</a:t>
            </a:r>
            <a:r>
              <a:rPr lang="en-US" sz="1600" b="0" dirty="0">
                <a:solidFill>
                  <a:schemeClr val="tx1"/>
                </a:solidFill>
              </a:rPr>
              <a:t> by each BSRP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40537"/>
                </a:solidFill>
              </a:rPr>
              <a:t>Two polling rounds are required to poll the six STAs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Note: since the second BSRP allocates resources to a lesser number of STAs than the first one, the size of the second one is smaller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294FB-711D-110C-2281-D34D535428D8}"/>
              </a:ext>
            </a:extLst>
          </p:cNvPr>
          <p:cNvSpPr/>
          <p:nvPr/>
        </p:nvSpPr>
        <p:spPr>
          <a:xfrm>
            <a:off x="2231276" y="3839206"/>
            <a:ext cx="2524957" cy="1899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87C3E-B9CE-CF98-F322-691F355B6CBD}"/>
              </a:ext>
            </a:extLst>
          </p:cNvPr>
          <p:cNvCxnSpPr/>
          <p:nvPr/>
        </p:nvCxnSpPr>
        <p:spPr bwMode="auto">
          <a:xfrm>
            <a:off x="2232333" y="3399926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C6389C-5427-0FB1-8120-01A3FD4F29DC}"/>
              </a:ext>
            </a:extLst>
          </p:cNvPr>
          <p:cNvSpPr txBox="1"/>
          <p:nvPr/>
        </p:nvSpPr>
        <p:spPr>
          <a:xfrm>
            <a:off x="977030" y="3557736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1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A4B4-1A9A-7609-8AD5-50966B5DCE30}"/>
              </a:ext>
            </a:extLst>
          </p:cNvPr>
          <p:cNvCxnSpPr/>
          <p:nvPr/>
        </p:nvCxnSpPr>
        <p:spPr bwMode="auto">
          <a:xfrm>
            <a:off x="2231276" y="4028338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EA57DC-7F7A-D12B-8CC1-ED9832CF9EFF}"/>
              </a:ext>
            </a:extLst>
          </p:cNvPr>
          <p:cNvCxnSpPr/>
          <p:nvPr/>
        </p:nvCxnSpPr>
        <p:spPr bwMode="auto">
          <a:xfrm>
            <a:off x="2231276" y="4400279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CD46F-A4C6-E6CA-FBD2-E4E8A2A55C02}"/>
              </a:ext>
            </a:extLst>
          </p:cNvPr>
          <p:cNvSpPr/>
          <p:nvPr/>
        </p:nvSpPr>
        <p:spPr>
          <a:xfrm>
            <a:off x="4753605" y="3205229"/>
            <a:ext cx="568769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E5001-7DCC-F470-8B16-769FDB20CC0A}"/>
              </a:ext>
            </a:extLst>
          </p:cNvPr>
          <p:cNvSpPr txBox="1"/>
          <p:nvPr/>
        </p:nvSpPr>
        <p:spPr>
          <a:xfrm>
            <a:off x="1384640" y="3205229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45BED-5143-3D13-AF9D-9E9FAD2F1C14}"/>
              </a:ext>
            </a:extLst>
          </p:cNvPr>
          <p:cNvSpPr txBox="1"/>
          <p:nvPr/>
        </p:nvSpPr>
        <p:spPr>
          <a:xfrm>
            <a:off x="1400853" y="4234091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888993-A982-5A03-E090-B19E8AE1347A}"/>
              </a:ext>
            </a:extLst>
          </p:cNvPr>
          <p:cNvCxnSpPr/>
          <p:nvPr/>
        </p:nvCxnSpPr>
        <p:spPr bwMode="auto">
          <a:xfrm>
            <a:off x="2231276" y="4722196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59DEB7-A707-D1D1-B238-0969D73B452A}"/>
              </a:ext>
            </a:extLst>
          </p:cNvPr>
          <p:cNvSpPr txBox="1"/>
          <p:nvPr/>
        </p:nvSpPr>
        <p:spPr>
          <a:xfrm>
            <a:off x="1383849" y="6093839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AAC26C-C260-B777-EBE0-A559C3345B98}"/>
              </a:ext>
            </a:extLst>
          </p:cNvPr>
          <p:cNvSpPr/>
          <p:nvPr/>
        </p:nvSpPr>
        <p:spPr>
          <a:xfrm>
            <a:off x="5423764" y="4204511"/>
            <a:ext cx="559364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94B65-082B-C626-A1C1-236B683494B5}"/>
              </a:ext>
            </a:extLst>
          </p:cNvPr>
          <p:cNvSpPr/>
          <p:nvPr/>
        </p:nvSpPr>
        <p:spPr>
          <a:xfrm>
            <a:off x="5423764" y="4534170"/>
            <a:ext cx="559364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ADAB96-8DF4-E7D4-53B7-AA36409D71EB}"/>
              </a:ext>
            </a:extLst>
          </p:cNvPr>
          <p:cNvSpPr/>
          <p:nvPr/>
        </p:nvSpPr>
        <p:spPr>
          <a:xfrm>
            <a:off x="6077683" y="3205229"/>
            <a:ext cx="568769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4F5389-3226-BE0A-B3EF-1507B92CC27C}"/>
              </a:ext>
            </a:extLst>
          </p:cNvPr>
          <p:cNvSpPr/>
          <p:nvPr/>
        </p:nvSpPr>
        <p:spPr>
          <a:xfrm>
            <a:off x="8136434" y="3836955"/>
            <a:ext cx="2524957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 Period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AB4E19-A0A8-BF71-F544-1D146C8766B3}"/>
              </a:ext>
            </a:extLst>
          </p:cNvPr>
          <p:cNvCxnSpPr/>
          <p:nvPr/>
        </p:nvCxnSpPr>
        <p:spPr bwMode="auto">
          <a:xfrm>
            <a:off x="2231276" y="5087800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3DF1-8F6B-EB8F-5B9B-F6822444B73D}"/>
              </a:ext>
            </a:extLst>
          </p:cNvPr>
          <p:cNvSpPr/>
          <p:nvPr/>
        </p:nvSpPr>
        <p:spPr>
          <a:xfrm>
            <a:off x="5423764" y="4895751"/>
            <a:ext cx="559364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ED4DF-5BB2-4755-A58F-2E262A0C245C}"/>
              </a:ext>
            </a:extLst>
          </p:cNvPr>
          <p:cNvSpPr/>
          <p:nvPr/>
        </p:nvSpPr>
        <p:spPr>
          <a:xfrm>
            <a:off x="8134639" y="4530355"/>
            <a:ext cx="2535232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E9B1E-208F-04AA-2960-E249D449057C}"/>
              </a:ext>
            </a:extLst>
          </p:cNvPr>
          <p:cNvSpPr/>
          <p:nvPr/>
        </p:nvSpPr>
        <p:spPr>
          <a:xfrm>
            <a:off x="8134639" y="4894638"/>
            <a:ext cx="2537382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179850-3904-9849-7CD0-673CB414EC7F}"/>
              </a:ext>
            </a:extLst>
          </p:cNvPr>
          <p:cNvSpPr/>
          <p:nvPr/>
        </p:nvSpPr>
        <p:spPr>
          <a:xfrm>
            <a:off x="5322375" y="2900472"/>
            <a:ext cx="100813" cy="3428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A6D73-1295-7EC1-6472-B324A769FED7}"/>
              </a:ext>
            </a:extLst>
          </p:cNvPr>
          <p:cNvSpPr/>
          <p:nvPr/>
        </p:nvSpPr>
        <p:spPr>
          <a:xfrm>
            <a:off x="5984560" y="2900474"/>
            <a:ext cx="91365" cy="34289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8C8CA-0BF2-D92B-21B7-A0CE7B932228}"/>
              </a:ext>
            </a:extLst>
          </p:cNvPr>
          <p:cNvSpPr/>
          <p:nvPr/>
        </p:nvSpPr>
        <p:spPr>
          <a:xfrm>
            <a:off x="6649679" y="2900475"/>
            <a:ext cx="109912" cy="3428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328D59-AB74-8E7A-9EE2-F193C9AA86D3}"/>
              </a:ext>
            </a:extLst>
          </p:cNvPr>
          <p:cNvCxnSpPr/>
          <p:nvPr/>
        </p:nvCxnSpPr>
        <p:spPr bwMode="auto">
          <a:xfrm>
            <a:off x="2231276" y="5484196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6234BE8-C355-8D6F-3F36-1D00568892F0}"/>
              </a:ext>
            </a:extLst>
          </p:cNvPr>
          <p:cNvSpPr/>
          <p:nvPr/>
        </p:nvSpPr>
        <p:spPr>
          <a:xfrm>
            <a:off x="5426637" y="5292146"/>
            <a:ext cx="556491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282CF5-9A9F-C475-64CA-CFEC8AC59DDB}"/>
              </a:ext>
            </a:extLst>
          </p:cNvPr>
          <p:cNvCxnSpPr/>
          <p:nvPr/>
        </p:nvCxnSpPr>
        <p:spPr bwMode="auto">
          <a:xfrm>
            <a:off x="2231276" y="5849800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92800BF-E963-89F8-4A2A-5D2C7793623E}"/>
              </a:ext>
            </a:extLst>
          </p:cNvPr>
          <p:cNvSpPr/>
          <p:nvPr/>
        </p:nvSpPr>
        <p:spPr>
          <a:xfrm>
            <a:off x="6759591" y="5656836"/>
            <a:ext cx="582533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2898BB-A0B2-B444-C804-5AAF7187DE46}"/>
              </a:ext>
            </a:extLst>
          </p:cNvPr>
          <p:cNvSpPr/>
          <p:nvPr/>
        </p:nvSpPr>
        <p:spPr>
          <a:xfrm>
            <a:off x="8134639" y="5290909"/>
            <a:ext cx="2535232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01016B-9CB7-7064-24A8-B10A82407EDD}"/>
              </a:ext>
            </a:extLst>
          </p:cNvPr>
          <p:cNvSpPr/>
          <p:nvPr/>
        </p:nvSpPr>
        <p:spPr>
          <a:xfrm>
            <a:off x="8134638" y="5656836"/>
            <a:ext cx="2535231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324585-F599-F2E1-3F09-419DB9C6D529}"/>
              </a:ext>
            </a:extLst>
          </p:cNvPr>
          <p:cNvSpPr/>
          <p:nvPr/>
        </p:nvSpPr>
        <p:spPr>
          <a:xfrm>
            <a:off x="7340693" y="2913613"/>
            <a:ext cx="109912" cy="342896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919FB8-9750-C8D3-DA70-85676057EFA2}"/>
              </a:ext>
            </a:extLst>
          </p:cNvPr>
          <p:cNvSpPr/>
          <p:nvPr/>
        </p:nvSpPr>
        <p:spPr>
          <a:xfrm>
            <a:off x="7452663" y="3202423"/>
            <a:ext cx="568769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TF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F1BC0B-947A-B29F-103B-DE8B999A98F1}"/>
              </a:ext>
            </a:extLst>
          </p:cNvPr>
          <p:cNvSpPr/>
          <p:nvPr/>
        </p:nvSpPr>
        <p:spPr>
          <a:xfrm>
            <a:off x="8025896" y="2900429"/>
            <a:ext cx="109912" cy="342896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796DF6-80C0-DA1A-3ACA-BE6AF45C61B8}"/>
              </a:ext>
            </a:extLst>
          </p:cNvPr>
          <p:cNvCxnSpPr/>
          <p:nvPr/>
        </p:nvCxnSpPr>
        <p:spPr bwMode="auto">
          <a:xfrm>
            <a:off x="2221002" y="6229944"/>
            <a:ext cx="853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E793A-C0C3-C6D5-7AED-C9DE975D5226}"/>
              </a:ext>
            </a:extLst>
          </p:cNvPr>
          <p:cNvSpPr/>
          <p:nvPr/>
        </p:nvSpPr>
        <p:spPr>
          <a:xfrm>
            <a:off x="6759591" y="6036980"/>
            <a:ext cx="579044" cy="190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6D511F-5275-C380-20FF-F4733E0CA3DC}"/>
              </a:ext>
            </a:extLst>
          </p:cNvPr>
          <p:cNvSpPr/>
          <p:nvPr/>
        </p:nvSpPr>
        <p:spPr>
          <a:xfrm>
            <a:off x="8134638" y="6036980"/>
            <a:ext cx="2524957" cy="1904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DF7DDB-541E-7171-2C29-C3D3910BA135}"/>
              </a:ext>
            </a:extLst>
          </p:cNvPr>
          <p:cNvSpPr/>
          <p:nvPr/>
        </p:nvSpPr>
        <p:spPr bwMode="auto">
          <a:xfrm>
            <a:off x="4751373" y="3037006"/>
            <a:ext cx="1230955" cy="31956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0B74AB-8C6D-8F82-93BB-1AFE498D8E1C}"/>
              </a:ext>
            </a:extLst>
          </p:cNvPr>
          <p:cNvSpPr txBox="1"/>
          <p:nvPr/>
        </p:nvSpPr>
        <p:spPr>
          <a:xfrm>
            <a:off x="4155682" y="2291290"/>
            <a:ext cx="14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 polling round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4840D9-CA8F-753F-5CF7-FB450D63445E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4880225" y="2814510"/>
            <a:ext cx="131739" cy="2201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A559B88-95B8-3441-D407-131C425FA93D}"/>
              </a:ext>
            </a:extLst>
          </p:cNvPr>
          <p:cNvSpPr txBox="1"/>
          <p:nvPr/>
        </p:nvSpPr>
        <p:spPr>
          <a:xfrm>
            <a:off x="8464180" y="2133896"/>
            <a:ext cx="1261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 polling round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5504AC-52AD-E70D-139D-1E9C4AE2F504}"/>
              </a:ext>
            </a:extLst>
          </p:cNvPr>
          <p:cNvSpPr/>
          <p:nvPr/>
        </p:nvSpPr>
        <p:spPr bwMode="auto">
          <a:xfrm>
            <a:off x="6089158" y="3041116"/>
            <a:ext cx="1230955" cy="31956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5333EF-AD35-46E6-94D0-948E91F3D5F5}"/>
              </a:ext>
            </a:extLst>
          </p:cNvPr>
          <p:cNvSpPr txBox="1"/>
          <p:nvPr/>
        </p:nvSpPr>
        <p:spPr>
          <a:xfrm>
            <a:off x="1396846" y="4952173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528DD9-6D96-BC47-101E-FE455E789C60}"/>
              </a:ext>
            </a:extLst>
          </p:cNvPr>
          <p:cNvSpPr txBox="1"/>
          <p:nvPr/>
        </p:nvSpPr>
        <p:spPr>
          <a:xfrm>
            <a:off x="1388614" y="5348444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5A3442-2B71-EDE0-7159-7E977EBABA7D}"/>
              </a:ext>
            </a:extLst>
          </p:cNvPr>
          <p:cNvSpPr txBox="1"/>
          <p:nvPr/>
        </p:nvSpPr>
        <p:spPr>
          <a:xfrm>
            <a:off x="1380382" y="5718999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1A533E-C316-1D0D-32A9-2EC78DCED742}"/>
              </a:ext>
            </a:extLst>
          </p:cNvPr>
          <p:cNvSpPr txBox="1"/>
          <p:nvPr/>
        </p:nvSpPr>
        <p:spPr>
          <a:xfrm>
            <a:off x="1388614" y="4581618"/>
            <a:ext cx="6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25D97-0AF2-1EE3-980B-414EE5465C69}"/>
              </a:ext>
            </a:extLst>
          </p:cNvPr>
          <p:cNvSpPr txBox="1"/>
          <p:nvPr/>
        </p:nvSpPr>
        <p:spPr>
          <a:xfrm>
            <a:off x="1203336" y="2207486"/>
            <a:ext cx="246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BSRP frame allocates resources to STAs 2, 3, 4, and 5 to reply back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0D02C3-3904-9272-2520-51FE462735CC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3664848" y="2576818"/>
            <a:ext cx="1073690" cy="4728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D5CA942-BF65-32B3-26F9-388EB8075200}"/>
              </a:ext>
            </a:extLst>
          </p:cNvPr>
          <p:cNvSpPr txBox="1"/>
          <p:nvPr/>
        </p:nvSpPr>
        <p:spPr>
          <a:xfrm>
            <a:off x="5818357" y="2004981"/>
            <a:ext cx="246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BSRP frame allocates resources to STAs 6 and 7 to reply back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C9D631D-3603-D61B-0607-41423A41ED45}"/>
              </a:ext>
            </a:extLst>
          </p:cNvPr>
          <p:cNvCxnSpPr>
            <a:cxnSpLocks/>
            <a:endCxn id="25" idx="0"/>
          </p:cNvCxnSpPr>
          <p:nvPr/>
        </p:nvCxnSpPr>
        <p:spPr bwMode="auto">
          <a:xfrm flipH="1">
            <a:off x="6362068" y="2700017"/>
            <a:ext cx="232738" cy="5052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4EC48DC-9B82-2FB5-747D-4507E24846CE}"/>
              </a:ext>
            </a:extLst>
          </p:cNvPr>
          <p:cNvCxnSpPr>
            <a:cxnSpLocks/>
          </p:cNvCxnSpPr>
          <p:nvPr/>
        </p:nvCxnSpPr>
        <p:spPr bwMode="auto">
          <a:xfrm flipH="1">
            <a:off x="7129764" y="2412705"/>
            <a:ext cx="1576377" cy="591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53F03B60-0455-89FC-B8ED-A51EDDF25EB0}"/>
              </a:ext>
            </a:extLst>
          </p:cNvPr>
          <p:cNvSpPr/>
          <p:nvPr/>
        </p:nvSpPr>
        <p:spPr>
          <a:xfrm>
            <a:off x="4762041" y="3397196"/>
            <a:ext cx="5907828" cy="2181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 Traffic Exchange</a:t>
            </a:r>
          </a:p>
        </p:txBody>
      </p:sp>
    </p:spTree>
    <p:extLst>
      <p:ext uri="{BB962C8B-B14F-4D97-AF65-F5344CB8AC3E}">
        <p14:creationId xmlns:p14="http://schemas.microsoft.com/office/powerpoint/2010/main" val="190180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1" y="675874"/>
                <a:ext cx="10475383" cy="5418542"/>
              </a:xfrm>
              <a:ln/>
            </p:spPr>
            <p:txBody>
              <a:bodyPr/>
              <a:lstStyle/>
              <a:p>
                <a:pPr marL="0" indent="0"/>
                <a:r>
                  <a:rPr lang="en-US" sz="1600" i="0" u="none" strike="noStrike" dirty="0">
                    <a:solidFill>
                      <a:srgbClr val="000000"/>
                    </a:solidFill>
                    <a:effectLst/>
                  </a:rPr>
                  <a:t>Evaluation</a:t>
                </a:r>
                <a:endParaRPr lang="en-US" sz="16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All transmissions use a single spatial stream</a:t>
                </a: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When presenting results, we show two horizontal lines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Red</a:t>
                </a:r>
                <a:r>
                  <a:rPr lang="en-US" sz="1600" b="0" dirty="0"/>
                  <a:t> line: </a:t>
                </a:r>
                <a:r>
                  <a:rPr lang="en-US" sz="1600" b="1" dirty="0"/>
                  <a:t>300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0" dirty="0"/>
                  <a:t>(10% of a 3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1600" b="0" dirty="0"/>
                  <a:t> TXOP)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Blue</a:t>
                </a:r>
                <a:r>
                  <a:rPr lang="en-US" sz="1600" b="0" dirty="0"/>
                  <a:t> line: </a:t>
                </a:r>
                <a:r>
                  <a:rPr lang="en-US" sz="1600" b="1" dirty="0"/>
                  <a:t>800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0" dirty="0"/>
                  <a:t>(10% of an 8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1600" b="0" dirty="0"/>
                  <a:t> TXOP)</a:t>
                </a:r>
                <a:endParaRPr lang="en-US" sz="1600" b="1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675874"/>
                <a:ext cx="10475383" cy="5418542"/>
              </a:xfrm>
              <a:blipFill>
                <a:blip r:embed="rId3"/>
                <a:stretch>
                  <a:fillRect l="-364" t="-4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539FF6-56AB-CEF7-9687-0D4D2A077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095"/>
          <a:stretch/>
        </p:blipFill>
        <p:spPr>
          <a:xfrm>
            <a:off x="1840184" y="2627315"/>
            <a:ext cx="3720357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BDA37A-0D90-E17B-8A58-368DEE837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095"/>
          <a:stretch/>
        </p:blipFill>
        <p:spPr>
          <a:xfrm>
            <a:off x="6726194" y="2627315"/>
            <a:ext cx="37203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4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</TotalTime>
  <Words>1895</Words>
  <Application>Microsoft Macintosh PowerPoint</Application>
  <PresentationFormat>Widescreen</PresentationFormat>
  <Paragraphs>345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Cambria Math</vt:lpstr>
      <vt:lpstr>Courier New</vt:lpstr>
      <vt:lpstr>Helvetica Neue</vt:lpstr>
      <vt:lpstr>Times New Roman</vt:lpstr>
      <vt:lpstr>Wingdings</vt:lpstr>
      <vt:lpstr>1_Office Theme</vt:lpstr>
      <vt:lpstr>Microsoft Word 97 - 2004 Document</vt:lpstr>
      <vt:lpstr>On the Scalability and Overhead of Utilizing Polling for Soliciting  STA’s Needs for Uplink Low-Latency Transmission</vt:lpstr>
      <vt:lpstr>Introduction</vt:lpstr>
      <vt:lpstr>Introduction</vt:lpstr>
      <vt:lpstr>An Example Method of LL Traffic Exchange during TXOPs</vt:lpstr>
      <vt:lpstr>PowerPoint Presentation</vt:lpstr>
      <vt:lpstr>Polling Duration</vt:lpstr>
      <vt:lpstr>PowerPoint Presentation</vt:lpstr>
      <vt:lpstr>PowerPoint Presentation</vt:lpstr>
      <vt:lpstr>PowerPoint Presentation</vt:lpstr>
      <vt:lpstr>Summary</vt:lpstr>
      <vt:lpstr>Straw Poll</vt:lpstr>
      <vt:lpstr>PowerPoint Presentation</vt:lpstr>
      <vt:lpstr>Overhead of Buffer Status Report Poll (BSRP) Frame </vt:lpstr>
      <vt:lpstr>Overhead of Buffer Status Report (BSR) Frame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Nokia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Channel Access Mechanism for TXOP Preemption</dc:title>
  <dc:subject/>
  <dc:creator>Behnam Dezfouli (Nokia)</dc:creator>
  <cp:keywords/>
  <dc:description/>
  <cp:lastModifiedBy>Behnam Dezfouli (Nokia)</cp:lastModifiedBy>
  <cp:revision>725</cp:revision>
  <cp:lastPrinted>1601-01-01T00:00:00Z</cp:lastPrinted>
  <dcterms:created xsi:type="dcterms:W3CDTF">2024-07-15T18:29:00Z</dcterms:created>
  <dcterms:modified xsi:type="dcterms:W3CDTF">2024-11-10T06:26:50Z</dcterms:modified>
  <cp:category/>
</cp:coreProperties>
</file>