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410" r:id="rId3"/>
    <p:sldId id="2394" r:id="rId4"/>
    <p:sldId id="2425" r:id="rId5"/>
    <p:sldId id="2426" r:id="rId6"/>
    <p:sldId id="2427" r:id="rId7"/>
    <p:sldId id="2441" r:id="rId8"/>
    <p:sldId id="2428" r:id="rId9"/>
    <p:sldId id="2429" r:id="rId10"/>
    <p:sldId id="2440" r:id="rId11"/>
    <p:sldId id="2391" r:id="rId12"/>
    <p:sldId id="2377" r:id="rId13"/>
    <p:sldId id="2442" r:id="rId14"/>
    <p:sldId id="2443" r:id="rId15"/>
    <p:sldId id="244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4" autoAdjust="0"/>
    <p:restoredTop sz="94660"/>
  </p:normalViewPr>
  <p:slideViewPr>
    <p:cSldViewPr>
      <p:cViewPr varScale="1">
        <p:scale>
          <a:sx n="97" d="100"/>
          <a:sy n="97" d="100"/>
        </p:scale>
        <p:origin x="70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6E34067-71A3-B803-C829-45DD38938FE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418E219-3E79-3006-B7AA-71DF107DF22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31A8E4E-CB24-8FBA-49C5-23A5273E76F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B6B0B31-4F61-16C2-DD1B-5D1F0C5ED42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F56C6A-2A50-A8EA-BA8A-37F68F12F333}"/>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5256FFF1-6A29-B948-C35B-C20363E3CD28}"/>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EA09572-4DDC-5EB4-38D2-46B931F4C76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Assuming in the same NPCA PCH </a:t>
            </a:r>
          </a:p>
          <a:p>
            <a:r>
              <a:rPr lang="en-US" dirty="0"/>
              <a:t>PIFS/SIFS operation </a:t>
            </a:r>
          </a:p>
        </p:txBody>
      </p:sp>
    </p:spTree>
    <p:extLst>
      <p:ext uri="{BB962C8B-B14F-4D97-AF65-F5344CB8AC3E}">
        <p14:creationId xmlns:p14="http://schemas.microsoft.com/office/powerpoint/2010/main" val="2671854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620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4572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226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7407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7273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8A2FAD2-FF98-75FB-6B41-95B2EE1A18D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55D57E-5EC4-8747-8F20-3347A12B755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C1B5780-A6E7-8CEB-595F-2C67B8E467A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EE571C7-4249-DAF3-7436-0F60DCFD9AC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254561-09F8-028E-70E9-42EA7F947D51}"/>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B4F36CA8-6739-23B9-A88B-229DEB417E4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F52C101-AC10-79E1-F92C-7B23D49DC64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6903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4572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F66B438-40F0-C050-D7ED-B49836C4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032863C-B451-4254-9376-D8D1F6B2ACC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CBC2C71-EDB1-FA6D-49E5-8AFDFBC7135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13C202A-1505-7FFA-8C7C-34F3D0EB223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A20ACBF-984F-9257-2C99-BE5A2568B86A}"/>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23EA94D6-EF08-6793-6C8D-59A53ACB3A05}"/>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3A7F74A5-6C3C-E266-6E00-4A55B571973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4152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Some Details on NPCA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2025-01-10</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42912D26-5B37-70F6-D122-373BED92F037}"/>
              </a:ext>
            </a:extLst>
          </p:cNvPr>
          <p:cNvGraphicFramePr>
            <a:graphicFrameLocks noChangeAspect="1"/>
          </p:cNvGraphicFramePr>
          <p:nvPr>
            <p:extLst>
              <p:ext uri="{D42A27DB-BD31-4B8C-83A1-F6EECF244321}">
                <p14:modId xmlns:p14="http://schemas.microsoft.com/office/powerpoint/2010/main" val="3822188807"/>
              </p:ext>
            </p:extLst>
          </p:nvPr>
        </p:nvGraphicFramePr>
        <p:xfrm>
          <a:off x="990600" y="2422525"/>
          <a:ext cx="10833100" cy="2833688"/>
        </p:xfrm>
        <a:graphic>
          <a:graphicData uri="http://schemas.openxmlformats.org/presentationml/2006/ole">
            <mc:AlternateContent xmlns:mc="http://schemas.openxmlformats.org/markup-compatibility/2006">
              <mc:Choice xmlns:v="urn:schemas-microsoft-com:vml" Requires="v">
                <p:oleObj name="Document" r:id="rId3" imgW="10506949" imgH="2742525" progId="Word.Document.8">
                  <p:embed/>
                </p:oleObj>
              </mc:Choice>
              <mc:Fallback>
                <p:oleObj name="Document" r:id="rId3" imgW="10506949" imgH="2742525" progId="Word.Document.8">
                  <p:embed/>
                  <p:pic>
                    <p:nvPicPr>
                      <p:cNvPr id="3075" name="Object 3"/>
                      <p:cNvPicPr>
                        <a:picLocks noChangeAspect="1" noChangeArrowheads="1"/>
                      </p:cNvPicPr>
                      <p:nvPr/>
                    </p:nvPicPr>
                    <p:blipFill>
                      <a:blip r:embed="rId4"/>
                      <a:srcRect/>
                      <a:stretch>
                        <a:fillRect/>
                      </a:stretch>
                    </p:blipFill>
                    <p:spPr bwMode="auto">
                      <a:xfrm>
                        <a:off x="990600" y="2422525"/>
                        <a:ext cx="10833100" cy="2833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CA0A8-8332-9EBE-BC87-4DB6836FDB5B}"/>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BEA5893-ABCD-8490-77DA-06478776BC1E}"/>
              </a:ext>
            </a:extLst>
          </p:cNvPr>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a:extLst>
              <a:ext uri="{FF2B5EF4-FFF2-40B4-BE49-F238E27FC236}">
                <a16:creationId xmlns:a16="http://schemas.microsoft.com/office/drawing/2014/main" id="{6A2B7826-2149-3F79-75CD-7A805A96613C}"/>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68F50ADE-8967-07BF-6BF6-CE6524E58CC1}"/>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72DB5BEA-B07F-BAB2-14FE-74B31FD1A12C}"/>
              </a:ext>
            </a:extLst>
          </p:cNvPr>
          <p:cNvSpPr txBox="1">
            <a:spLocks noChangeArrowheads="1"/>
          </p:cNvSpPr>
          <p:nvPr/>
        </p:nvSpPr>
        <p:spPr bwMode="auto">
          <a:xfrm>
            <a:off x="990600" y="1672223"/>
            <a:ext cx="10515600" cy="32045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OBSS AP does not perform TXOP truncation on the PCH </a:t>
            </a:r>
            <a:r>
              <a:rPr lang="en-US" sz="1800" b="0" kern="0" dirty="0"/>
              <a:t>while there is a UHR AP on the NPCA PCH.</a:t>
            </a:r>
          </a:p>
          <a:p>
            <a:pPr lvl="1">
              <a:buFont typeface="Arial" panose="020B0604020202020204" pitchFamily="34" charset="0"/>
              <a:buChar char="•"/>
            </a:pPr>
            <a:r>
              <a:rPr lang="en-US" sz="1800" kern="0" dirty="0"/>
              <a:t>UHR AP may inform OBSS AP in advance that it has enabled NPCA operation.</a:t>
            </a:r>
          </a:p>
          <a:p>
            <a:pPr lvl="1">
              <a:buFont typeface="Arial" panose="020B0604020202020204" pitchFamily="34" charset="0"/>
              <a:buChar char="•"/>
            </a:pPr>
            <a:r>
              <a:rPr lang="en-US" sz="1800" b="0" kern="0" dirty="0"/>
              <a:t>UHR AP does not become disadvantageous when it contends for the PCH after switching back.</a:t>
            </a:r>
          </a:p>
          <a:p>
            <a:pPr>
              <a:buFont typeface="Arial" panose="020B0604020202020204" pitchFamily="34" charset="0"/>
              <a:buChar char="•"/>
            </a:pPr>
            <a:endParaRPr lang="en-US" sz="1800" b="0" kern="0" dirty="0"/>
          </a:p>
          <a:p>
            <a:pPr>
              <a:buFont typeface="Arial" panose="020B0604020202020204" pitchFamily="34" charset="0"/>
              <a:buChar char="•"/>
            </a:pPr>
            <a:r>
              <a:rPr lang="en-US" sz="1800" kern="0" dirty="0"/>
              <a:t>OBSS AP may inform UHR AP of TXOP truncation on the PCH</a:t>
            </a:r>
            <a:r>
              <a:rPr lang="en-US" sz="1800" b="0" kern="0" dirty="0"/>
              <a:t>. </a:t>
            </a:r>
          </a:p>
          <a:p>
            <a:pPr lvl="1">
              <a:buFont typeface="Arial" panose="020B0604020202020204" pitchFamily="34" charset="0"/>
              <a:buChar char="•"/>
            </a:pPr>
            <a:r>
              <a:rPr lang="en-US" sz="1800" b="0" kern="0" dirty="0"/>
              <a:t>Informing may be before or after truncation of the TXOP.</a:t>
            </a:r>
          </a:p>
          <a:p>
            <a:pPr lvl="1">
              <a:buFont typeface="Arial" panose="020B0604020202020204" pitchFamily="34" charset="0"/>
              <a:buChar char="•"/>
            </a:pPr>
            <a:r>
              <a:rPr lang="en-US" sz="1800" b="0" kern="0" dirty="0"/>
              <a:t>Informing </a:t>
            </a:r>
            <a:r>
              <a:rPr lang="en-US" sz="1800" kern="0" dirty="0"/>
              <a:t>may be </a:t>
            </a:r>
            <a:r>
              <a:rPr lang="en-US" sz="1800" b="0" kern="0" dirty="0"/>
              <a:t>via the NPCA PCH (if the NPCA PCH is idle) or via a reserved channel.</a:t>
            </a:r>
          </a:p>
          <a:p>
            <a:pPr lvl="1">
              <a:buFont typeface="Arial" panose="020B0604020202020204" pitchFamily="34" charset="0"/>
              <a:buChar char="•"/>
            </a:pPr>
            <a:r>
              <a:rPr lang="en-US" sz="1800" b="0" kern="0" dirty="0"/>
              <a:t>Informing whether before or after truncation of TXOP has its own challenges including transmission by the OBSS AP over the NPCA PCH or unavailability of a reserved channel. </a:t>
            </a:r>
          </a:p>
          <a:p>
            <a:pPr marL="457200" lvl="1" indent="0"/>
            <a:endParaRPr lang="en-US" sz="1800" kern="0" dirty="0"/>
          </a:p>
        </p:txBody>
      </p:sp>
      <p:sp>
        <p:nvSpPr>
          <p:cNvPr id="13" name="Title 1">
            <a:extLst>
              <a:ext uri="{FF2B5EF4-FFF2-40B4-BE49-F238E27FC236}">
                <a16:creationId xmlns:a16="http://schemas.microsoft.com/office/drawing/2014/main" id="{A1D750BA-3680-252C-59EF-8F9567A41854}"/>
              </a:ext>
            </a:extLst>
          </p:cNvPr>
          <p:cNvSpPr>
            <a:spLocks noGrp="1"/>
          </p:cNvSpPr>
          <p:nvPr>
            <p:ph type="title"/>
          </p:nvPr>
        </p:nvSpPr>
        <p:spPr>
          <a:xfrm>
            <a:off x="914401" y="685801"/>
            <a:ext cx="9982199" cy="1065213"/>
          </a:xfrm>
        </p:spPr>
        <p:txBody>
          <a:bodyPr/>
          <a:lstStyle/>
          <a:p>
            <a:r>
              <a:rPr lang="en-US" dirty="0"/>
              <a:t>Proposed Solutions for TXOP Truncation on the PCH</a:t>
            </a:r>
          </a:p>
        </p:txBody>
      </p:sp>
    </p:spTree>
    <p:extLst>
      <p:ext uri="{BB962C8B-B14F-4D97-AF65-F5344CB8AC3E}">
        <p14:creationId xmlns:p14="http://schemas.microsoft.com/office/powerpoint/2010/main" val="5982060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pointed out to some issues when switching to the NPCA PCH and switching back to the PCH, and provided some solutions.</a:t>
            </a:r>
          </a:p>
          <a:p>
            <a:pPr marL="0" indent="0"/>
            <a:endParaRPr lang="en-US" sz="1000" b="0" kern="0" dirty="0"/>
          </a:p>
          <a:p>
            <a:pPr>
              <a:buFont typeface="Arial" panose="020B0604020202020204" pitchFamily="34" charset="0"/>
              <a:buChar char="•"/>
            </a:pPr>
            <a:r>
              <a:rPr lang="en-US" sz="1800" b="0" kern="0" dirty="0"/>
              <a:t>During an OBSS communication, some STAs may not hear the inter-BSS PPDU on the PCH and cannot switch to the NPCA PCH.</a:t>
            </a:r>
          </a:p>
          <a:p>
            <a:pPr lvl="1">
              <a:buFont typeface="Arial" panose="020B0604020202020204" pitchFamily="34" charset="0"/>
              <a:buChar char="•"/>
            </a:pPr>
            <a:r>
              <a:rPr lang="en-US" sz="1800" kern="0" dirty="0"/>
              <a:t>As a solution, NPCA AP may request its associated NPCA STA(s) to switch from the PCH to the NPCA PCH after determining that a PPDU received via the PCH is an inter-BSS PPDU.</a:t>
            </a:r>
          </a:p>
          <a:p>
            <a:pPr marL="0" indent="0"/>
            <a:endParaRPr lang="en-US" sz="1000" b="0" kern="0" dirty="0"/>
          </a:p>
          <a:p>
            <a:pPr>
              <a:buFont typeface="Arial" panose="020B0604020202020204" pitchFamily="34" charset="0"/>
              <a:buChar char="•"/>
            </a:pPr>
            <a:r>
              <a:rPr lang="en-US" sz="1800" b="0" kern="0" dirty="0"/>
              <a:t>If an OBSS AP truncates TXOP on the PCH before the end of the TXOP duration, UHR AP/STAs may not gain channel access after they switch back to the PCH by the end of NAV duration. </a:t>
            </a:r>
          </a:p>
          <a:p>
            <a:pPr lvl="1">
              <a:buFont typeface="Arial" panose="020B0604020202020204" pitchFamily="34" charset="0"/>
              <a:buChar char="•"/>
            </a:pPr>
            <a:r>
              <a:rPr lang="en-US" sz="1800" kern="0" dirty="0"/>
              <a:t>As one solution, OBSS AP may not truncate the TXOP on the PCH if there is an active NPCA operation.</a:t>
            </a:r>
          </a:p>
          <a:p>
            <a:pPr lvl="1">
              <a:buFont typeface="Arial" panose="020B0604020202020204" pitchFamily="34" charset="0"/>
              <a:buChar char="•"/>
            </a:pPr>
            <a:r>
              <a:rPr lang="en-US" sz="1800" kern="0" dirty="0"/>
              <a:t>Alternatively, OBSS AP may inform the UHR AP of TXOP truncation on the PCH.</a:t>
            </a:r>
            <a:endParaRPr lang="en-US" sz="1600" kern="0" dirty="0"/>
          </a:p>
          <a:p>
            <a:pPr lvl="1">
              <a:buFont typeface="Arial" panose="020B0604020202020204" pitchFamily="34" charset="0"/>
              <a:buChar char="•"/>
            </a:pPr>
            <a:endParaRPr lang="en-US" sz="1600" b="0" kern="0" dirty="0"/>
          </a:p>
          <a:p>
            <a:pPr marL="457200" lvl="1" indent="0"/>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E281-BCAB-0761-E963-E3CFAA2A46E0}"/>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D58D1859-6493-B181-AE30-238B768AFF12}"/>
              </a:ext>
            </a:extLst>
          </p:cNvPr>
          <p:cNvSpPr txBox="1">
            <a:spLocks noChangeArrowheads="1"/>
          </p:cNvSpPr>
          <p:nvPr/>
        </p:nvSpPr>
        <p:spPr bwMode="auto">
          <a:xfrm>
            <a:off x="1219200" y="1524000"/>
            <a:ext cx="8382000" cy="2438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[1] </a:t>
            </a:r>
            <a:r>
              <a:rPr lang="en-US" sz="1800" b="0" kern="0" dirty="0"/>
              <a:t>23/0034r1, Non-primary Channel Utilization </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[2] </a:t>
            </a:r>
            <a:r>
              <a:rPr lang="en-US" sz="1800" b="0" kern="0" dirty="0"/>
              <a:t>23/2005r1, Non-primary Channel Access</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[3] </a:t>
            </a:r>
            <a:r>
              <a:rPr lang="en-US" sz="1800" b="0" kern="0" dirty="0"/>
              <a:t>24/0318r0, Robust Secondary Channel Access</a:t>
            </a: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6939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8" name="Rectangle 1">
            <a:extLst>
              <a:ext uri="{FF2B5EF4-FFF2-40B4-BE49-F238E27FC236}">
                <a16:creationId xmlns:a16="http://schemas.microsoft.com/office/drawing/2014/main" id="{B167C898-36B1-00A6-1568-1A8A0A50C4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1</a:t>
            </a:r>
          </a:p>
        </p:txBody>
      </p:sp>
      <p:sp>
        <p:nvSpPr>
          <p:cNvPr id="10" name="Rectangle 2">
            <a:extLst>
              <a:ext uri="{FF2B5EF4-FFF2-40B4-BE49-F238E27FC236}">
                <a16:creationId xmlns:a16="http://schemas.microsoft.com/office/drawing/2014/main" id="{677CE99D-C111-0F5E-4601-F2A6D7CC3B79}"/>
              </a:ext>
            </a:extLst>
          </p:cNvPr>
          <p:cNvSpPr txBox="1">
            <a:spLocks noChangeArrowheads="1"/>
          </p:cNvSpPr>
          <p:nvPr/>
        </p:nvSpPr>
        <p:spPr bwMode="auto">
          <a:xfrm>
            <a:off x="539804" y="1676400"/>
            <a:ext cx="11110278"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GB" altLang="ko-KR" dirty="0"/>
              <a:t>Do you agree to add the following text to the </a:t>
            </a:r>
            <a:r>
              <a:rPr lang="en-GB" altLang="ko-KR" dirty="0" err="1"/>
              <a:t>TGbn</a:t>
            </a:r>
            <a:r>
              <a:rPr lang="en-GB" altLang="ko-KR" dirty="0"/>
              <a:t> SFD?</a:t>
            </a:r>
            <a:endParaRPr lang="en-US" kern="0" dirty="0"/>
          </a:p>
          <a:p>
            <a:pPr marL="0" indent="0"/>
            <a:r>
              <a:rPr lang="en-US" kern="0" dirty="0"/>
              <a:t>	</a:t>
            </a:r>
            <a:r>
              <a:rPr lang="en-US" kern="0" dirty="0" err="1"/>
              <a:t>TGbn</a:t>
            </a:r>
            <a:r>
              <a:rPr lang="en-US" kern="0" dirty="0"/>
              <a:t> defines a mechanism for an NPCA AP to request its associated NPCA non-AP STAs to switch from the PCH to the NPCA PCH after determining that a PPDU received via the PCH is an inter-BSS PPDU. </a:t>
            </a:r>
          </a:p>
          <a:p>
            <a:pPr lvl="1">
              <a:buFont typeface="Arial" panose="020B0604020202020204" pitchFamily="34" charset="0"/>
              <a:buChar char="•"/>
            </a:pPr>
            <a:r>
              <a:rPr lang="en-US" sz="1800" kern="0" dirty="0"/>
              <a:t>Whether this mechanism is mandatory/optional is TBD.</a:t>
            </a:r>
          </a:p>
          <a:p>
            <a:pPr lvl="1">
              <a:buFont typeface="Arial" panose="020B0604020202020204" pitchFamily="34" charset="0"/>
              <a:buChar char="•"/>
            </a:pPr>
            <a:r>
              <a:rPr lang="en-US" sz="1800" kern="0" dirty="0"/>
              <a:t>Details are TBD.</a:t>
            </a:r>
          </a:p>
          <a:p>
            <a:pPr marL="0" indent="0"/>
            <a:endParaRPr lang="en-US" sz="1800" kern="0" dirty="0"/>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1966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E4B42-01B0-2587-45DD-D80BB47C8048}"/>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C2A897E-98D3-6788-4540-7058C26281E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2B7E5DC-6EAD-BB28-C4B9-AF9B5DCC8184}"/>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918942B8-54D9-4B98-D26E-76D2CD130AF4}"/>
              </a:ext>
            </a:extLst>
          </p:cNvPr>
          <p:cNvSpPr>
            <a:spLocks noGrp="1"/>
          </p:cNvSpPr>
          <p:nvPr>
            <p:ph type="dt" idx="15"/>
          </p:nvPr>
        </p:nvSpPr>
        <p:spPr/>
        <p:txBody>
          <a:bodyPr/>
          <a:lstStyle/>
          <a:p>
            <a:r>
              <a:rPr lang="en-US" dirty="0"/>
              <a:t>January 2025</a:t>
            </a:r>
            <a:endParaRPr lang="en-GB" dirty="0"/>
          </a:p>
        </p:txBody>
      </p:sp>
      <p:sp>
        <p:nvSpPr>
          <p:cNvPr id="8" name="Rectangle 1">
            <a:extLst>
              <a:ext uri="{FF2B5EF4-FFF2-40B4-BE49-F238E27FC236}">
                <a16:creationId xmlns:a16="http://schemas.microsoft.com/office/drawing/2014/main" id="{D59B623E-EA58-2597-C799-18EF82E9A4F1}"/>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2</a:t>
            </a:r>
          </a:p>
        </p:txBody>
      </p:sp>
      <p:sp>
        <p:nvSpPr>
          <p:cNvPr id="10" name="Rectangle 2">
            <a:extLst>
              <a:ext uri="{FF2B5EF4-FFF2-40B4-BE49-F238E27FC236}">
                <a16:creationId xmlns:a16="http://schemas.microsoft.com/office/drawing/2014/main" id="{CA4DD7D1-74D0-77E0-0E14-8543947CDF76}"/>
              </a:ext>
            </a:extLst>
          </p:cNvPr>
          <p:cNvSpPr txBox="1">
            <a:spLocks noChangeArrowheads="1"/>
          </p:cNvSpPr>
          <p:nvPr/>
        </p:nvSpPr>
        <p:spPr bwMode="auto">
          <a:xfrm>
            <a:off x="539804" y="1676400"/>
            <a:ext cx="11110278"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GB" altLang="ko-KR" dirty="0"/>
              <a:t>Do you agree to add the following text to the </a:t>
            </a:r>
            <a:r>
              <a:rPr lang="en-GB" altLang="ko-KR" dirty="0" err="1"/>
              <a:t>TGbn</a:t>
            </a:r>
            <a:r>
              <a:rPr lang="en-GB" altLang="ko-KR" dirty="0"/>
              <a:t> SFD?</a:t>
            </a:r>
            <a:endParaRPr lang="en-US" kern="0" dirty="0"/>
          </a:p>
          <a:p>
            <a:pPr marL="0" indent="0"/>
            <a:r>
              <a:rPr lang="en-US" kern="0" dirty="0"/>
              <a:t>	</a:t>
            </a:r>
            <a:r>
              <a:rPr lang="en-US" kern="0" dirty="0" err="1"/>
              <a:t>TGbn</a:t>
            </a:r>
            <a:r>
              <a:rPr lang="en-US" kern="0" dirty="0"/>
              <a:t> defines a mechanism for an NPCA AP to negotiate with an OBSS AP (UHR AP) for the OBSS AP not to truncate </a:t>
            </a:r>
            <a:r>
              <a:rPr lang="en-US" sz="2400" kern="0" dirty="0"/>
              <a:t>TXOP on the PCH </a:t>
            </a:r>
            <a:r>
              <a:rPr lang="en-US" kern="0" dirty="0"/>
              <a:t>if the NPCA AP has enabled NPCA operation. </a:t>
            </a:r>
          </a:p>
          <a:p>
            <a:pPr lvl="1">
              <a:buFont typeface="Arial" panose="020B0604020202020204" pitchFamily="34" charset="0"/>
              <a:buChar char="•"/>
            </a:pPr>
            <a:r>
              <a:rPr lang="en-US" sz="1800" kern="0" dirty="0"/>
              <a:t>Whether this mechanism is mandatory/optional is TBD.</a:t>
            </a:r>
          </a:p>
          <a:p>
            <a:pPr lvl="1">
              <a:buFont typeface="Arial" panose="020B0604020202020204" pitchFamily="34" charset="0"/>
              <a:buChar char="•"/>
            </a:pPr>
            <a:r>
              <a:rPr lang="en-US" sz="1800" kern="0" dirty="0"/>
              <a:t>Details are TBD. </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775232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D4C27-FC6B-21C4-0C8A-0679C6E94CD9}"/>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08D74CA-A807-AB74-33DA-DE8AC0EA7D8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EF9B6EF-B441-0A7A-C0D3-31F34DBAF686}"/>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1B9253B8-CAA8-144A-9CA3-259DC58DA425}"/>
              </a:ext>
            </a:extLst>
          </p:cNvPr>
          <p:cNvSpPr>
            <a:spLocks noGrp="1"/>
          </p:cNvSpPr>
          <p:nvPr>
            <p:ph type="dt" idx="15"/>
          </p:nvPr>
        </p:nvSpPr>
        <p:spPr/>
        <p:txBody>
          <a:bodyPr/>
          <a:lstStyle/>
          <a:p>
            <a:r>
              <a:rPr lang="en-US" dirty="0"/>
              <a:t>January 2025</a:t>
            </a:r>
            <a:endParaRPr lang="en-GB" dirty="0"/>
          </a:p>
        </p:txBody>
      </p:sp>
      <p:sp>
        <p:nvSpPr>
          <p:cNvPr id="8" name="Rectangle 1">
            <a:extLst>
              <a:ext uri="{FF2B5EF4-FFF2-40B4-BE49-F238E27FC236}">
                <a16:creationId xmlns:a16="http://schemas.microsoft.com/office/drawing/2014/main" id="{E3AE518D-9708-BA07-3298-2343AA1991D7}"/>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3</a:t>
            </a:r>
          </a:p>
        </p:txBody>
      </p:sp>
      <p:sp>
        <p:nvSpPr>
          <p:cNvPr id="10" name="Rectangle 2">
            <a:extLst>
              <a:ext uri="{FF2B5EF4-FFF2-40B4-BE49-F238E27FC236}">
                <a16:creationId xmlns:a16="http://schemas.microsoft.com/office/drawing/2014/main" id="{E43C36CB-BF14-76FD-15A1-FFD49A59EF45}"/>
              </a:ext>
            </a:extLst>
          </p:cNvPr>
          <p:cNvSpPr txBox="1">
            <a:spLocks noChangeArrowheads="1"/>
          </p:cNvSpPr>
          <p:nvPr/>
        </p:nvSpPr>
        <p:spPr bwMode="auto">
          <a:xfrm>
            <a:off x="539804" y="1676400"/>
            <a:ext cx="11110278"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GB" altLang="ko-KR" dirty="0"/>
              <a:t>Do you agree to add the following text to the </a:t>
            </a:r>
            <a:r>
              <a:rPr lang="en-GB" altLang="ko-KR" dirty="0" err="1"/>
              <a:t>TGbn</a:t>
            </a:r>
            <a:r>
              <a:rPr lang="en-GB" altLang="ko-KR" dirty="0"/>
              <a:t> SFD?</a:t>
            </a:r>
            <a:endParaRPr lang="en-US" kern="0" dirty="0"/>
          </a:p>
          <a:p>
            <a:pPr marL="0" indent="0"/>
            <a:r>
              <a:rPr lang="en-US" kern="0" dirty="0"/>
              <a:t>	 </a:t>
            </a:r>
            <a:r>
              <a:rPr lang="en-US" kern="0" dirty="0" err="1"/>
              <a:t>TGbn</a:t>
            </a:r>
            <a:r>
              <a:rPr lang="en-US" kern="0" dirty="0"/>
              <a:t> defines a mechanism for an OBSS AP (a UHR AP) to inform an NPCA AP of TXOP truncation on the PCH. </a:t>
            </a:r>
          </a:p>
          <a:p>
            <a:pPr lvl="1">
              <a:buFont typeface="Arial" panose="020B0604020202020204" pitchFamily="34" charset="0"/>
              <a:buChar char="•"/>
            </a:pPr>
            <a:r>
              <a:rPr lang="en-US" sz="1800" kern="0" dirty="0"/>
              <a:t>Whether this mechanism is mandatory/optional is TBD.</a:t>
            </a:r>
          </a:p>
          <a:p>
            <a:pPr lvl="1">
              <a:buFont typeface="Arial" panose="020B0604020202020204" pitchFamily="34" charset="0"/>
              <a:buChar char="•"/>
            </a:pPr>
            <a:r>
              <a:rPr lang="en-US" sz="1800" kern="0" dirty="0"/>
              <a:t>Details are TBD. </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860224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2" name="Title 1">
            <a:extLst>
              <a:ext uri="{FF2B5EF4-FFF2-40B4-BE49-F238E27FC236}">
                <a16:creationId xmlns:a16="http://schemas.microsoft.com/office/drawing/2014/main" id="{FD99D647-F974-C873-B0B6-1948E83BE6EB}"/>
              </a:ext>
            </a:extLst>
          </p:cNvPr>
          <p:cNvSpPr txBox="1">
            <a:spLocks/>
          </p:cNvSpPr>
          <p:nvPr/>
        </p:nvSpPr>
        <p:spPr bwMode="auto">
          <a:xfrm>
            <a:off x="914401" y="685801"/>
            <a:ext cx="9982199"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Introduction</a:t>
            </a:r>
          </a:p>
        </p:txBody>
      </p:sp>
      <p:sp>
        <p:nvSpPr>
          <p:cNvPr id="3" name="Rectangle 2">
            <a:extLst>
              <a:ext uri="{FF2B5EF4-FFF2-40B4-BE49-F238E27FC236}">
                <a16:creationId xmlns:a16="http://schemas.microsoft.com/office/drawing/2014/main" id="{D3051F6C-BBB7-3A72-3499-65D3D15D78E9}"/>
              </a:ext>
            </a:extLst>
          </p:cNvPr>
          <p:cNvSpPr txBox="1">
            <a:spLocks noChangeArrowheads="1"/>
          </p:cNvSpPr>
          <p:nvPr/>
        </p:nvSpPr>
        <p:spPr bwMode="auto">
          <a:xfrm>
            <a:off x="762000" y="1790700"/>
            <a:ext cx="9829800" cy="3390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According to the NPCA operation, two main steps are as follows. </a:t>
            </a:r>
          </a:p>
          <a:p>
            <a:pPr lvl="1">
              <a:buFont typeface="Arial" panose="020B0604020202020204" pitchFamily="34" charset="0"/>
              <a:buChar char="•"/>
            </a:pPr>
            <a:r>
              <a:rPr lang="en-US" b="1" kern="0" dirty="0"/>
              <a:t>Switching to the NPCA PCH:</a:t>
            </a:r>
            <a:r>
              <a:rPr lang="en-US" b="0" kern="0" dirty="0"/>
              <a:t> NPCA AP and NPCA STAs switch from the PCH to the NPCA PCH on detecting an inter-BSS PPDU on the PCH. </a:t>
            </a:r>
          </a:p>
          <a:p>
            <a:pPr lvl="1">
              <a:buFont typeface="Arial" panose="020B0604020202020204" pitchFamily="34" charset="0"/>
              <a:buChar char="•"/>
            </a:pPr>
            <a:r>
              <a:rPr lang="en-US" b="1" kern="0" dirty="0"/>
              <a:t>Switching back to the PCH:</a:t>
            </a:r>
            <a:r>
              <a:rPr lang="en-US" b="0" kern="0" dirty="0"/>
              <a:t> NPCA AP and NPCA STAs switch back from the NPCA PCH to the PCH before the end of the inter-BSS activity and contend for the PCH.</a:t>
            </a:r>
          </a:p>
          <a:p>
            <a:pPr marL="0" indent="0"/>
            <a:endParaRPr lang="en-US" sz="1000" b="0" kern="0" dirty="0"/>
          </a:p>
          <a:p>
            <a:pPr>
              <a:buFont typeface="Arial" panose="020B0604020202020204" pitchFamily="34" charset="0"/>
              <a:buChar char="•"/>
            </a:pPr>
            <a:r>
              <a:rPr lang="en-US" sz="2000" b="0" kern="0" dirty="0"/>
              <a:t>In this contribution, we point out to some issues when switching to the NPCA PCH and switching back to the PCH, and provide some solutions.</a:t>
            </a:r>
          </a:p>
        </p:txBody>
      </p:sp>
    </p:spTree>
    <p:extLst>
      <p:ext uri="{BB962C8B-B14F-4D97-AF65-F5344CB8AC3E}">
        <p14:creationId xmlns:p14="http://schemas.microsoft.com/office/powerpoint/2010/main" val="3530495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1005446" y="1619550"/>
            <a:ext cx="9751728" cy="114210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the NPCA baseline operation, if AP-1 and STA-1 in BSS-1 detect an inter-BSS PPDU (e.g., communication in the BSS-2), AP-1 and STA-1 switch from the PCH to the NPCA PCH.</a:t>
            </a:r>
          </a:p>
          <a:p>
            <a:pPr>
              <a:buFont typeface="Arial" panose="020B0604020202020204" pitchFamily="34" charset="0"/>
              <a:buChar char="•"/>
            </a:pPr>
            <a:r>
              <a:rPr lang="en-US" sz="1800" b="0" kern="0" dirty="0"/>
              <a:t>AP-1 and STA-1 may then communicate on the NPCA PCH.</a:t>
            </a:r>
            <a:endParaRPr lang="en-US" sz="16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Switching to the NPCA PCH</a:t>
            </a:r>
          </a:p>
        </p:txBody>
      </p:sp>
      <p:cxnSp>
        <p:nvCxnSpPr>
          <p:cNvPr id="40" name="Straight Arrow Connector 39">
            <a:extLst>
              <a:ext uri="{FF2B5EF4-FFF2-40B4-BE49-F238E27FC236}">
                <a16:creationId xmlns:a16="http://schemas.microsoft.com/office/drawing/2014/main" id="{0C203751-3C8A-B620-2D3F-8B757E775EF0}"/>
              </a:ext>
            </a:extLst>
          </p:cNvPr>
          <p:cNvCxnSpPr>
            <a:cxnSpLocks/>
          </p:cNvCxnSpPr>
          <p:nvPr/>
        </p:nvCxnSpPr>
        <p:spPr bwMode="auto">
          <a:xfrm>
            <a:off x="5519032" y="4840966"/>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7D4D086-13AB-43F6-57AC-29430C1B0E4E}"/>
              </a:ext>
            </a:extLst>
          </p:cNvPr>
          <p:cNvCxnSpPr>
            <a:cxnSpLocks/>
          </p:cNvCxnSpPr>
          <p:nvPr/>
        </p:nvCxnSpPr>
        <p:spPr bwMode="auto">
          <a:xfrm flipV="1">
            <a:off x="5519032" y="5739812"/>
            <a:ext cx="5257800"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42FC03D-FDC3-CE78-5DBC-94A464D99E68}"/>
              </a:ext>
            </a:extLst>
          </p:cNvPr>
          <p:cNvCxnSpPr>
            <a:cxnSpLocks/>
          </p:cNvCxnSpPr>
          <p:nvPr/>
        </p:nvCxnSpPr>
        <p:spPr bwMode="auto">
          <a:xfrm flipH="1">
            <a:off x="6362314" y="3216509"/>
            <a:ext cx="3006" cy="276745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17CD4327-1D1D-F0A7-1BE5-4337D80B06C6}"/>
              </a:ext>
            </a:extLst>
          </p:cNvPr>
          <p:cNvCxnSpPr>
            <a:cxnSpLocks/>
          </p:cNvCxnSpPr>
          <p:nvPr/>
        </p:nvCxnSpPr>
        <p:spPr bwMode="auto">
          <a:xfrm flipV="1">
            <a:off x="5866975" y="4459966"/>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45C7BA1F-9612-DD95-3997-E816236088A8}"/>
              </a:ext>
            </a:extLst>
          </p:cNvPr>
          <p:cNvSpPr txBox="1"/>
          <p:nvPr/>
        </p:nvSpPr>
        <p:spPr>
          <a:xfrm>
            <a:off x="5259307" y="4548521"/>
            <a:ext cx="572593" cy="307777"/>
          </a:xfrm>
          <a:prstGeom prst="rect">
            <a:avLst/>
          </a:prstGeom>
          <a:noFill/>
        </p:spPr>
        <p:txBody>
          <a:bodyPr wrap="none" rtlCol="0">
            <a:spAutoFit/>
          </a:bodyPr>
          <a:lstStyle/>
          <a:p>
            <a:r>
              <a:rPr lang="en-US" sz="1400" b="1" dirty="0">
                <a:solidFill>
                  <a:schemeClr val="tx1"/>
                </a:solidFill>
              </a:rPr>
              <a:t>AP-1</a:t>
            </a:r>
          </a:p>
        </p:txBody>
      </p:sp>
      <p:sp>
        <p:nvSpPr>
          <p:cNvPr id="49" name="TextBox 48">
            <a:extLst>
              <a:ext uri="{FF2B5EF4-FFF2-40B4-BE49-F238E27FC236}">
                <a16:creationId xmlns:a16="http://schemas.microsoft.com/office/drawing/2014/main" id="{DCF69C93-13B0-6609-E470-D6AFBF1A880F}"/>
              </a:ext>
            </a:extLst>
          </p:cNvPr>
          <p:cNvSpPr txBox="1"/>
          <p:nvPr/>
        </p:nvSpPr>
        <p:spPr>
          <a:xfrm>
            <a:off x="5214232" y="5447589"/>
            <a:ext cx="652743" cy="307777"/>
          </a:xfrm>
          <a:prstGeom prst="rect">
            <a:avLst/>
          </a:prstGeom>
          <a:noFill/>
        </p:spPr>
        <p:txBody>
          <a:bodyPr wrap="none" rtlCol="0">
            <a:spAutoFit/>
          </a:bodyPr>
          <a:lstStyle/>
          <a:p>
            <a:r>
              <a:rPr lang="en-US" sz="1400" b="1" dirty="0">
                <a:solidFill>
                  <a:schemeClr val="tx1"/>
                </a:solidFill>
              </a:rPr>
              <a:t>BSS-2</a:t>
            </a:r>
          </a:p>
        </p:txBody>
      </p:sp>
      <p:sp>
        <p:nvSpPr>
          <p:cNvPr id="50" name="TextBox 49">
            <a:extLst>
              <a:ext uri="{FF2B5EF4-FFF2-40B4-BE49-F238E27FC236}">
                <a16:creationId xmlns:a16="http://schemas.microsoft.com/office/drawing/2014/main" id="{289D0605-0B13-C248-D87B-18E47672D803}"/>
              </a:ext>
            </a:extLst>
          </p:cNvPr>
          <p:cNvSpPr txBox="1"/>
          <p:nvPr/>
        </p:nvSpPr>
        <p:spPr>
          <a:xfrm>
            <a:off x="5757103" y="438886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8A835527-533B-469B-B49C-438EC9D3D354}"/>
              </a:ext>
            </a:extLst>
          </p:cNvPr>
          <p:cNvSpPr txBox="1"/>
          <p:nvPr/>
        </p:nvSpPr>
        <p:spPr>
          <a:xfrm>
            <a:off x="5544926" y="424171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F3C7996-1FDF-4CB7-AB43-BEF7E5475B78}"/>
              </a:ext>
            </a:extLst>
          </p:cNvPr>
          <p:cNvCxnSpPr>
            <a:cxnSpLocks/>
          </p:cNvCxnSpPr>
          <p:nvPr/>
        </p:nvCxnSpPr>
        <p:spPr bwMode="auto">
          <a:xfrm>
            <a:off x="5866975" y="5363058"/>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0806B73-FC38-AAA7-2A3C-83BCB6644877}"/>
              </a:ext>
            </a:extLst>
          </p:cNvPr>
          <p:cNvSpPr txBox="1"/>
          <p:nvPr/>
        </p:nvSpPr>
        <p:spPr>
          <a:xfrm>
            <a:off x="5781707" y="5295126"/>
            <a:ext cx="482824" cy="276999"/>
          </a:xfrm>
          <a:prstGeom prst="rect">
            <a:avLst/>
          </a:prstGeom>
          <a:noFill/>
        </p:spPr>
        <p:txBody>
          <a:bodyPr wrap="square" rtlCol="0">
            <a:spAutoFit/>
          </a:bodyPr>
          <a:lstStyle/>
          <a:p>
            <a:r>
              <a:rPr lang="en-US" sz="1200" dirty="0">
                <a:solidFill>
                  <a:schemeClr val="tx1"/>
                </a:solidFill>
              </a:rPr>
              <a:t>PCH</a:t>
            </a:r>
          </a:p>
        </p:txBody>
      </p:sp>
      <p:sp>
        <p:nvSpPr>
          <p:cNvPr id="55" name="TextBox 54">
            <a:extLst>
              <a:ext uri="{FF2B5EF4-FFF2-40B4-BE49-F238E27FC236}">
                <a16:creationId xmlns:a16="http://schemas.microsoft.com/office/drawing/2014/main" id="{6C347CF0-62AF-66E7-C2DF-66D559AF7BFE}"/>
              </a:ext>
            </a:extLst>
          </p:cNvPr>
          <p:cNvSpPr txBox="1"/>
          <p:nvPr/>
        </p:nvSpPr>
        <p:spPr>
          <a:xfrm>
            <a:off x="6305557" y="4781352"/>
            <a:ext cx="838200" cy="400110"/>
          </a:xfrm>
          <a:prstGeom prst="rect">
            <a:avLst/>
          </a:prstGeom>
          <a:noFill/>
        </p:spPr>
        <p:txBody>
          <a:bodyPr wrap="square" rtlCol="0">
            <a:spAutoFit/>
          </a:bodyPr>
          <a:lstStyle/>
          <a:p>
            <a:r>
              <a:rPr lang="en-US" sz="1000" b="1" dirty="0">
                <a:solidFill>
                  <a:srgbClr val="00B050"/>
                </a:solidFill>
              </a:rPr>
              <a:t>Switch to NPCA PCH</a:t>
            </a:r>
          </a:p>
        </p:txBody>
      </p:sp>
      <p:sp>
        <p:nvSpPr>
          <p:cNvPr id="57" name="Rectangle 56">
            <a:extLst>
              <a:ext uri="{FF2B5EF4-FFF2-40B4-BE49-F238E27FC236}">
                <a16:creationId xmlns:a16="http://schemas.microsoft.com/office/drawing/2014/main" id="{222C114D-4FB0-3F33-3A51-64305CC8A5E2}"/>
              </a:ext>
            </a:extLst>
          </p:cNvPr>
          <p:cNvSpPr/>
          <p:nvPr/>
        </p:nvSpPr>
        <p:spPr bwMode="auto">
          <a:xfrm>
            <a:off x="6362314" y="5475510"/>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in BSS-2</a:t>
            </a:r>
          </a:p>
        </p:txBody>
      </p:sp>
      <p:cxnSp>
        <p:nvCxnSpPr>
          <p:cNvPr id="63" name="Straight Arrow Connector 62">
            <a:extLst>
              <a:ext uri="{FF2B5EF4-FFF2-40B4-BE49-F238E27FC236}">
                <a16:creationId xmlns:a16="http://schemas.microsoft.com/office/drawing/2014/main" id="{32422975-5B6B-BD6B-1630-1A056246A106}"/>
              </a:ext>
            </a:extLst>
          </p:cNvPr>
          <p:cNvCxnSpPr>
            <a:cxnSpLocks/>
          </p:cNvCxnSpPr>
          <p:nvPr/>
        </p:nvCxnSpPr>
        <p:spPr bwMode="auto">
          <a:xfrm>
            <a:off x="5519032" y="3818808"/>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1C35A19-24B4-C610-CF49-CBC3F5D6B337}"/>
              </a:ext>
            </a:extLst>
          </p:cNvPr>
          <p:cNvCxnSpPr>
            <a:cxnSpLocks/>
          </p:cNvCxnSpPr>
          <p:nvPr/>
        </p:nvCxnSpPr>
        <p:spPr bwMode="auto">
          <a:xfrm flipV="1">
            <a:off x="5866975" y="343780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42140A78-74C0-84DB-10CA-66F1500A6825}"/>
              </a:ext>
            </a:extLst>
          </p:cNvPr>
          <p:cNvSpPr txBox="1"/>
          <p:nvPr/>
        </p:nvSpPr>
        <p:spPr>
          <a:xfrm>
            <a:off x="5259307" y="3526363"/>
            <a:ext cx="669863" cy="307777"/>
          </a:xfrm>
          <a:prstGeom prst="rect">
            <a:avLst/>
          </a:prstGeom>
          <a:noFill/>
        </p:spPr>
        <p:txBody>
          <a:bodyPr wrap="none" rtlCol="0">
            <a:spAutoFit/>
          </a:bodyPr>
          <a:lstStyle/>
          <a:p>
            <a:r>
              <a:rPr lang="en-US" sz="1400" b="1" dirty="0">
                <a:solidFill>
                  <a:schemeClr val="tx1"/>
                </a:solidFill>
              </a:rPr>
              <a:t>STA-1</a:t>
            </a:r>
          </a:p>
        </p:txBody>
      </p:sp>
      <p:sp>
        <p:nvSpPr>
          <p:cNvPr id="66" name="TextBox 65">
            <a:extLst>
              <a:ext uri="{FF2B5EF4-FFF2-40B4-BE49-F238E27FC236}">
                <a16:creationId xmlns:a16="http://schemas.microsoft.com/office/drawing/2014/main" id="{333C965A-339E-2B89-D75E-1F8C0EB2B6BA}"/>
              </a:ext>
            </a:extLst>
          </p:cNvPr>
          <p:cNvSpPr txBox="1"/>
          <p:nvPr/>
        </p:nvSpPr>
        <p:spPr>
          <a:xfrm>
            <a:off x="5757103" y="336670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2EE05476-51FF-0A54-F2A1-BF4BA5C397D8}"/>
              </a:ext>
            </a:extLst>
          </p:cNvPr>
          <p:cNvSpPr txBox="1"/>
          <p:nvPr/>
        </p:nvSpPr>
        <p:spPr>
          <a:xfrm>
            <a:off x="5544914" y="3209128"/>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1F006453-1AEE-F441-BA92-F3160EFC108C}"/>
              </a:ext>
            </a:extLst>
          </p:cNvPr>
          <p:cNvPicPr>
            <a:picLocks noChangeAspect="1"/>
          </p:cNvPicPr>
          <p:nvPr/>
        </p:nvPicPr>
        <p:blipFill>
          <a:blip r:embed="rId3"/>
          <a:stretch>
            <a:fillRect/>
          </a:stretch>
        </p:blipFill>
        <p:spPr>
          <a:xfrm>
            <a:off x="6445463" y="4300689"/>
            <a:ext cx="195423" cy="167505"/>
          </a:xfrm>
          <a:prstGeom prst="rect">
            <a:avLst/>
          </a:prstGeom>
        </p:spPr>
      </p:pic>
      <p:sp>
        <p:nvSpPr>
          <p:cNvPr id="74" name="Rectangle 73">
            <a:extLst>
              <a:ext uri="{FF2B5EF4-FFF2-40B4-BE49-F238E27FC236}">
                <a16:creationId xmlns:a16="http://schemas.microsoft.com/office/drawing/2014/main" id="{D50C137E-D6AA-6EF0-7C9A-FBA92651D638}"/>
              </a:ext>
            </a:extLst>
          </p:cNvPr>
          <p:cNvSpPr/>
          <p:nvPr/>
        </p:nvSpPr>
        <p:spPr bwMode="auto">
          <a:xfrm>
            <a:off x="6623463" y="4191000"/>
            <a:ext cx="5202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 </a:t>
            </a:r>
          </a:p>
        </p:txBody>
      </p:sp>
      <p:sp>
        <p:nvSpPr>
          <p:cNvPr id="75" name="Rectangle 74">
            <a:extLst>
              <a:ext uri="{FF2B5EF4-FFF2-40B4-BE49-F238E27FC236}">
                <a16:creationId xmlns:a16="http://schemas.microsoft.com/office/drawing/2014/main" id="{DB99B6A9-479D-2BCB-1F88-133D99CF8D23}"/>
              </a:ext>
            </a:extLst>
          </p:cNvPr>
          <p:cNvSpPr/>
          <p:nvPr/>
        </p:nvSpPr>
        <p:spPr bwMode="auto">
          <a:xfrm>
            <a:off x="7193854" y="3164566"/>
            <a:ext cx="449760"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r>
              <a:rPr kumimoji="0" lang="en-US" sz="1000" b="0" i="0" u="none" strike="noStrike" cap="none" normalizeH="0" baseline="0" dirty="0">
                <a:ln>
                  <a:noFill/>
                </a:ln>
                <a:solidFill>
                  <a:schemeClr val="tx1"/>
                </a:solidFill>
                <a:effectLst/>
                <a:latin typeface="Times New Roman" pitchFamily="16" charset="0"/>
                <a:ea typeface="MS Gothic" charset="-128"/>
              </a:rPr>
              <a:t> </a:t>
            </a:r>
          </a:p>
        </p:txBody>
      </p:sp>
      <p:sp>
        <p:nvSpPr>
          <p:cNvPr id="76" name="Rectangle 75">
            <a:extLst>
              <a:ext uri="{FF2B5EF4-FFF2-40B4-BE49-F238E27FC236}">
                <a16:creationId xmlns:a16="http://schemas.microsoft.com/office/drawing/2014/main" id="{7AE8F55D-DD3F-53E7-1D28-35C5486D5E50}"/>
              </a:ext>
            </a:extLst>
          </p:cNvPr>
          <p:cNvSpPr/>
          <p:nvPr/>
        </p:nvSpPr>
        <p:spPr bwMode="auto">
          <a:xfrm>
            <a:off x="7851690" y="4191788"/>
            <a:ext cx="791542"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a:t>
            </a:r>
          </a:p>
        </p:txBody>
      </p:sp>
      <p:sp>
        <p:nvSpPr>
          <p:cNvPr id="77" name="Rectangle 76">
            <a:extLst>
              <a:ext uri="{FF2B5EF4-FFF2-40B4-BE49-F238E27FC236}">
                <a16:creationId xmlns:a16="http://schemas.microsoft.com/office/drawing/2014/main" id="{DE650D0B-A99E-F44B-93D6-93E33ADF5946}"/>
              </a:ext>
            </a:extLst>
          </p:cNvPr>
          <p:cNvSpPr/>
          <p:nvPr/>
        </p:nvSpPr>
        <p:spPr bwMode="auto">
          <a:xfrm>
            <a:off x="8719432" y="3171951"/>
            <a:ext cx="3779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 </a:t>
            </a:r>
          </a:p>
        </p:txBody>
      </p:sp>
      <p:cxnSp>
        <p:nvCxnSpPr>
          <p:cNvPr id="79" name="Straight Arrow Connector 78">
            <a:extLst>
              <a:ext uri="{FF2B5EF4-FFF2-40B4-BE49-F238E27FC236}">
                <a16:creationId xmlns:a16="http://schemas.microsoft.com/office/drawing/2014/main" id="{DC5B9571-CAC8-A02B-DC8D-768361224F31}"/>
              </a:ext>
            </a:extLst>
          </p:cNvPr>
          <p:cNvCxnSpPr>
            <a:cxnSpLocks/>
          </p:cNvCxnSpPr>
          <p:nvPr/>
        </p:nvCxnSpPr>
        <p:spPr bwMode="auto">
          <a:xfrm flipH="1" flipV="1">
            <a:off x="6449699" y="4456090"/>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82" name="TextBox 81">
            <a:extLst>
              <a:ext uri="{FF2B5EF4-FFF2-40B4-BE49-F238E27FC236}">
                <a16:creationId xmlns:a16="http://schemas.microsoft.com/office/drawing/2014/main" id="{907EC1C3-6D25-3C16-0EC7-67334ECF8859}"/>
              </a:ext>
            </a:extLst>
          </p:cNvPr>
          <p:cNvSpPr txBox="1"/>
          <p:nvPr/>
        </p:nvSpPr>
        <p:spPr>
          <a:xfrm>
            <a:off x="6318623" y="3755056"/>
            <a:ext cx="838200" cy="400110"/>
          </a:xfrm>
          <a:prstGeom prst="rect">
            <a:avLst/>
          </a:prstGeom>
          <a:noFill/>
        </p:spPr>
        <p:txBody>
          <a:bodyPr wrap="square" rtlCol="0">
            <a:spAutoFit/>
          </a:bodyPr>
          <a:lstStyle/>
          <a:p>
            <a:r>
              <a:rPr lang="en-US" sz="1000" b="1" dirty="0">
                <a:solidFill>
                  <a:srgbClr val="00B050"/>
                </a:solidFill>
              </a:rPr>
              <a:t>Switch to NPCA PCH</a:t>
            </a:r>
          </a:p>
        </p:txBody>
      </p:sp>
      <p:cxnSp>
        <p:nvCxnSpPr>
          <p:cNvPr id="83" name="Straight Arrow Connector 82">
            <a:extLst>
              <a:ext uri="{FF2B5EF4-FFF2-40B4-BE49-F238E27FC236}">
                <a16:creationId xmlns:a16="http://schemas.microsoft.com/office/drawing/2014/main" id="{6D4348F0-93E1-16A8-EDF5-F175775B3EE8}"/>
              </a:ext>
            </a:extLst>
          </p:cNvPr>
          <p:cNvCxnSpPr>
            <a:cxnSpLocks/>
          </p:cNvCxnSpPr>
          <p:nvPr/>
        </p:nvCxnSpPr>
        <p:spPr bwMode="auto">
          <a:xfrm flipH="1" flipV="1">
            <a:off x="6462765" y="3427496"/>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pic>
        <p:nvPicPr>
          <p:cNvPr id="84" name="Picture 83">
            <a:extLst>
              <a:ext uri="{FF2B5EF4-FFF2-40B4-BE49-F238E27FC236}">
                <a16:creationId xmlns:a16="http://schemas.microsoft.com/office/drawing/2014/main" id="{F5D72889-0F90-3A9E-74B5-8672FF6C65F3}"/>
              </a:ext>
            </a:extLst>
          </p:cNvPr>
          <p:cNvPicPr>
            <a:picLocks noChangeAspect="1"/>
          </p:cNvPicPr>
          <p:nvPr/>
        </p:nvPicPr>
        <p:blipFill>
          <a:blip r:embed="rId4"/>
          <a:stretch>
            <a:fillRect/>
          </a:stretch>
        </p:blipFill>
        <p:spPr>
          <a:xfrm>
            <a:off x="1254121" y="3401318"/>
            <a:ext cx="3571634" cy="2457684"/>
          </a:xfrm>
          <a:prstGeom prst="rect">
            <a:avLst/>
          </a:prstGeom>
          <a:ln>
            <a:solidFill>
              <a:schemeClr val="tx1"/>
            </a:solidFill>
          </a:ln>
        </p:spPr>
      </p:pic>
      <p:sp>
        <p:nvSpPr>
          <p:cNvPr id="2" name="TextBox 1">
            <a:extLst>
              <a:ext uri="{FF2B5EF4-FFF2-40B4-BE49-F238E27FC236}">
                <a16:creationId xmlns:a16="http://schemas.microsoft.com/office/drawing/2014/main" id="{DA7813C5-8AC4-8022-CF18-5DDB7B8C82D8}"/>
              </a:ext>
            </a:extLst>
          </p:cNvPr>
          <p:cNvSpPr txBox="1"/>
          <p:nvPr/>
        </p:nvSpPr>
        <p:spPr>
          <a:xfrm>
            <a:off x="5519032" y="5141295"/>
            <a:ext cx="921599" cy="276999"/>
          </a:xfrm>
          <a:prstGeom prst="rect">
            <a:avLst/>
          </a:prstGeom>
          <a:noFill/>
        </p:spPr>
        <p:txBody>
          <a:bodyPr wrap="none" rtlCol="0">
            <a:spAutoFit/>
          </a:bodyPr>
          <a:lstStyle/>
          <a:p>
            <a:r>
              <a:rPr lang="en-US" sz="1200" dirty="0">
                <a:solidFill>
                  <a:schemeClr val="tx1"/>
                </a:solidFill>
              </a:rPr>
              <a:t>NPCA PCH</a:t>
            </a:r>
          </a:p>
        </p:txBody>
      </p:sp>
    </p:spTree>
    <p:extLst>
      <p:ext uri="{BB962C8B-B14F-4D97-AF65-F5344CB8AC3E}">
        <p14:creationId xmlns:p14="http://schemas.microsoft.com/office/powerpoint/2010/main" val="1371962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1005446" y="1619550"/>
            <a:ext cx="10266142" cy="14283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AP-1 detects an inter-BSS PPDU, it switches from the PCH to the NPCA PCH. On the other hand, if STA-1 is outside the communication range of BSS-2, it may not hear the inter-BSS PPDU and stays on the PCH.</a:t>
            </a:r>
          </a:p>
          <a:p>
            <a:pPr>
              <a:buFont typeface="Arial" panose="020B0604020202020204" pitchFamily="34" charset="0"/>
              <a:buChar char="•"/>
            </a:pPr>
            <a:r>
              <a:rPr lang="en-US" sz="1800" b="0" kern="0" dirty="0"/>
              <a:t>AP-1 and STA-1 may not communicate on the NPCA PCH. This results in inefficient use of available resources.</a:t>
            </a:r>
            <a:endParaRPr lang="en-US" sz="16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Problem While Switching to the NPCA PCH</a:t>
            </a:r>
          </a:p>
        </p:txBody>
      </p:sp>
      <p:cxnSp>
        <p:nvCxnSpPr>
          <p:cNvPr id="40" name="Straight Arrow Connector 39">
            <a:extLst>
              <a:ext uri="{FF2B5EF4-FFF2-40B4-BE49-F238E27FC236}">
                <a16:creationId xmlns:a16="http://schemas.microsoft.com/office/drawing/2014/main" id="{0C203751-3C8A-B620-2D3F-8B757E775EF0}"/>
              </a:ext>
            </a:extLst>
          </p:cNvPr>
          <p:cNvCxnSpPr>
            <a:cxnSpLocks/>
          </p:cNvCxnSpPr>
          <p:nvPr/>
        </p:nvCxnSpPr>
        <p:spPr bwMode="auto">
          <a:xfrm>
            <a:off x="5519032" y="4840966"/>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7D4D086-13AB-43F6-57AC-29430C1B0E4E}"/>
              </a:ext>
            </a:extLst>
          </p:cNvPr>
          <p:cNvCxnSpPr>
            <a:cxnSpLocks/>
          </p:cNvCxnSpPr>
          <p:nvPr/>
        </p:nvCxnSpPr>
        <p:spPr bwMode="auto">
          <a:xfrm flipV="1">
            <a:off x="5519032" y="5739812"/>
            <a:ext cx="5257800"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42FC03D-FDC3-CE78-5DBC-94A464D99E68}"/>
              </a:ext>
            </a:extLst>
          </p:cNvPr>
          <p:cNvCxnSpPr>
            <a:cxnSpLocks/>
          </p:cNvCxnSpPr>
          <p:nvPr/>
        </p:nvCxnSpPr>
        <p:spPr bwMode="auto">
          <a:xfrm flipH="1">
            <a:off x="6362314" y="3216509"/>
            <a:ext cx="3006" cy="276745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17CD4327-1D1D-F0A7-1BE5-4337D80B06C6}"/>
              </a:ext>
            </a:extLst>
          </p:cNvPr>
          <p:cNvCxnSpPr>
            <a:cxnSpLocks/>
          </p:cNvCxnSpPr>
          <p:nvPr/>
        </p:nvCxnSpPr>
        <p:spPr bwMode="auto">
          <a:xfrm flipV="1">
            <a:off x="5866975" y="4459966"/>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45C7BA1F-9612-DD95-3997-E816236088A8}"/>
              </a:ext>
            </a:extLst>
          </p:cNvPr>
          <p:cNvSpPr txBox="1"/>
          <p:nvPr/>
        </p:nvSpPr>
        <p:spPr>
          <a:xfrm>
            <a:off x="5259307" y="4548521"/>
            <a:ext cx="572593" cy="307777"/>
          </a:xfrm>
          <a:prstGeom prst="rect">
            <a:avLst/>
          </a:prstGeom>
          <a:noFill/>
        </p:spPr>
        <p:txBody>
          <a:bodyPr wrap="none" rtlCol="0">
            <a:spAutoFit/>
          </a:bodyPr>
          <a:lstStyle/>
          <a:p>
            <a:r>
              <a:rPr lang="en-US" sz="1400" b="1" dirty="0">
                <a:solidFill>
                  <a:schemeClr val="tx1"/>
                </a:solidFill>
              </a:rPr>
              <a:t>AP-1</a:t>
            </a:r>
          </a:p>
        </p:txBody>
      </p:sp>
      <p:sp>
        <p:nvSpPr>
          <p:cNvPr id="49" name="TextBox 48">
            <a:extLst>
              <a:ext uri="{FF2B5EF4-FFF2-40B4-BE49-F238E27FC236}">
                <a16:creationId xmlns:a16="http://schemas.microsoft.com/office/drawing/2014/main" id="{DCF69C93-13B0-6609-E470-D6AFBF1A880F}"/>
              </a:ext>
            </a:extLst>
          </p:cNvPr>
          <p:cNvSpPr txBox="1"/>
          <p:nvPr/>
        </p:nvSpPr>
        <p:spPr>
          <a:xfrm>
            <a:off x="5214232" y="5447589"/>
            <a:ext cx="652743" cy="307777"/>
          </a:xfrm>
          <a:prstGeom prst="rect">
            <a:avLst/>
          </a:prstGeom>
          <a:noFill/>
        </p:spPr>
        <p:txBody>
          <a:bodyPr wrap="none" rtlCol="0">
            <a:spAutoFit/>
          </a:bodyPr>
          <a:lstStyle/>
          <a:p>
            <a:r>
              <a:rPr lang="en-US" sz="1400" b="1" dirty="0">
                <a:solidFill>
                  <a:schemeClr val="tx1"/>
                </a:solidFill>
              </a:rPr>
              <a:t>BSS-2</a:t>
            </a:r>
          </a:p>
        </p:txBody>
      </p:sp>
      <p:sp>
        <p:nvSpPr>
          <p:cNvPr id="50" name="TextBox 49">
            <a:extLst>
              <a:ext uri="{FF2B5EF4-FFF2-40B4-BE49-F238E27FC236}">
                <a16:creationId xmlns:a16="http://schemas.microsoft.com/office/drawing/2014/main" id="{289D0605-0B13-C248-D87B-18E47672D803}"/>
              </a:ext>
            </a:extLst>
          </p:cNvPr>
          <p:cNvSpPr txBox="1"/>
          <p:nvPr/>
        </p:nvSpPr>
        <p:spPr>
          <a:xfrm>
            <a:off x="5757103" y="438886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8A835527-533B-469B-B49C-438EC9D3D354}"/>
              </a:ext>
            </a:extLst>
          </p:cNvPr>
          <p:cNvSpPr txBox="1"/>
          <p:nvPr/>
        </p:nvSpPr>
        <p:spPr>
          <a:xfrm>
            <a:off x="5540603" y="424171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F3C7996-1FDF-4CB7-AB43-BEF7E5475B78}"/>
              </a:ext>
            </a:extLst>
          </p:cNvPr>
          <p:cNvCxnSpPr>
            <a:cxnSpLocks/>
          </p:cNvCxnSpPr>
          <p:nvPr/>
        </p:nvCxnSpPr>
        <p:spPr bwMode="auto">
          <a:xfrm>
            <a:off x="5866975" y="5363058"/>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0806B73-FC38-AAA7-2A3C-83BCB6644877}"/>
              </a:ext>
            </a:extLst>
          </p:cNvPr>
          <p:cNvSpPr txBox="1"/>
          <p:nvPr/>
        </p:nvSpPr>
        <p:spPr>
          <a:xfrm>
            <a:off x="5781707" y="5295126"/>
            <a:ext cx="482824" cy="276999"/>
          </a:xfrm>
          <a:prstGeom prst="rect">
            <a:avLst/>
          </a:prstGeom>
          <a:noFill/>
        </p:spPr>
        <p:txBody>
          <a:bodyPr wrap="square" rtlCol="0">
            <a:spAutoFit/>
          </a:bodyPr>
          <a:lstStyle/>
          <a:p>
            <a:r>
              <a:rPr lang="en-US" sz="1200" dirty="0">
                <a:solidFill>
                  <a:schemeClr val="tx1"/>
                </a:solidFill>
              </a:rPr>
              <a:t>PCH</a:t>
            </a:r>
          </a:p>
        </p:txBody>
      </p:sp>
      <p:sp>
        <p:nvSpPr>
          <p:cNvPr id="55" name="TextBox 54">
            <a:extLst>
              <a:ext uri="{FF2B5EF4-FFF2-40B4-BE49-F238E27FC236}">
                <a16:creationId xmlns:a16="http://schemas.microsoft.com/office/drawing/2014/main" id="{6C347CF0-62AF-66E7-C2DF-66D559AF7BFE}"/>
              </a:ext>
            </a:extLst>
          </p:cNvPr>
          <p:cNvSpPr txBox="1"/>
          <p:nvPr/>
        </p:nvSpPr>
        <p:spPr>
          <a:xfrm>
            <a:off x="6305557" y="4781352"/>
            <a:ext cx="838200" cy="400110"/>
          </a:xfrm>
          <a:prstGeom prst="rect">
            <a:avLst/>
          </a:prstGeom>
          <a:noFill/>
        </p:spPr>
        <p:txBody>
          <a:bodyPr wrap="square" rtlCol="0">
            <a:spAutoFit/>
          </a:bodyPr>
          <a:lstStyle/>
          <a:p>
            <a:r>
              <a:rPr lang="en-US" sz="1000" b="1" dirty="0">
                <a:solidFill>
                  <a:srgbClr val="00B050"/>
                </a:solidFill>
              </a:rPr>
              <a:t>Switch to NPCA PCH</a:t>
            </a:r>
          </a:p>
        </p:txBody>
      </p:sp>
      <p:sp>
        <p:nvSpPr>
          <p:cNvPr id="57" name="Rectangle 56">
            <a:extLst>
              <a:ext uri="{FF2B5EF4-FFF2-40B4-BE49-F238E27FC236}">
                <a16:creationId xmlns:a16="http://schemas.microsoft.com/office/drawing/2014/main" id="{222C114D-4FB0-3F33-3A51-64305CC8A5E2}"/>
              </a:ext>
            </a:extLst>
          </p:cNvPr>
          <p:cNvSpPr/>
          <p:nvPr/>
        </p:nvSpPr>
        <p:spPr bwMode="auto">
          <a:xfrm>
            <a:off x="6362314" y="5475510"/>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in BSS-2</a:t>
            </a:r>
          </a:p>
        </p:txBody>
      </p:sp>
      <p:cxnSp>
        <p:nvCxnSpPr>
          <p:cNvPr id="63" name="Straight Arrow Connector 62">
            <a:extLst>
              <a:ext uri="{FF2B5EF4-FFF2-40B4-BE49-F238E27FC236}">
                <a16:creationId xmlns:a16="http://schemas.microsoft.com/office/drawing/2014/main" id="{32422975-5B6B-BD6B-1630-1A056246A106}"/>
              </a:ext>
            </a:extLst>
          </p:cNvPr>
          <p:cNvCxnSpPr>
            <a:cxnSpLocks/>
          </p:cNvCxnSpPr>
          <p:nvPr/>
        </p:nvCxnSpPr>
        <p:spPr bwMode="auto">
          <a:xfrm>
            <a:off x="5519032" y="3818808"/>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1C35A19-24B4-C610-CF49-CBC3F5D6B337}"/>
              </a:ext>
            </a:extLst>
          </p:cNvPr>
          <p:cNvCxnSpPr>
            <a:cxnSpLocks/>
          </p:cNvCxnSpPr>
          <p:nvPr/>
        </p:nvCxnSpPr>
        <p:spPr bwMode="auto">
          <a:xfrm flipV="1">
            <a:off x="5866975" y="343780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42140A78-74C0-84DB-10CA-66F1500A6825}"/>
              </a:ext>
            </a:extLst>
          </p:cNvPr>
          <p:cNvSpPr txBox="1"/>
          <p:nvPr/>
        </p:nvSpPr>
        <p:spPr>
          <a:xfrm>
            <a:off x="5259307" y="3526363"/>
            <a:ext cx="669863" cy="307777"/>
          </a:xfrm>
          <a:prstGeom prst="rect">
            <a:avLst/>
          </a:prstGeom>
          <a:noFill/>
        </p:spPr>
        <p:txBody>
          <a:bodyPr wrap="none" rtlCol="0">
            <a:spAutoFit/>
          </a:bodyPr>
          <a:lstStyle/>
          <a:p>
            <a:r>
              <a:rPr lang="en-US" sz="1400" b="1" dirty="0">
                <a:solidFill>
                  <a:schemeClr val="tx1"/>
                </a:solidFill>
              </a:rPr>
              <a:t>STA-1</a:t>
            </a:r>
          </a:p>
        </p:txBody>
      </p:sp>
      <p:sp>
        <p:nvSpPr>
          <p:cNvPr id="66" name="TextBox 65">
            <a:extLst>
              <a:ext uri="{FF2B5EF4-FFF2-40B4-BE49-F238E27FC236}">
                <a16:creationId xmlns:a16="http://schemas.microsoft.com/office/drawing/2014/main" id="{333C965A-339E-2B89-D75E-1F8C0EB2B6BA}"/>
              </a:ext>
            </a:extLst>
          </p:cNvPr>
          <p:cNvSpPr txBox="1"/>
          <p:nvPr/>
        </p:nvSpPr>
        <p:spPr>
          <a:xfrm>
            <a:off x="5757103" y="336670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2EE05476-51FF-0A54-F2A1-BF4BA5C397D8}"/>
              </a:ext>
            </a:extLst>
          </p:cNvPr>
          <p:cNvSpPr txBox="1"/>
          <p:nvPr/>
        </p:nvSpPr>
        <p:spPr>
          <a:xfrm>
            <a:off x="5552310" y="3228935"/>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1F006453-1AEE-F441-BA92-F3160EFC108C}"/>
              </a:ext>
            </a:extLst>
          </p:cNvPr>
          <p:cNvPicPr>
            <a:picLocks noChangeAspect="1"/>
          </p:cNvPicPr>
          <p:nvPr/>
        </p:nvPicPr>
        <p:blipFill>
          <a:blip r:embed="rId3"/>
          <a:stretch>
            <a:fillRect/>
          </a:stretch>
        </p:blipFill>
        <p:spPr>
          <a:xfrm>
            <a:off x="6445463" y="4300689"/>
            <a:ext cx="195423" cy="167505"/>
          </a:xfrm>
          <a:prstGeom prst="rect">
            <a:avLst/>
          </a:prstGeom>
        </p:spPr>
      </p:pic>
      <p:sp>
        <p:nvSpPr>
          <p:cNvPr id="74" name="Rectangle 73">
            <a:extLst>
              <a:ext uri="{FF2B5EF4-FFF2-40B4-BE49-F238E27FC236}">
                <a16:creationId xmlns:a16="http://schemas.microsoft.com/office/drawing/2014/main" id="{D50C137E-D6AA-6EF0-7C9A-FBA92651D638}"/>
              </a:ext>
            </a:extLst>
          </p:cNvPr>
          <p:cNvSpPr/>
          <p:nvPr/>
        </p:nvSpPr>
        <p:spPr bwMode="auto">
          <a:xfrm>
            <a:off x="6623463" y="4191000"/>
            <a:ext cx="5202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 </a:t>
            </a:r>
          </a:p>
        </p:txBody>
      </p:sp>
      <p:cxnSp>
        <p:nvCxnSpPr>
          <p:cNvPr id="79" name="Straight Arrow Connector 78">
            <a:extLst>
              <a:ext uri="{FF2B5EF4-FFF2-40B4-BE49-F238E27FC236}">
                <a16:creationId xmlns:a16="http://schemas.microsoft.com/office/drawing/2014/main" id="{DC5B9571-CAC8-A02B-DC8D-768361224F31}"/>
              </a:ext>
            </a:extLst>
          </p:cNvPr>
          <p:cNvCxnSpPr>
            <a:cxnSpLocks/>
          </p:cNvCxnSpPr>
          <p:nvPr/>
        </p:nvCxnSpPr>
        <p:spPr bwMode="auto">
          <a:xfrm flipH="1" flipV="1">
            <a:off x="6449699" y="4456090"/>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82" name="TextBox 81">
            <a:extLst>
              <a:ext uri="{FF2B5EF4-FFF2-40B4-BE49-F238E27FC236}">
                <a16:creationId xmlns:a16="http://schemas.microsoft.com/office/drawing/2014/main" id="{907EC1C3-6D25-3C16-0EC7-67334ECF8859}"/>
              </a:ext>
            </a:extLst>
          </p:cNvPr>
          <p:cNvSpPr txBox="1"/>
          <p:nvPr/>
        </p:nvSpPr>
        <p:spPr>
          <a:xfrm>
            <a:off x="6318623" y="3755056"/>
            <a:ext cx="987444" cy="400110"/>
          </a:xfrm>
          <a:prstGeom prst="rect">
            <a:avLst/>
          </a:prstGeom>
          <a:noFill/>
        </p:spPr>
        <p:txBody>
          <a:bodyPr wrap="square" rtlCol="0">
            <a:spAutoFit/>
          </a:bodyPr>
          <a:lstStyle/>
          <a:p>
            <a:r>
              <a:rPr lang="en-US" sz="1000" b="1" dirty="0">
                <a:solidFill>
                  <a:srgbClr val="FF0000"/>
                </a:solidFill>
              </a:rPr>
              <a:t>Cannot switch to NPCA PCH</a:t>
            </a:r>
          </a:p>
        </p:txBody>
      </p:sp>
      <p:cxnSp>
        <p:nvCxnSpPr>
          <p:cNvPr id="83" name="Straight Arrow Connector 82">
            <a:extLst>
              <a:ext uri="{FF2B5EF4-FFF2-40B4-BE49-F238E27FC236}">
                <a16:creationId xmlns:a16="http://schemas.microsoft.com/office/drawing/2014/main" id="{6D4348F0-93E1-16A8-EDF5-F175775B3EE8}"/>
              </a:ext>
            </a:extLst>
          </p:cNvPr>
          <p:cNvCxnSpPr>
            <a:cxnSpLocks/>
          </p:cNvCxnSpPr>
          <p:nvPr/>
        </p:nvCxnSpPr>
        <p:spPr bwMode="auto">
          <a:xfrm flipH="1" flipV="1">
            <a:off x="6462765" y="3427496"/>
            <a:ext cx="3044" cy="39498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pic>
        <p:nvPicPr>
          <p:cNvPr id="2" name="Picture 1">
            <a:extLst>
              <a:ext uri="{FF2B5EF4-FFF2-40B4-BE49-F238E27FC236}">
                <a16:creationId xmlns:a16="http://schemas.microsoft.com/office/drawing/2014/main" id="{EC6AB86D-8B6D-2E0E-2F0A-6EC7EB9AE85C}"/>
              </a:ext>
            </a:extLst>
          </p:cNvPr>
          <p:cNvPicPr>
            <a:picLocks noChangeAspect="1"/>
          </p:cNvPicPr>
          <p:nvPr/>
        </p:nvPicPr>
        <p:blipFill>
          <a:blip r:embed="rId4"/>
          <a:stretch>
            <a:fillRect/>
          </a:stretch>
        </p:blipFill>
        <p:spPr>
          <a:xfrm>
            <a:off x="1200802" y="3390336"/>
            <a:ext cx="3599798" cy="2477064"/>
          </a:xfrm>
          <a:prstGeom prst="rect">
            <a:avLst/>
          </a:prstGeom>
          <a:ln>
            <a:solidFill>
              <a:schemeClr val="tx1"/>
            </a:solidFill>
          </a:ln>
        </p:spPr>
      </p:pic>
      <p:sp>
        <p:nvSpPr>
          <p:cNvPr id="3" name="TextBox 2">
            <a:extLst>
              <a:ext uri="{FF2B5EF4-FFF2-40B4-BE49-F238E27FC236}">
                <a16:creationId xmlns:a16="http://schemas.microsoft.com/office/drawing/2014/main" id="{1C401D3E-1EDA-CD63-2329-C458F68DE676}"/>
              </a:ext>
            </a:extLst>
          </p:cNvPr>
          <p:cNvSpPr txBox="1"/>
          <p:nvPr/>
        </p:nvSpPr>
        <p:spPr>
          <a:xfrm>
            <a:off x="5519032" y="5141295"/>
            <a:ext cx="921599" cy="276999"/>
          </a:xfrm>
          <a:prstGeom prst="rect">
            <a:avLst/>
          </a:prstGeom>
          <a:noFill/>
        </p:spPr>
        <p:txBody>
          <a:bodyPr wrap="none" rtlCol="0">
            <a:spAutoFit/>
          </a:bodyPr>
          <a:lstStyle/>
          <a:p>
            <a:r>
              <a:rPr lang="en-US" sz="1200" dirty="0">
                <a:solidFill>
                  <a:schemeClr val="tx1"/>
                </a:solidFill>
              </a:rPr>
              <a:t>NPCA PCH</a:t>
            </a:r>
          </a:p>
        </p:txBody>
      </p:sp>
    </p:spTree>
    <p:extLst>
      <p:ext uri="{BB962C8B-B14F-4D97-AF65-F5344CB8AC3E}">
        <p14:creationId xmlns:p14="http://schemas.microsoft.com/office/powerpoint/2010/main" val="3642875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990601" y="1600200"/>
            <a:ext cx="9906000" cy="426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one approach [1], if there is a control link, the transmitter (e.g., AP1) can indicate on it that it has detected OBSS/or other busy activity and is moving on to the next set of channels.</a:t>
            </a:r>
          </a:p>
          <a:p>
            <a:pPr marL="457200" lvl="1" indent="0"/>
            <a:r>
              <a:rPr lang="en-US" sz="1400" kern="0" dirty="0">
                <a:solidFill>
                  <a:srgbClr val="FF0000"/>
                </a:solidFill>
                <a:sym typeface="Wingdings" panose="05000000000000000000" pitchFamily="2" charset="2"/>
              </a:rPr>
              <a:t>	</a:t>
            </a:r>
            <a:r>
              <a:rPr lang="en-US" sz="1800" b="0" kern="0" dirty="0">
                <a:solidFill>
                  <a:srgbClr val="FF0000"/>
                </a:solidFill>
                <a:sym typeface="Wingdings" panose="05000000000000000000" pitchFamily="2" charset="2"/>
              </a:rPr>
              <a:t> There may not be a control link available between the AP and the STAs</a:t>
            </a:r>
            <a:endParaRPr lang="en-US" sz="1400" b="0" kern="0" dirty="0">
              <a:solidFill>
                <a:srgbClr val="FF0000"/>
              </a:solidFill>
            </a:endParaRPr>
          </a:p>
          <a:p>
            <a:pPr>
              <a:buFont typeface="Arial" panose="020B0604020202020204" pitchFamily="34" charset="0"/>
              <a:buChar char="•"/>
            </a:pPr>
            <a:endParaRPr lang="en-US" sz="1800" kern="0" dirty="0"/>
          </a:p>
          <a:p>
            <a:pPr>
              <a:buFont typeface="Arial" panose="020B0604020202020204" pitchFamily="34" charset="0"/>
              <a:buChar char="•"/>
            </a:pPr>
            <a:r>
              <a:rPr lang="en-US" sz="1800" b="0" kern="0" dirty="0"/>
              <a:t>According to another approach [2], each STA/AP keeps a list of OBSS APs that they can hear. If STA1 hears OBSS PPDU of another AP (e.g., AP3, not AP2 that the AP1 can hear), it does not move to NPCA PCH. 	</a:t>
            </a:r>
          </a:p>
          <a:p>
            <a:pPr marL="0" indent="0"/>
            <a:r>
              <a:rPr lang="en-US" sz="1800" b="0" kern="0" dirty="0">
                <a:solidFill>
                  <a:srgbClr val="FF0000"/>
                </a:solidFill>
                <a:sym typeface="Wingdings" panose="05000000000000000000" pitchFamily="2" charset="2"/>
              </a:rPr>
              <a:t>		 This approach does not help STA-1 switch to the NPCA PCH when the AP switches</a:t>
            </a:r>
            <a:endParaRPr lang="en-US" sz="1400" kern="0" dirty="0"/>
          </a:p>
          <a:p>
            <a:pPr>
              <a:buFont typeface="Arial" panose="020B0604020202020204" pitchFamily="34" charset="0"/>
              <a:buChar char="•"/>
            </a:pPr>
            <a:endParaRPr lang="en-US" sz="1800" kern="0" dirty="0"/>
          </a:p>
          <a:p>
            <a:pPr>
              <a:buFont typeface="Arial" panose="020B0604020202020204" pitchFamily="34" charset="0"/>
              <a:buChar char="•"/>
            </a:pPr>
            <a:r>
              <a:rPr lang="en-US" sz="1800" b="0" kern="0" dirty="0"/>
              <a:t>According to another approach [3], OBSS AP (e.g., AP2) queries AP1 of an upcoming OBSS transmission. AP1 responds to this query, and notifies STAs to switch to the NPCA PCH. After that, AP2 starts OBSS transmission.</a:t>
            </a:r>
          </a:p>
          <a:p>
            <a:pPr marL="0" indent="0"/>
            <a:r>
              <a:rPr lang="en-US" sz="1800" b="0" kern="0" dirty="0">
                <a:solidFill>
                  <a:srgbClr val="FF0000"/>
                </a:solidFill>
                <a:sym typeface="Wingdings" panose="05000000000000000000" pitchFamily="2" charset="2"/>
              </a:rPr>
              <a:t>		 OBSS PPDU transmission may be delayed</a:t>
            </a:r>
            <a:endParaRPr lang="en-US" sz="1800" b="0" kern="0" dirty="0"/>
          </a:p>
          <a:p>
            <a:pPr>
              <a:buFont typeface="Arial" panose="020B0604020202020204" pitchFamily="34" charset="0"/>
              <a:buChar char="•"/>
            </a:pPr>
            <a:endParaRPr lang="en-US" sz="18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Some of the Earlier Proposals</a:t>
            </a:r>
          </a:p>
        </p:txBody>
      </p:sp>
    </p:spTree>
    <p:extLst>
      <p:ext uri="{BB962C8B-B14F-4D97-AF65-F5344CB8AC3E}">
        <p14:creationId xmlns:p14="http://schemas.microsoft.com/office/powerpoint/2010/main" val="2631811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719209" y="1443353"/>
            <a:ext cx="10753582" cy="16396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After detecting an inter-BSS PPDU, AP-1 transmits an indication to STA-1 (or to all STAs) on the PCH using spatial reuse (or with lower transmit power) to request STA-1 to switch from the PCH to the NPCA PCH. AP-1 may adjust its transmit power based on prior information of whether each STA is hearing AP-2 or not. </a:t>
            </a:r>
          </a:p>
          <a:p>
            <a:pPr>
              <a:buFont typeface="Arial" panose="020B0604020202020204" pitchFamily="34" charset="0"/>
              <a:buChar char="•"/>
            </a:pPr>
            <a:r>
              <a:rPr lang="en-US" sz="1800" b="0" kern="0" dirty="0"/>
              <a:t>After transmitting the indication, AP-1 switches to the NPCA PCH. </a:t>
            </a:r>
          </a:p>
          <a:p>
            <a:pPr>
              <a:buFont typeface="Arial" panose="020B0604020202020204" pitchFamily="34" charset="0"/>
              <a:buChar char="•"/>
            </a:pPr>
            <a:r>
              <a:rPr lang="en-US" sz="1800" b="0" kern="0" dirty="0"/>
              <a:t>After receiving the indication, STA-1 switches to the NPCA PCH.</a:t>
            </a:r>
          </a:p>
          <a:p>
            <a:pPr>
              <a:buFont typeface="Arial" panose="020B0604020202020204" pitchFamily="34" charset="0"/>
              <a:buChar char="•"/>
            </a:pPr>
            <a:endParaRPr lang="en-US" sz="18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Proposed Approach for Switching to the NPCA PCH</a:t>
            </a:r>
          </a:p>
        </p:txBody>
      </p:sp>
      <p:cxnSp>
        <p:nvCxnSpPr>
          <p:cNvPr id="8" name="Straight Arrow Connector 7">
            <a:extLst>
              <a:ext uri="{FF2B5EF4-FFF2-40B4-BE49-F238E27FC236}">
                <a16:creationId xmlns:a16="http://schemas.microsoft.com/office/drawing/2014/main" id="{B9EEEB9A-A69C-C82F-3CEC-DCEF9D08DC60}"/>
              </a:ext>
            </a:extLst>
          </p:cNvPr>
          <p:cNvCxnSpPr>
            <a:cxnSpLocks/>
          </p:cNvCxnSpPr>
          <p:nvPr/>
        </p:nvCxnSpPr>
        <p:spPr bwMode="auto">
          <a:xfrm>
            <a:off x="5519032" y="4953000"/>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3DE1ACF1-3A1B-7C0F-9E27-29B4949D6E1F}"/>
              </a:ext>
            </a:extLst>
          </p:cNvPr>
          <p:cNvCxnSpPr>
            <a:cxnSpLocks/>
          </p:cNvCxnSpPr>
          <p:nvPr/>
        </p:nvCxnSpPr>
        <p:spPr bwMode="auto">
          <a:xfrm flipV="1">
            <a:off x="5519032" y="5851846"/>
            <a:ext cx="5257800"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Connector 10">
            <a:extLst>
              <a:ext uri="{FF2B5EF4-FFF2-40B4-BE49-F238E27FC236}">
                <a16:creationId xmlns:a16="http://schemas.microsoft.com/office/drawing/2014/main" id="{7E5DC045-C05D-1CE1-A155-FD01EC381073}"/>
              </a:ext>
            </a:extLst>
          </p:cNvPr>
          <p:cNvCxnSpPr>
            <a:cxnSpLocks/>
          </p:cNvCxnSpPr>
          <p:nvPr/>
        </p:nvCxnSpPr>
        <p:spPr bwMode="auto">
          <a:xfrm flipH="1">
            <a:off x="6362314" y="3328543"/>
            <a:ext cx="3006" cy="276745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Straight Connector 11">
            <a:extLst>
              <a:ext uri="{FF2B5EF4-FFF2-40B4-BE49-F238E27FC236}">
                <a16:creationId xmlns:a16="http://schemas.microsoft.com/office/drawing/2014/main" id="{B21CE75F-BE62-A7C3-C9DA-27FA61B2DCCE}"/>
              </a:ext>
            </a:extLst>
          </p:cNvPr>
          <p:cNvCxnSpPr>
            <a:cxnSpLocks/>
          </p:cNvCxnSpPr>
          <p:nvPr/>
        </p:nvCxnSpPr>
        <p:spPr bwMode="auto">
          <a:xfrm flipV="1">
            <a:off x="5866975" y="4572000"/>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4" name="TextBox 13">
            <a:extLst>
              <a:ext uri="{FF2B5EF4-FFF2-40B4-BE49-F238E27FC236}">
                <a16:creationId xmlns:a16="http://schemas.microsoft.com/office/drawing/2014/main" id="{7A1E8B24-504D-F2F4-E678-8116F82DCB81}"/>
              </a:ext>
            </a:extLst>
          </p:cNvPr>
          <p:cNvSpPr txBox="1"/>
          <p:nvPr/>
        </p:nvSpPr>
        <p:spPr>
          <a:xfrm>
            <a:off x="5259307" y="4660555"/>
            <a:ext cx="572593" cy="307777"/>
          </a:xfrm>
          <a:prstGeom prst="rect">
            <a:avLst/>
          </a:prstGeom>
          <a:noFill/>
        </p:spPr>
        <p:txBody>
          <a:bodyPr wrap="none" rtlCol="0">
            <a:spAutoFit/>
          </a:bodyPr>
          <a:lstStyle/>
          <a:p>
            <a:r>
              <a:rPr lang="en-US" sz="1400" b="1" dirty="0">
                <a:solidFill>
                  <a:schemeClr val="tx1"/>
                </a:solidFill>
              </a:rPr>
              <a:t>AP-1</a:t>
            </a:r>
          </a:p>
        </p:txBody>
      </p:sp>
      <p:sp>
        <p:nvSpPr>
          <p:cNvPr id="15" name="TextBox 14">
            <a:extLst>
              <a:ext uri="{FF2B5EF4-FFF2-40B4-BE49-F238E27FC236}">
                <a16:creationId xmlns:a16="http://schemas.microsoft.com/office/drawing/2014/main" id="{04CBC9D9-A7C0-C08E-CBC4-91DFFE489BA0}"/>
              </a:ext>
            </a:extLst>
          </p:cNvPr>
          <p:cNvSpPr txBox="1"/>
          <p:nvPr/>
        </p:nvSpPr>
        <p:spPr>
          <a:xfrm>
            <a:off x="5214232" y="5559623"/>
            <a:ext cx="652743" cy="307777"/>
          </a:xfrm>
          <a:prstGeom prst="rect">
            <a:avLst/>
          </a:prstGeom>
          <a:noFill/>
        </p:spPr>
        <p:txBody>
          <a:bodyPr wrap="none" rtlCol="0">
            <a:spAutoFit/>
          </a:bodyPr>
          <a:lstStyle/>
          <a:p>
            <a:r>
              <a:rPr lang="en-US" sz="1400" b="1" dirty="0">
                <a:solidFill>
                  <a:schemeClr val="tx1"/>
                </a:solidFill>
              </a:rPr>
              <a:t>BSS-2</a:t>
            </a:r>
          </a:p>
        </p:txBody>
      </p:sp>
      <p:sp>
        <p:nvSpPr>
          <p:cNvPr id="16" name="TextBox 15">
            <a:extLst>
              <a:ext uri="{FF2B5EF4-FFF2-40B4-BE49-F238E27FC236}">
                <a16:creationId xmlns:a16="http://schemas.microsoft.com/office/drawing/2014/main" id="{2FEEFBB0-B517-5191-593B-CAAE0029446C}"/>
              </a:ext>
            </a:extLst>
          </p:cNvPr>
          <p:cNvSpPr txBox="1"/>
          <p:nvPr/>
        </p:nvSpPr>
        <p:spPr>
          <a:xfrm>
            <a:off x="5757103" y="4500897"/>
            <a:ext cx="482824" cy="276999"/>
          </a:xfrm>
          <a:prstGeom prst="rect">
            <a:avLst/>
          </a:prstGeom>
          <a:noFill/>
        </p:spPr>
        <p:txBody>
          <a:bodyPr wrap="none" rtlCol="0">
            <a:spAutoFit/>
          </a:bodyPr>
          <a:lstStyle/>
          <a:p>
            <a:r>
              <a:rPr lang="en-US" sz="1200" dirty="0">
                <a:solidFill>
                  <a:schemeClr val="tx1"/>
                </a:solidFill>
              </a:rPr>
              <a:t>PCH</a:t>
            </a:r>
          </a:p>
        </p:txBody>
      </p:sp>
      <p:sp>
        <p:nvSpPr>
          <p:cNvPr id="17" name="TextBox 16">
            <a:extLst>
              <a:ext uri="{FF2B5EF4-FFF2-40B4-BE49-F238E27FC236}">
                <a16:creationId xmlns:a16="http://schemas.microsoft.com/office/drawing/2014/main" id="{FAC6DD4F-0699-BC96-E099-317F1E6344A3}"/>
              </a:ext>
            </a:extLst>
          </p:cNvPr>
          <p:cNvSpPr txBox="1"/>
          <p:nvPr/>
        </p:nvSpPr>
        <p:spPr>
          <a:xfrm>
            <a:off x="5525411" y="4356966"/>
            <a:ext cx="921599" cy="276999"/>
          </a:xfrm>
          <a:prstGeom prst="rect">
            <a:avLst/>
          </a:prstGeom>
          <a:noFill/>
        </p:spPr>
        <p:txBody>
          <a:bodyPr wrap="none" rtlCol="0">
            <a:spAutoFit/>
          </a:bodyPr>
          <a:lstStyle/>
          <a:p>
            <a:r>
              <a:rPr lang="en-US" sz="1200" dirty="0">
                <a:solidFill>
                  <a:schemeClr val="tx1"/>
                </a:solidFill>
              </a:rPr>
              <a:t>NPCA PCH</a:t>
            </a:r>
          </a:p>
        </p:txBody>
      </p:sp>
      <p:cxnSp>
        <p:nvCxnSpPr>
          <p:cNvPr id="18" name="Straight Connector 17">
            <a:extLst>
              <a:ext uri="{FF2B5EF4-FFF2-40B4-BE49-F238E27FC236}">
                <a16:creationId xmlns:a16="http://schemas.microsoft.com/office/drawing/2014/main" id="{7C893353-6E6C-915A-C73B-BA145C864069}"/>
              </a:ext>
            </a:extLst>
          </p:cNvPr>
          <p:cNvCxnSpPr>
            <a:cxnSpLocks/>
          </p:cNvCxnSpPr>
          <p:nvPr/>
        </p:nvCxnSpPr>
        <p:spPr bwMode="auto">
          <a:xfrm>
            <a:off x="5866975" y="5475092"/>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9" name="TextBox 18">
            <a:extLst>
              <a:ext uri="{FF2B5EF4-FFF2-40B4-BE49-F238E27FC236}">
                <a16:creationId xmlns:a16="http://schemas.microsoft.com/office/drawing/2014/main" id="{606766F2-56C8-47BE-9019-47A68EA2B7FC}"/>
              </a:ext>
            </a:extLst>
          </p:cNvPr>
          <p:cNvSpPr txBox="1"/>
          <p:nvPr/>
        </p:nvSpPr>
        <p:spPr>
          <a:xfrm>
            <a:off x="5781707" y="5407160"/>
            <a:ext cx="482824" cy="276999"/>
          </a:xfrm>
          <a:prstGeom prst="rect">
            <a:avLst/>
          </a:prstGeom>
          <a:noFill/>
        </p:spPr>
        <p:txBody>
          <a:bodyPr wrap="square" rtlCol="0">
            <a:spAutoFit/>
          </a:bodyPr>
          <a:lstStyle/>
          <a:p>
            <a:r>
              <a:rPr lang="en-US" sz="1200" dirty="0">
                <a:solidFill>
                  <a:schemeClr val="tx1"/>
                </a:solidFill>
              </a:rPr>
              <a:t>PCH</a:t>
            </a:r>
          </a:p>
        </p:txBody>
      </p:sp>
      <p:sp>
        <p:nvSpPr>
          <p:cNvPr id="21" name="TextBox 20">
            <a:extLst>
              <a:ext uri="{FF2B5EF4-FFF2-40B4-BE49-F238E27FC236}">
                <a16:creationId xmlns:a16="http://schemas.microsoft.com/office/drawing/2014/main" id="{4916F593-F347-C415-AC4C-1D4799920628}"/>
              </a:ext>
            </a:extLst>
          </p:cNvPr>
          <p:cNvSpPr txBox="1"/>
          <p:nvPr/>
        </p:nvSpPr>
        <p:spPr>
          <a:xfrm>
            <a:off x="6504531" y="4893386"/>
            <a:ext cx="838200" cy="400110"/>
          </a:xfrm>
          <a:prstGeom prst="rect">
            <a:avLst/>
          </a:prstGeom>
          <a:noFill/>
        </p:spPr>
        <p:txBody>
          <a:bodyPr wrap="square" rtlCol="0">
            <a:spAutoFit/>
          </a:bodyPr>
          <a:lstStyle/>
          <a:p>
            <a:r>
              <a:rPr lang="en-US" sz="1000" b="1" dirty="0">
                <a:solidFill>
                  <a:srgbClr val="00B050"/>
                </a:solidFill>
              </a:rPr>
              <a:t>Switch to NPCA PCH</a:t>
            </a:r>
          </a:p>
        </p:txBody>
      </p:sp>
      <p:sp>
        <p:nvSpPr>
          <p:cNvPr id="22" name="Rectangle 21">
            <a:extLst>
              <a:ext uri="{FF2B5EF4-FFF2-40B4-BE49-F238E27FC236}">
                <a16:creationId xmlns:a16="http://schemas.microsoft.com/office/drawing/2014/main" id="{9D982049-2A66-C97F-9FCC-BF468CB2FDD1}"/>
              </a:ext>
            </a:extLst>
          </p:cNvPr>
          <p:cNvSpPr/>
          <p:nvPr/>
        </p:nvSpPr>
        <p:spPr bwMode="auto">
          <a:xfrm>
            <a:off x="6362314" y="5587544"/>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in BSS-2</a:t>
            </a:r>
          </a:p>
        </p:txBody>
      </p:sp>
      <p:cxnSp>
        <p:nvCxnSpPr>
          <p:cNvPr id="23" name="Straight Arrow Connector 22">
            <a:extLst>
              <a:ext uri="{FF2B5EF4-FFF2-40B4-BE49-F238E27FC236}">
                <a16:creationId xmlns:a16="http://schemas.microsoft.com/office/drawing/2014/main" id="{CADF2667-B07F-8FFA-2874-C3AB202279ED}"/>
              </a:ext>
            </a:extLst>
          </p:cNvPr>
          <p:cNvCxnSpPr>
            <a:cxnSpLocks/>
          </p:cNvCxnSpPr>
          <p:nvPr/>
        </p:nvCxnSpPr>
        <p:spPr bwMode="auto">
          <a:xfrm>
            <a:off x="5519032" y="3930842"/>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4" name="Straight Connector 23">
            <a:extLst>
              <a:ext uri="{FF2B5EF4-FFF2-40B4-BE49-F238E27FC236}">
                <a16:creationId xmlns:a16="http://schemas.microsoft.com/office/drawing/2014/main" id="{3E2F39B6-7E7D-487D-08FC-BFA81CE23700}"/>
              </a:ext>
            </a:extLst>
          </p:cNvPr>
          <p:cNvCxnSpPr>
            <a:cxnSpLocks/>
          </p:cNvCxnSpPr>
          <p:nvPr/>
        </p:nvCxnSpPr>
        <p:spPr bwMode="auto">
          <a:xfrm flipV="1">
            <a:off x="5866975" y="3549842"/>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25" name="TextBox 24">
            <a:extLst>
              <a:ext uri="{FF2B5EF4-FFF2-40B4-BE49-F238E27FC236}">
                <a16:creationId xmlns:a16="http://schemas.microsoft.com/office/drawing/2014/main" id="{E99F4619-9DA1-F249-874E-1D8505BF3255}"/>
              </a:ext>
            </a:extLst>
          </p:cNvPr>
          <p:cNvSpPr txBox="1"/>
          <p:nvPr/>
        </p:nvSpPr>
        <p:spPr>
          <a:xfrm>
            <a:off x="5259307" y="3638397"/>
            <a:ext cx="669863" cy="307777"/>
          </a:xfrm>
          <a:prstGeom prst="rect">
            <a:avLst/>
          </a:prstGeom>
          <a:noFill/>
        </p:spPr>
        <p:txBody>
          <a:bodyPr wrap="none" rtlCol="0">
            <a:spAutoFit/>
          </a:bodyPr>
          <a:lstStyle/>
          <a:p>
            <a:r>
              <a:rPr lang="en-US" sz="1400" b="1" dirty="0">
                <a:solidFill>
                  <a:schemeClr val="tx1"/>
                </a:solidFill>
              </a:rPr>
              <a:t>STA-1</a:t>
            </a:r>
          </a:p>
        </p:txBody>
      </p:sp>
      <p:sp>
        <p:nvSpPr>
          <p:cNvPr id="26" name="TextBox 25">
            <a:extLst>
              <a:ext uri="{FF2B5EF4-FFF2-40B4-BE49-F238E27FC236}">
                <a16:creationId xmlns:a16="http://schemas.microsoft.com/office/drawing/2014/main" id="{BE5F4E57-DE70-5B17-6012-8B3C0F73D925}"/>
              </a:ext>
            </a:extLst>
          </p:cNvPr>
          <p:cNvSpPr txBox="1"/>
          <p:nvPr/>
        </p:nvSpPr>
        <p:spPr>
          <a:xfrm>
            <a:off x="5757103" y="3478739"/>
            <a:ext cx="482824" cy="276999"/>
          </a:xfrm>
          <a:prstGeom prst="rect">
            <a:avLst/>
          </a:prstGeom>
          <a:noFill/>
        </p:spPr>
        <p:txBody>
          <a:bodyPr wrap="none" rtlCol="0">
            <a:spAutoFit/>
          </a:bodyPr>
          <a:lstStyle/>
          <a:p>
            <a:r>
              <a:rPr lang="en-US" sz="1200" dirty="0">
                <a:solidFill>
                  <a:schemeClr val="tx1"/>
                </a:solidFill>
              </a:rPr>
              <a:t>PCH</a:t>
            </a:r>
          </a:p>
        </p:txBody>
      </p:sp>
      <p:sp>
        <p:nvSpPr>
          <p:cNvPr id="27" name="TextBox 26">
            <a:extLst>
              <a:ext uri="{FF2B5EF4-FFF2-40B4-BE49-F238E27FC236}">
                <a16:creationId xmlns:a16="http://schemas.microsoft.com/office/drawing/2014/main" id="{456CEE59-DABF-51C2-FCAD-75C61B39048E}"/>
              </a:ext>
            </a:extLst>
          </p:cNvPr>
          <p:cNvSpPr txBox="1"/>
          <p:nvPr/>
        </p:nvSpPr>
        <p:spPr>
          <a:xfrm>
            <a:off x="5526807" y="3333829"/>
            <a:ext cx="921599" cy="276999"/>
          </a:xfrm>
          <a:prstGeom prst="rect">
            <a:avLst/>
          </a:prstGeom>
          <a:noFill/>
        </p:spPr>
        <p:txBody>
          <a:bodyPr wrap="none" rtlCol="0">
            <a:spAutoFit/>
          </a:bodyPr>
          <a:lstStyle/>
          <a:p>
            <a:r>
              <a:rPr lang="en-US" sz="1200" dirty="0">
                <a:solidFill>
                  <a:schemeClr val="tx1"/>
                </a:solidFill>
              </a:rPr>
              <a:t>NPCA PCH</a:t>
            </a:r>
          </a:p>
        </p:txBody>
      </p:sp>
      <p:pic>
        <p:nvPicPr>
          <p:cNvPr id="28" name="Picture 27">
            <a:extLst>
              <a:ext uri="{FF2B5EF4-FFF2-40B4-BE49-F238E27FC236}">
                <a16:creationId xmlns:a16="http://schemas.microsoft.com/office/drawing/2014/main" id="{3A5F7866-EFCB-065B-0A92-7E26F146DFE6}"/>
              </a:ext>
            </a:extLst>
          </p:cNvPr>
          <p:cNvPicPr>
            <a:picLocks noChangeAspect="1"/>
          </p:cNvPicPr>
          <p:nvPr/>
        </p:nvPicPr>
        <p:blipFill>
          <a:blip r:embed="rId3"/>
          <a:stretch>
            <a:fillRect/>
          </a:stretch>
        </p:blipFill>
        <p:spPr>
          <a:xfrm>
            <a:off x="6644437" y="4412723"/>
            <a:ext cx="195423" cy="167505"/>
          </a:xfrm>
          <a:prstGeom prst="rect">
            <a:avLst/>
          </a:prstGeom>
        </p:spPr>
      </p:pic>
      <p:sp>
        <p:nvSpPr>
          <p:cNvPr id="29" name="Rectangle 28">
            <a:extLst>
              <a:ext uri="{FF2B5EF4-FFF2-40B4-BE49-F238E27FC236}">
                <a16:creationId xmlns:a16="http://schemas.microsoft.com/office/drawing/2014/main" id="{EA79DA3B-0408-5114-0818-2AB45216922B}"/>
              </a:ext>
            </a:extLst>
          </p:cNvPr>
          <p:cNvSpPr/>
          <p:nvPr/>
        </p:nvSpPr>
        <p:spPr bwMode="auto">
          <a:xfrm>
            <a:off x="6822437" y="4303034"/>
            <a:ext cx="5202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 </a:t>
            </a:r>
          </a:p>
        </p:txBody>
      </p:sp>
      <p:sp>
        <p:nvSpPr>
          <p:cNvPr id="30" name="Rectangle 29">
            <a:extLst>
              <a:ext uri="{FF2B5EF4-FFF2-40B4-BE49-F238E27FC236}">
                <a16:creationId xmlns:a16="http://schemas.microsoft.com/office/drawing/2014/main" id="{E28425DF-737E-B9CA-68D7-16A5062CBC9A}"/>
              </a:ext>
            </a:extLst>
          </p:cNvPr>
          <p:cNvSpPr/>
          <p:nvPr/>
        </p:nvSpPr>
        <p:spPr bwMode="auto">
          <a:xfrm>
            <a:off x="7392828" y="3276600"/>
            <a:ext cx="449760"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r>
              <a:rPr kumimoji="0" lang="en-US" sz="1000" b="0" i="0" u="none" strike="noStrike" cap="none" normalizeH="0" baseline="0" dirty="0">
                <a:ln>
                  <a:noFill/>
                </a:ln>
                <a:solidFill>
                  <a:schemeClr val="tx1"/>
                </a:solidFill>
                <a:effectLst/>
                <a:latin typeface="Times New Roman" pitchFamily="16" charset="0"/>
                <a:ea typeface="MS Gothic" charset="-128"/>
              </a:rPr>
              <a:t> </a:t>
            </a:r>
          </a:p>
        </p:txBody>
      </p:sp>
      <p:sp>
        <p:nvSpPr>
          <p:cNvPr id="31" name="Rectangle 30">
            <a:extLst>
              <a:ext uri="{FF2B5EF4-FFF2-40B4-BE49-F238E27FC236}">
                <a16:creationId xmlns:a16="http://schemas.microsoft.com/office/drawing/2014/main" id="{42478C9A-C0A9-2055-1965-AD49E358D816}"/>
              </a:ext>
            </a:extLst>
          </p:cNvPr>
          <p:cNvSpPr/>
          <p:nvPr/>
        </p:nvSpPr>
        <p:spPr bwMode="auto">
          <a:xfrm>
            <a:off x="8050664" y="4303822"/>
            <a:ext cx="791542"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a:t>
            </a:r>
          </a:p>
        </p:txBody>
      </p:sp>
      <p:sp>
        <p:nvSpPr>
          <p:cNvPr id="32" name="Rectangle 31">
            <a:extLst>
              <a:ext uri="{FF2B5EF4-FFF2-40B4-BE49-F238E27FC236}">
                <a16:creationId xmlns:a16="http://schemas.microsoft.com/office/drawing/2014/main" id="{634ACB26-57E1-4059-2ED6-1E07A343E75C}"/>
              </a:ext>
            </a:extLst>
          </p:cNvPr>
          <p:cNvSpPr/>
          <p:nvPr/>
        </p:nvSpPr>
        <p:spPr bwMode="auto">
          <a:xfrm>
            <a:off x="8918406" y="3283985"/>
            <a:ext cx="3779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 </a:t>
            </a:r>
          </a:p>
        </p:txBody>
      </p:sp>
      <p:cxnSp>
        <p:nvCxnSpPr>
          <p:cNvPr id="33" name="Straight Arrow Connector 32">
            <a:extLst>
              <a:ext uri="{FF2B5EF4-FFF2-40B4-BE49-F238E27FC236}">
                <a16:creationId xmlns:a16="http://schemas.microsoft.com/office/drawing/2014/main" id="{76E31B2F-1CEA-DF80-D4CB-DBE6577C44CF}"/>
              </a:ext>
            </a:extLst>
          </p:cNvPr>
          <p:cNvCxnSpPr>
            <a:cxnSpLocks/>
          </p:cNvCxnSpPr>
          <p:nvPr/>
        </p:nvCxnSpPr>
        <p:spPr bwMode="auto">
          <a:xfrm flipH="1" flipV="1">
            <a:off x="6648673" y="4568124"/>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34" name="TextBox 33">
            <a:extLst>
              <a:ext uri="{FF2B5EF4-FFF2-40B4-BE49-F238E27FC236}">
                <a16:creationId xmlns:a16="http://schemas.microsoft.com/office/drawing/2014/main" id="{F1C4D7E5-0B85-52A5-A3B9-F6F465420709}"/>
              </a:ext>
            </a:extLst>
          </p:cNvPr>
          <p:cNvSpPr txBox="1"/>
          <p:nvPr/>
        </p:nvSpPr>
        <p:spPr>
          <a:xfrm>
            <a:off x="6517597" y="3867090"/>
            <a:ext cx="838200" cy="400110"/>
          </a:xfrm>
          <a:prstGeom prst="rect">
            <a:avLst/>
          </a:prstGeom>
          <a:noFill/>
        </p:spPr>
        <p:txBody>
          <a:bodyPr wrap="square" rtlCol="0">
            <a:spAutoFit/>
          </a:bodyPr>
          <a:lstStyle/>
          <a:p>
            <a:r>
              <a:rPr lang="en-US" sz="1000" b="1" dirty="0">
                <a:solidFill>
                  <a:srgbClr val="00B050"/>
                </a:solidFill>
              </a:rPr>
              <a:t>Switch to NPCA PCH</a:t>
            </a:r>
          </a:p>
        </p:txBody>
      </p:sp>
      <p:cxnSp>
        <p:nvCxnSpPr>
          <p:cNvPr id="35" name="Straight Arrow Connector 34">
            <a:extLst>
              <a:ext uri="{FF2B5EF4-FFF2-40B4-BE49-F238E27FC236}">
                <a16:creationId xmlns:a16="http://schemas.microsoft.com/office/drawing/2014/main" id="{82A2D866-C52D-A996-677F-2AEDE0E2B370}"/>
              </a:ext>
            </a:extLst>
          </p:cNvPr>
          <p:cNvCxnSpPr>
            <a:cxnSpLocks/>
          </p:cNvCxnSpPr>
          <p:nvPr/>
        </p:nvCxnSpPr>
        <p:spPr bwMode="auto">
          <a:xfrm flipH="1" flipV="1">
            <a:off x="6661739" y="3539530"/>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36" name="Rectangle 35">
            <a:extLst>
              <a:ext uri="{FF2B5EF4-FFF2-40B4-BE49-F238E27FC236}">
                <a16:creationId xmlns:a16="http://schemas.microsoft.com/office/drawing/2014/main" id="{FC66DF0B-EADF-7C60-1870-987DB26CCABC}"/>
              </a:ext>
            </a:extLst>
          </p:cNvPr>
          <p:cNvSpPr/>
          <p:nvPr/>
        </p:nvSpPr>
        <p:spPr bwMode="auto">
          <a:xfrm rot="16200000">
            <a:off x="6327854" y="4701502"/>
            <a:ext cx="387220" cy="14467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Ind.</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pic>
        <p:nvPicPr>
          <p:cNvPr id="3" name="Picture 2">
            <a:extLst>
              <a:ext uri="{FF2B5EF4-FFF2-40B4-BE49-F238E27FC236}">
                <a16:creationId xmlns:a16="http://schemas.microsoft.com/office/drawing/2014/main" id="{D9A5543B-51CC-D844-F83F-B089CB246C31}"/>
              </a:ext>
            </a:extLst>
          </p:cNvPr>
          <p:cNvPicPr>
            <a:picLocks noChangeAspect="1"/>
          </p:cNvPicPr>
          <p:nvPr/>
        </p:nvPicPr>
        <p:blipFill>
          <a:blip r:embed="rId4"/>
          <a:stretch>
            <a:fillRect/>
          </a:stretch>
        </p:blipFill>
        <p:spPr>
          <a:xfrm>
            <a:off x="1045731" y="3452504"/>
            <a:ext cx="3903294" cy="2519534"/>
          </a:xfrm>
          <a:prstGeom prst="rect">
            <a:avLst/>
          </a:prstGeom>
          <a:ln>
            <a:solidFill>
              <a:schemeClr val="tx1"/>
            </a:solidFill>
          </a:ln>
        </p:spPr>
      </p:pic>
      <p:sp>
        <p:nvSpPr>
          <p:cNvPr id="7" name="TextBox 6">
            <a:extLst>
              <a:ext uri="{FF2B5EF4-FFF2-40B4-BE49-F238E27FC236}">
                <a16:creationId xmlns:a16="http://schemas.microsoft.com/office/drawing/2014/main" id="{FF1E22AF-D092-9271-B9F1-9C61F8D4B662}"/>
              </a:ext>
            </a:extLst>
          </p:cNvPr>
          <p:cNvSpPr txBox="1"/>
          <p:nvPr/>
        </p:nvSpPr>
        <p:spPr>
          <a:xfrm>
            <a:off x="5525411" y="5260747"/>
            <a:ext cx="921599" cy="276999"/>
          </a:xfrm>
          <a:prstGeom prst="rect">
            <a:avLst/>
          </a:prstGeom>
          <a:noFill/>
        </p:spPr>
        <p:txBody>
          <a:bodyPr wrap="none" rtlCol="0">
            <a:spAutoFit/>
          </a:bodyPr>
          <a:lstStyle/>
          <a:p>
            <a:r>
              <a:rPr lang="en-US" sz="1200" dirty="0">
                <a:solidFill>
                  <a:schemeClr val="tx1"/>
                </a:solidFill>
              </a:rPr>
              <a:t>NPCA PCH</a:t>
            </a:r>
          </a:p>
        </p:txBody>
      </p:sp>
    </p:spTree>
    <p:extLst>
      <p:ext uri="{BB962C8B-B14F-4D97-AF65-F5344CB8AC3E}">
        <p14:creationId xmlns:p14="http://schemas.microsoft.com/office/powerpoint/2010/main" val="45281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4C76A-1F40-0E62-E1D0-A1FDD499ACF9}"/>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8EBACB6-C6DA-2D07-40DE-C1F3D80D4F25}"/>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02486A3F-F7F5-5017-296D-A61BBF9DF7D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E57E7077-589F-889B-8831-391ADF94DB53}"/>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46577CE2-14FC-4D0D-98DF-14DEEF11730E}"/>
              </a:ext>
            </a:extLst>
          </p:cNvPr>
          <p:cNvSpPr txBox="1">
            <a:spLocks noChangeArrowheads="1"/>
          </p:cNvSpPr>
          <p:nvPr/>
        </p:nvSpPr>
        <p:spPr bwMode="auto">
          <a:xfrm>
            <a:off x="853814" y="1420947"/>
            <a:ext cx="9982199" cy="2389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Pros:</a:t>
            </a:r>
            <a:r>
              <a:rPr lang="en-US" sz="1800" b="0" kern="0" dirty="0"/>
              <a:t> </a:t>
            </a:r>
          </a:p>
          <a:p>
            <a:pPr lvl="1">
              <a:buFont typeface="Arial" panose="020B0604020202020204" pitchFamily="34" charset="0"/>
              <a:buChar char="•"/>
            </a:pPr>
            <a:r>
              <a:rPr lang="en-US" sz="1800" kern="0" dirty="0"/>
              <a:t>STAs that may not hear BSS-2 activity may switch to the NPCA PCH together with AP-1.</a:t>
            </a:r>
            <a:endParaRPr lang="en-US" sz="1800" b="0" kern="0" dirty="0"/>
          </a:p>
          <a:p>
            <a:pPr lvl="1">
              <a:buFont typeface="Arial" panose="020B0604020202020204" pitchFamily="34" charset="0"/>
              <a:buChar char="•"/>
            </a:pPr>
            <a:r>
              <a:rPr lang="en-US" sz="1800" b="0" kern="0" dirty="0"/>
              <a:t>Scenarios such as AP-1 switching to the NPCA PCH and not being able to transmit buffered data can be prevented. </a:t>
            </a:r>
          </a:p>
          <a:p>
            <a:pPr>
              <a:buFont typeface="Arial" panose="020B0604020202020204" pitchFamily="34" charset="0"/>
              <a:buChar char="•"/>
            </a:pPr>
            <a:r>
              <a:rPr lang="en-US" sz="1800" kern="0" dirty="0"/>
              <a:t>Cons:</a:t>
            </a:r>
            <a:endParaRPr lang="en-US" sz="1800" b="0" kern="0" dirty="0"/>
          </a:p>
          <a:p>
            <a:pPr lvl="1">
              <a:buFont typeface="Arial" panose="020B0604020202020204" pitchFamily="34" charset="0"/>
              <a:buChar char="•"/>
            </a:pPr>
            <a:r>
              <a:rPr lang="en-US" sz="1800" b="0" kern="0" dirty="0"/>
              <a:t>STAs that hear BSS-2 and switch immediately to the NPCA PCH may win channel access before AP-1 (can be addressed with disabling untriggered uplink transmissions).</a:t>
            </a:r>
          </a:p>
          <a:p>
            <a:pPr>
              <a:buFont typeface="Arial" panose="020B0604020202020204" pitchFamily="34" charset="0"/>
              <a:buChar char="•"/>
            </a:pPr>
            <a:endParaRPr lang="en-US" sz="1800" b="0" kern="0" dirty="0"/>
          </a:p>
        </p:txBody>
      </p:sp>
      <p:sp>
        <p:nvSpPr>
          <p:cNvPr id="13" name="Title 1">
            <a:extLst>
              <a:ext uri="{FF2B5EF4-FFF2-40B4-BE49-F238E27FC236}">
                <a16:creationId xmlns:a16="http://schemas.microsoft.com/office/drawing/2014/main" id="{E1CB3FFB-94DD-F366-34CF-61E21C2F82B2}"/>
              </a:ext>
            </a:extLst>
          </p:cNvPr>
          <p:cNvSpPr>
            <a:spLocks noGrp="1"/>
          </p:cNvSpPr>
          <p:nvPr>
            <p:ph type="title"/>
          </p:nvPr>
        </p:nvSpPr>
        <p:spPr>
          <a:xfrm>
            <a:off x="914401" y="685801"/>
            <a:ext cx="9982199" cy="1065213"/>
          </a:xfrm>
        </p:spPr>
        <p:txBody>
          <a:bodyPr/>
          <a:lstStyle/>
          <a:p>
            <a:r>
              <a:rPr lang="en-US" dirty="0"/>
              <a:t>Evaluation of the Proposed Approach</a:t>
            </a:r>
          </a:p>
        </p:txBody>
      </p:sp>
    </p:spTree>
    <p:extLst>
      <p:ext uri="{BB962C8B-B14F-4D97-AF65-F5344CB8AC3E}">
        <p14:creationId xmlns:p14="http://schemas.microsoft.com/office/powerpoint/2010/main" val="38737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838200" y="1462160"/>
            <a:ext cx="10515600" cy="22214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 different scenario, </a:t>
            </a:r>
            <a:r>
              <a:rPr lang="en-US" sz="1800" kern="0" dirty="0"/>
              <a:t>there may be a STA not switching to NPCA PCH</a:t>
            </a:r>
            <a:r>
              <a:rPr lang="en-US" sz="1800" b="0" kern="0" dirty="0"/>
              <a:t> (STA may not support/enable NPCA operation). This STA stays on the PCH while NCPA AP/STAs may switch to the NPCA PCH.</a:t>
            </a:r>
          </a:p>
          <a:p>
            <a:pPr>
              <a:buFont typeface="Arial" panose="020B0604020202020204" pitchFamily="34" charset="0"/>
              <a:buChar char="•"/>
            </a:pPr>
            <a:r>
              <a:rPr lang="en-US" sz="1800" b="0" kern="0" dirty="0"/>
              <a:t>On detecting an inter-BSS PPDU (e.g., transmitted by OBSS AP/STA) and obtaining the NAV duration from the PPDU, UHR AP and STA may set their basic NAVs. While the STA stays on the PCH, UHR AP switches to the NPCA PCH and exchanges frames with its associated STAs that switched to the NPCA PCH.</a:t>
            </a:r>
          </a:p>
          <a:p>
            <a:pPr>
              <a:buFont typeface="Arial" panose="020B0604020202020204" pitchFamily="34" charset="0"/>
              <a:buChar char="•"/>
            </a:pPr>
            <a:r>
              <a:rPr lang="en-US" sz="1800" b="0" kern="0" dirty="0"/>
              <a:t>Before the end of NAV duration, UHR AP may switch back to PCH and may contend for the channel after the basic NAV expires. STA may also contend for the channel after the basic NAV expires.</a:t>
            </a:r>
            <a:endParaRPr lang="en-US" sz="16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Switching Back to the PCH</a:t>
            </a:r>
          </a:p>
        </p:txBody>
      </p:sp>
      <p:cxnSp>
        <p:nvCxnSpPr>
          <p:cNvPr id="40" name="Straight Arrow Connector 39">
            <a:extLst>
              <a:ext uri="{FF2B5EF4-FFF2-40B4-BE49-F238E27FC236}">
                <a16:creationId xmlns:a16="http://schemas.microsoft.com/office/drawing/2014/main" id="{0C203751-3C8A-B620-2D3F-8B757E775EF0}"/>
              </a:ext>
            </a:extLst>
          </p:cNvPr>
          <p:cNvCxnSpPr>
            <a:cxnSpLocks/>
          </p:cNvCxnSpPr>
          <p:nvPr/>
        </p:nvCxnSpPr>
        <p:spPr bwMode="auto">
          <a:xfrm>
            <a:off x="2818977" y="5365638"/>
            <a:ext cx="5944023" cy="115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7D4D086-13AB-43F6-57AC-29430C1B0E4E}"/>
              </a:ext>
            </a:extLst>
          </p:cNvPr>
          <p:cNvCxnSpPr>
            <a:cxnSpLocks/>
          </p:cNvCxnSpPr>
          <p:nvPr/>
        </p:nvCxnSpPr>
        <p:spPr bwMode="auto">
          <a:xfrm flipV="1">
            <a:off x="2818977" y="6253232"/>
            <a:ext cx="5944023" cy="115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42FC03D-FDC3-CE78-5DBC-94A464D99E68}"/>
              </a:ext>
            </a:extLst>
          </p:cNvPr>
          <p:cNvCxnSpPr>
            <a:cxnSpLocks/>
          </p:cNvCxnSpPr>
          <p:nvPr/>
        </p:nvCxnSpPr>
        <p:spPr bwMode="auto">
          <a:xfrm>
            <a:off x="3665265" y="3741181"/>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17CD4327-1D1D-F0A7-1BE5-4337D80B06C6}"/>
              </a:ext>
            </a:extLst>
          </p:cNvPr>
          <p:cNvCxnSpPr>
            <a:cxnSpLocks/>
          </p:cNvCxnSpPr>
          <p:nvPr/>
        </p:nvCxnSpPr>
        <p:spPr bwMode="auto">
          <a:xfrm flipV="1">
            <a:off x="3166920" y="498463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45C7BA1F-9612-DD95-3997-E816236088A8}"/>
              </a:ext>
            </a:extLst>
          </p:cNvPr>
          <p:cNvSpPr txBox="1"/>
          <p:nvPr/>
        </p:nvSpPr>
        <p:spPr>
          <a:xfrm>
            <a:off x="2723729" y="5072151"/>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DCF69C93-13B0-6609-E470-D6AFBF1A880F}"/>
              </a:ext>
            </a:extLst>
          </p:cNvPr>
          <p:cNvSpPr txBox="1"/>
          <p:nvPr/>
        </p:nvSpPr>
        <p:spPr>
          <a:xfrm>
            <a:off x="2740618" y="5999134"/>
            <a:ext cx="916982" cy="307777"/>
          </a:xfrm>
          <a:prstGeom prst="rect">
            <a:avLst/>
          </a:prstGeom>
          <a:noFill/>
        </p:spPr>
        <p:txBody>
          <a:bodyPr wrap="none" rtlCol="0">
            <a:spAutoFit/>
          </a:bodyPr>
          <a:lstStyle/>
          <a:p>
            <a:r>
              <a:rPr lang="en-US" sz="1400" b="1" dirty="0">
                <a:solidFill>
                  <a:schemeClr val="tx1"/>
                </a:solidFill>
              </a:rPr>
              <a:t>OBSS AP</a:t>
            </a:r>
          </a:p>
        </p:txBody>
      </p:sp>
      <p:sp>
        <p:nvSpPr>
          <p:cNvPr id="50" name="TextBox 49">
            <a:extLst>
              <a:ext uri="{FF2B5EF4-FFF2-40B4-BE49-F238E27FC236}">
                <a16:creationId xmlns:a16="http://schemas.microsoft.com/office/drawing/2014/main" id="{289D0605-0B13-C248-D87B-18E47672D803}"/>
              </a:ext>
            </a:extLst>
          </p:cNvPr>
          <p:cNvSpPr txBox="1"/>
          <p:nvPr/>
        </p:nvSpPr>
        <p:spPr>
          <a:xfrm>
            <a:off x="3057048" y="4913535"/>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8A835527-533B-469B-B49C-438EC9D3D354}"/>
              </a:ext>
            </a:extLst>
          </p:cNvPr>
          <p:cNvSpPr txBox="1"/>
          <p:nvPr/>
        </p:nvSpPr>
        <p:spPr>
          <a:xfrm>
            <a:off x="2844871" y="476638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F3C7996-1FDF-4CB7-AB43-BEF7E5475B78}"/>
              </a:ext>
            </a:extLst>
          </p:cNvPr>
          <p:cNvCxnSpPr>
            <a:cxnSpLocks/>
          </p:cNvCxnSpPr>
          <p:nvPr/>
        </p:nvCxnSpPr>
        <p:spPr bwMode="auto">
          <a:xfrm>
            <a:off x="3166920" y="5887730"/>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0806B73-FC38-AAA7-2A3C-83BCB6644877}"/>
              </a:ext>
            </a:extLst>
          </p:cNvPr>
          <p:cNvSpPr txBox="1"/>
          <p:nvPr/>
        </p:nvSpPr>
        <p:spPr>
          <a:xfrm>
            <a:off x="3081652" y="5819798"/>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222C114D-4FB0-3F33-3A51-64305CC8A5E2}"/>
              </a:ext>
            </a:extLst>
          </p:cNvPr>
          <p:cNvSpPr/>
          <p:nvPr/>
        </p:nvSpPr>
        <p:spPr bwMode="auto">
          <a:xfrm>
            <a:off x="3662259" y="6000182"/>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between OBSS AP and its associated STAs</a:t>
            </a:r>
          </a:p>
        </p:txBody>
      </p:sp>
      <p:cxnSp>
        <p:nvCxnSpPr>
          <p:cNvPr id="63" name="Straight Arrow Connector 62">
            <a:extLst>
              <a:ext uri="{FF2B5EF4-FFF2-40B4-BE49-F238E27FC236}">
                <a16:creationId xmlns:a16="http://schemas.microsoft.com/office/drawing/2014/main" id="{32422975-5B6B-BD6B-1630-1A056246A106}"/>
              </a:ext>
            </a:extLst>
          </p:cNvPr>
          <p:cNvCxnSpPr>
            <a:cxnSpLocks/>
          </p:cNvCxnSpPr>
          <p:nvPr/>
        </p:nvCxnSpPr>
        <p:spPr bwMode="auto">
          <a:xfrm>
            <a:off x="2818977" y="4343480"/>
            <a:ext cx="594402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1C35A19-24B4-C610-CF49-CBC3F5D6B337}"/>
              </a:ext>
            </a:extLst>
          </p:cNvPr>
          <p:cNvCxnSpPr>
            <a:cxnSpLocks/>
          </p:cNvCxnSpPr>
          <p:nvPr/>
        </p:nvCxnSpPr>
        <p:spPr bwMode="auto">
          <a:xfrm>
            <a:off x="3166920" y="3963852"/>
            <a:ext cx="516806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42140A78-74C0-84DB-10CA-66F1500A6825}"/>
              </a:ext>
            </a:extLst>
          </p:cNvPr>
          <p:cNvSpPr txBox="1"/>
          <p:nvPr/>
        </p:nvSpPr>
        <p:spPr>
          <a:xfrm>
            <a:off x="2923742" y="4056710"/>
            <a:ext cx="520784" cy="307777"/>
          </a:xfrm>
          <a:prstGeom prst="rect">
            <a:avLst/>
          </a:prstGeom>
          <a:noFill/>
        </p:spPr>
        <p:txBody>
          <a:bodyPr wrap="none" rtlCol="0">
            <a:spAutoFit/>
          </a:bodyPr>
          <a:lstStyle/>
          <a:p>
            <a:r>
              <a:rPr lang="en-US" sz="1400" b="1" dirty="0">
                <a:solidFill>
                  <a:schemeClr val="tx1"/>
                </a:solidFill>
              </a:rPr>
              <a:t>STA</a:t>
            </a:r>
          </a:p>
        </p:txBody>
      </p:sp>
      <p:sp>
        <p:nvSpPr>
          <p:cNvPr id="66" name="TextBox 65">
            <a:extLst>
              <a:ext uri="{FF2B5EF4-FFF2-40B4-BE49-F238E27FC236}">
                <a16:creationId xmlns:a16="http://schemas.microsoft.com/office/drawing/2014/main" id="{333C965A-339E-2B89-D75E-1F8C0EB2B6BA}"/>
              </a:ext>
            </a:extLst>
          </p:cNvPr>
          <p:cNvSpPr txBox="1"/>
          <p:nvPr/>
        </p:nvSpPr>
        <p:spPr>
          <a:xfrm>
            <a:off x="3057048" y="3891377"/>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2EE05476-51FF-0A54-F2A1-BF4BA5C397D8}"/>
              </a:ext>
            </a:extLst>
          </p:cNvPr>
          <p:cNvSpPr txBox="1"/>
          <p:nvPr/>
        </p:nvSpPr>
        <p:spPr>
          <a:xfrm>
            <a:off x="2844859" y="3733800"/>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1F006453-1AEE-F441-BA92-F3160EFC108C}"/>
              </a:ext>
            </a:extLst>
          </p:cNvPr>
          <p:cNvPicPr>
            <a:picLocks noChangeAspect="1"/>
          </p:cNvPicPr>
          <p:nvPr/>
        </p:nvPicPr>
        <p:blipFill>
          <a:blip r:embed="rId3"/>
          <a:stretch>
            <a:fillRect/>
          </a:stretch>
        </p:blipFill>
        <p:spPr>
          <a:xfrm>
            <a:off x="3776520" y="4833369"/>
            <a:ext cx="195423" cy="167505"/>
          </a:xfrm>
          <a:prstGeom prst="rect">
            <a:avLst/>
          </a:prstGeom>
        </p:spPr>
      </p:pic>
      <p:sp>
        <p:nvSpPr>
          <p:cNvPr id="76" name="Rectangle 75">
            <a:extLst>
              <a:ext uri="{FF2B5EF4-FFF2-40B4-BE49-F238E27FC236}">
                <a16:creationId xmlns:a16="http://schemas.microsoft.com/office/drawing/2014/main" id="{7AE8F55D-DD3F-53E7-1D28-35C5486D5E50}"/>
              </a:ext>
            </a:extLst>
          </p:cNvPr>
          <p:cNvSpPr/>
          <p:nvPr/>
        </p:nvSpPr>
        <p:spPr bwMode="auto">
          <a:xfrm>
            <a:off x="3939159" y="4716460"/>
            <a:ext cx="3846600"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between UHR AP and its associated STAs</a:t>
            </a:r>
          </a:p>
        </p:txBody>
      </p:sp>
      <p:cxnSp>
        <p:nvCxnSpPr>
          <p:cNvPr id="79" name="Straight Arrow Connector 78">
            <a:extLst>
              <a:ext uri="{FF2B5EF4-FFF2-40B4-BE49-F238E27FC236}">
                <a16:creationId xmlns:a16="http://schemas.microsoft.com/office/drawing/2014/main" id="{DC5B9571-CAC8-A02B-DC8D-768361224F31}"/>
              </a:ext>
            </a:extLst>
          </p:cNvPr>
          <p:cNvCxnSpPr>
            <a:cxnSpLocks/>
          </p:cNvCxnSpPr>
          <p:nvPr/>
        </p:nvCxnSpPr>
        <p:spPr bwMode="auto">
          <a:xfrm flipV="1">
            <a:off x="3749644" y="4980762"/>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907EC1C3-6D25-3C16-0EC7-67334ECF8859}"/>
              </a:ext>
            </a:extLst>
          </p:cNvPr>
          <p:cNvSpPr txBox="1"/>
          <p:nvPr/>
        </p:nvSpPr>
        <p:spPr>
          <a:xfrm>
            <a:off x="3583663" y="5326889"/>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DA7813C5-8AC4-8022-CF18-5DDB7B8C82D8}"/>
              </a:ext>
            </a:extLst>
          </p:cNvPr>
          <p:cNvSpPr txBox="1"/>
          <p:nvPr/>
        </p:nvSpPr>
        <p:spPr>
          <a:xfrm>
            <a:off x="2818977" y="566596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 name="Straight Arrow Connector 6">
            <a:extLst>
              <a:ext uri="{FF2B5EF4-FFF2-40B4-BE49-F238E27FC236}">
                <a16:creationId xmlns:a16="http://schemas.microsoft.com/office/drawing/2014/main" id="{5092CC7A-3BAB-CDD2-57F7-B1E92198CF5E}"/>
              </a:ext>
            </a:extLst>
          </p:cNvPr>
          <p:cNvCxnSpPr>
            <a:cxnSpLocks/>
          </p:cNvCxnSpPr>
          <p:nvPr/>
        </p:nvCxnSpPr>
        <p:spPr bwMode="auto">
          <a:xfrm flipV="1">
            <a:off x="3662259" y="5229474"/>
            <a:ext cx="4262118" cy="17628"/>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9" name="Straight Connector 8">
            <a:extLst>
              <a:ext uri="{FF2B5EF4-FFF2-40B4-BE49-F238E27FC236}">
                <a16:creationId xmlns:a16="http://schemas.microsoft.com/office/drawing/2014/main" id="{063E56D8-7F9B-28B9-1245-91F137F9BC8A}"/>
              </a:ext>
            </a:extLst>
          </p:cNvPr>
          <p:cNvCxnSpPr>
            <a:cxnSpLocks/>
          </p:cNvCxnSpPr>
          <p:nvPr/>
        </p:nvCxnSpPr>
        <p:spPr bwMode="auto">
          <a:xfrm flipH="1">
            <a:off x="7929765" y="3741181"/>
            <a:ext cx="152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05DE5429-B766-078B-2033-292EB0DCA570}"/>
              </a:ext>
            </a:extLst>
          </p:cNvPr>
          <p:cNvSpPr txBox="1"/>
          <p:nvPr/>
        </p:nvSpPr>
        <p:spPr>
          <a:xfrm>
            <a:off x="5486400" y="5020465"/>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D3379CFC-2B5B-4655-679A-DBB206C20FE7}"/>
              </a:ext>
            </a:extLst>
          </p:cNvPr>
          <p:cNvCxnSpPr>
            <a:cxnSpLocks/>
          </p:cNvCxnSpPr>
          <p:nvPr/>
        </p:nvCxnSpPr>
        <p:spPr bwMode="auto">
          <a:xfrm>
            <a:off x="7815120" y="4982880"/>
            <a:ext cx="0" cy="397048"/>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094125C4-29C7-0E7A-F67F-E071F29A8E72}"/>
              </a:ext>
            </a:extLst>
          </p:cNvPr>
          <p:cNvSpPr txBox="1"/>
          <p:nvPr/>
        </p:nvSpPr>
        <p:spPr>
          <a:xfrm>
            <a:off x="7732721" y="4775926"/>
            <a:ext cx="996799" cy="246221"/>
          </a:xfrm>
          <a:prstGeom prst="rect">
            <a:avLst/>
          </a:prstGeom>
          <a:noFill/>
        </p:spPr>
        <p:txBody>
          <a:bodyPr wrap="square" rtlCol="0">
            <a:spAutoFit/>
          </a:bodyPr>
          <a:lstStyle/>
          <a:p>
            <a:r>
              <a:rPr lang="en-US" sz="1000" b="1" dirty="0">
                <a:solidFill>
                  <a:srgbClr val="FF0000"/>
                </a:solidFill>
              </a:rPr>
              <a:t>Switch to PCH</a:t>
            </a:r>
          </a:p>
        </p:txBody>
      </p:sp>
      <p:cxnSp>
        <p:nvCxnSpPr>
          <p:cNvPr id="24" name="Straight Arrow Connector 23">
            <a:extLst>
              <a:ext uri="{FF2B5EF4-FFF2-40B4-BE49-F238E27FC236}">
                <a16:creationId xmlns:a16="http://schemas.microsoft.com/office/drawing/2014/main" id="{03AD30DB-51F7-8133-127B-7881F9AC70D3}"/>
              </a:ext>
            </a:extLst>
          </p:cNvPr>
          <p:cNvCxnSpPr>
            <a:cxnSpLocks/>
          </p:cNvCxnSpPr>
          <p:nvPr/>
        </p:nvCxnSpPr>
        <p:spPr bwMode="auto">
          <a:xfrm flipH="1">
            <a:off x="3740576" y="4127708"/>
            <a:ext cx="191634" cy="215772"/>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5" name="TextBox 24">
            <a:extLst>
              <a:ext uri="{FF2B5EF4-FFF2-40B4-BE49-F238E27FC236}">
                <a16:creationId xmlns:a16="http://schemas.microsoft.com/office/drawing/2014/main" id="{3563A156-1B0A-E2BD-5511-EE2E44A59208}"/>
              </a:ext>
            </a:extLst>
          </p:cNvPr>
          <p:cNvSpPr txBox="1"/>
          <p:nvPr/>
        </p:nvSpPr>
        <p:spPr>
          <a:xfrm>
            <a:off x="3710076" y="3932297"/>
            <a:ext cx="1689940" cy="246221"/>
          </a:xfrm>
          <a:prstGeom prst="rect">
            <a:avLst/>
          </a:prstGeom>
          <a:noFill/>
        </p:spPr>
        <p:txBody>
          <a:bodyPr wrap="square" rtlCol="0">
            <a:spAutoFit/>
          </a:bodyPr>
          <a:lstStyle/>
          <a:p>
            <a:r>
              <a:rPr lang="en-US" sz="1000" b="1" dirty="0">
                <a:solidFill>
                  <a:srgbClr val="FF0000"/>
                </a:solidFill>
              </a:rPr>
              <a:t>STA stays on PCH</a:t>
            </a:r>
          </a:p>
        </p:txBody>
      </p:sp>
      <p:cxnSp>
        <p:nvCxnSpPr>
          <p:cNvPr id="3" name="Straight Arrow Connector 2">
            <a:extLst>
              <a:ext uri="{FF2B5EF4-FFF2-40B4-BE49-F238E27FC236}">
                <a16:creationId xmlns:a16="http://schemas.microsoft.com/office/drawing/2014/main" id="{FE9730E9-54AC-BA6E-B0DC-A3D8B44689CB}"/>
              </a:ext>
            </a:extLst>
          </p:cNvPr>
          <p:cNvCxnSpPr>
            <a:cxnSpLocks/>
          </p:cNvCxnSpPr>
          <p:nvPr/>
        </p:nvCxnSpPr>
        <p:spPr bwMode="auto">
          <a:xfrm flipV="1">
            <a:off x="3662259" y="4236635"/>
            <a:ext cx="4262118" cy="17628"/>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8" name="TextBox 7">
            <a:extLst>
              <a:ext uri="{FF2B5EF4-FFF2-40B4-BE49-F238E27FC236}">
                <a16:creationId xmlns:a16="http://schemas.microsoft.com/office/drawing/2014/main" id="{702F0877-C9B3-01AF-A590-D139E580113F}"/>
              </a:ext>
            </a:extLst>
          </p:cNvPr>
          <p:cNvSpPr txBox="1"/>
          <p:nvPr/>
        </p:nvSpPr>
        <p:spPr>
          <a:xfrm>
            <a:off x="5486400" y="4027626"/>
            <a:ext cx="657250" cy="246221"/>
          </a:xfrm>
          <a:prstGeom prst="rect">
            <a:avLst/>
          </a:prstGeom>
          <a:noFill/>
        </p:spPr>
        <p:txBody>
          <a:bodyPr wrap="square" rtlCol="0">
            <a:spAutoFit/>
          </a:bodyPr>
          <a:lstStyle/>
          <a:p>
            <a:r>
              <a:rPr lang="en-US" sz="1000" b="1" dirty="0">
                <a:solidFill>
                  <a:srgbClr val="00B050"/>
                </a:solidFill>
              </a:rPr>
              <a:t>NAV</a:t>
            </a:r>
          </a:p>
        </p:txBody>
      </p:sp>
      <p:pic>
        <p:nvPicPr>
          <p:cNvPr id="20" name="Picture 19">
            <a:extLst>
              <a:ext uri="{FF2B5EF4-FFF2-40B4-BE49-F238E27FC236}">
                <a16:creationId xmlns:a16="http://schemas.microsoft.com/office/drawing/2014/main" id="{D44724D4-A2C0-3809-0416-3B92107B20DC}"/>
              </a:ext>
            </a:extLst>
          </p:cNvPr>
          <p:cNvPicPr>
            <a:picLocks noChangeAspect="1"/>
          </p:cNvPicPr>
          <p:nvPr/>
        </p:nvPicPr>
        <p:blipFill>
          <a:blip r:embed="rId3"/>
          <a:stretch>
            <a:fillRect/>
          </a:stretch>
        </p:blipFill>
        <p:spPr>
          <a:xfrm>
            <a:off x="7919991" y="5239935"/>
            <a:ext cx="195423" cy="167505"/>
          </a:xfrm>
          <a:prstGeom prst="rect">
            <a:avLst/>
          </a:prstGeom>
        </p:spPr>
      </p:pic>
      <p:sp>
        <p:nvSpPr>
          <p:cNvPr id="21" name="Rectangle 20">
            <a:extLst>
              <a:ext uri="{FF2B5EF4-FFF2-40B4-BE49-F238E27FC236}">
                <a16:creationId xmlns:a16="http://schemas.microsoft.com/office/drawing/2014/main" id="{56CD8DDC-76DF-3EC6-8900-355EED2A4613}"/>
              </a:ext>
            </a:extLst>
          </p:cNvPr>
          <p:cNvSpPr/>
          <p:nvPr/>
        </p:nvSpPr>
        <p:spPr bwMode="auto">
          <a:xfrm>
            <a:off x="8091952" y="5112854"/>
            <a:ext cx="5140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spTree>
    <p:extLst>
      <p:ext uri="{BB962C8B-B14F-4D97-AF65-F5344CB8AC3E}">
        <p14:creationId xmlns:p14="http://schemas.microsoft.com/office/powerpoint/2010/main" val="19993313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7362E-FA9A-CCB0-C418-63C2D04C63E7}"/>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D1687D9-2900-7A0E-86C3-4135EA82831F}"/>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805F8FE9-8AFD-0A88-F0B4-ACC6BF3EB023}"/>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636C3E66-F9AB-7728-4A00-262A8CA4E1F1}"/>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C46B92A0-01D0-C870-CF37-DC97B9226DBA}"/>
              </a:ext>
            </a:extLst>
          </p:cNvPr>
          <p:cNvSpPr txBox="1">
            <a:spLocks noChangeArrowheads="1"/>
          </p:cNvSpPr>
          <p:nvPr/>
        </p:nvSpPr>
        <p:spPr bwMode="auto">
          <a:xfrm>
            <a:off x="965047" y="1498046"/>
            <a:ext cx="10236353" cy="213332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OBSS AP terminates the communication before the end of the NAV duration, UHR STA being on the NPCA PCH may not switch to the PCH before the end of the NAV duration (since it does not know about the TXOP truncation) and may not contend for the PCH.  </a:t>
            </a:r>
          </a:p>
          <a:p>
            <a:pPr>
              <a:buFont typeface="Arial" panose="020B0604020202020204" pitchFamily="34" charset="0"/>
              <a:buChar char="•"/>
            </a:pPr>
            <a:r>
              <a:rPr lang="en-US" sz="1800" b="0" kern="0" dirty="0"/>
              <a:t>STA (e.g., associated with UHR AP) may reset the basic NAV and may win the channel access. STA transmits a frame to UHR AP. STA may not receive a response from the UHR AP.</a:t>
            </a:r>
          </a:p>
          <a:p>
            <a:pPr>
              <a:buFont typeface="Arial" panose="020B0604020202020204" pitchFamily="34" charset="0"/>
              <a:buChar char="•"/>
            </a:pPr>
            <a:r>
              <a:rPr lang="en-US" sz="1800" b="0" kern="0" dirty="0"/>
              <a:t>When UHR AP switches back to the PCH by the end of the NAV duration and contends for the channel, it may not obtain the PCH access (e.g., another STA may already have the channel access). </a:t>
            </a:r>
          </a:p>
        </p:txBody>
      </p:sp>
      <p:sp>
        <p:nvSpPr>
          <p:cNvPr id="13" name="Title 1">
            <a:extLst>
              <a:ext uri="{FF2B5EF4-FFF2-40B4-BE49-F238E27FC236}">
                <a16:creationId xmlns:a16="http://schemas.microsoft.com/office/drawing/2014/main" id="{B47CD276-B060-3A2E-0EAC-339772999DBE}"/>
              </a:ext>
            </a:extLst>
          </p:cNvPr>
          <p:cNvSpPr>
            <a:spLocks noGrp="1"/>
          </p:cNvSpPr>
          <p:nvPr>
            <p:ph type="title"/>
          </p:nvPr>
        </p:nvSpPr>
        <p:spPr>
          <a:xfrm>
            <a:off x="914401" y="685801"/>
            <a:ext cx="9982199" cy="1065213"/>
          </a:xfrm>
        </p:spPr>
        <p:txBody>
          <a:bodyPr/>
          <a:lstStyle/>
          <a:p>
            <a:r>
              <a:rPr lang="en-US" dirty="0"/>
              <a:t>Problems due to TXOP Truncation on the PCH</a:t>
            </a:r>
          </a:p>
        </p:txBody>
      </p:sp>
      <p:cxnSp>
        <p:nvCxnSpPr>
          <p:cNvPr id="40" name="Straight Arrow Connector 39">
            <a:extLst>
              <a:ext uri="{FF2B5EF4-FFF2-40B4-BE49-F238E27FC236}">
                <a16:creationId xmlns:a16="http://schemas.microsoft.com/office/drawing/2014/main" id="{6A84D086-048A-5070-FE0A-05044FBD4FBA}"/>
              </a:ext>
            </a:extLst>
          </p:cNvPr>
          <p:cNvCxnSpPr>
            <a:cxnSpLocks/>
          </p:cNvCxnSpPr>
          <p:nvPr/>
        </p:nvCxnSpPr>
        <p:spPr bwMode="auto">
          <a:xfrm>
            <a:off x="2789797" y="5365638"/>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5AD9970D-FAB5-2B44-A6CE-3A589A6FE170}"/>
              </a:ext>
            </a:extLst>
          </p:cNvPr>
          <p:cNvCxnSpPr>
            <a:cxnSpLocks/>
          </p:cNvCxnSpPr>
          <p:nvPr/>
        </p:nvCxnSpPr>
        <p:spPr bwMode="auto">
          <a:xfrm>
            <a:off x="2789797" y="6264750"/>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B90AA7A8-8396-1681-A925-3FD277AF1154}"/>
              </a:ext>
            </a:extLst>
          </p:cNvPr>
          <p:cNvCxnSpPr>
            <a:cxnSpLocks/>
          </p:cNvCxnSpPr>
          <p:nvPr/>
        </p:nvCxnSpPr>
        <p:spPr bwMode="auto">
          <a:xfrm flipH="1">
            <a:off x="3631454" y="3741181"/>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76172EA8-6719-8A1C-3523-F9F5BAE680A1}"/>
              </a:ext>
            </a:extLst>
          </p:cNvPr>
          <p:cNvCxnSpPr>
            <a:cxnSpLocks/>
          </p:cNvCxnSpPr>
          <p:nvPr/>
        </p:nvCxnSpPr>
        <p:spPr bwMode="auto">
          <a:xfrm flipV="1">
            <a:off x="3137740" y="498463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117DE0FE-2D10-CBE4-733E-E17349A8619E}"/>
              </a:ext>
            </a:extLst>
          </p:cNvPr>
          <p:cNvSpPr txBox="1"/>
          <p:nvPr/>
        </p:nvSpPr>
        <p:spPr>
          <a:xfrm>
            <a:off x="2723729" y="5072151"/>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C389B46F-BE67-331A-CB67-1B975F056DFF}"/>
              </a:ext>
            </a:extLst>
          </p:cNvPr>
          <p:cNvSpPr txBox="1"/>
          <p:nvPr/>
        </p:nvSpPr>
        <p:spPr>
          <a:xfrm>
            <a:off x="2740618" y="5986757"/>
            <a:ext cx="916982" cy="307777"/>
          </a:xfrm>
          <a:prstGeom prst="rect">
            <a:avLst/>
          </a:prstGeom>
          <a:noFill/>
        </p:spPr>
        <p:txBody>
          <a:bodyPr wrap="none" rtlCol="0">
            <a:spAutoFit/>
          </a:bodyPr>
          <a:lstStyle/>
          <a:p>
            <a:r>
              <a:rPr lang="en-US" sz="1400" b="1" dirty="0">
                <a:solidFill>
                  <a:schemeClr val="tx1"/>
                </a:solidFill>
              </a:rPr>
              <a:t>OBSS AP</a:t>
            </a:r>
          </a:p>
        </p:txBody>
      </p:sp>
      <p:sp>
        <p:nvSpPr>
          <p:cNvPr id="50" name="TextBox 49">
            <a:extLst>
              <a:ext uri="{FF2B5EF4-FFF2-40B4-BE49-F238E27FC236}">
                <a16:creationId xmlns:a16="http://schemas.microsoft.com/office/drawing/2014/main" id="{4C66FD17-5D3C-8193-CC29-F97A842110F1}"/>
              </a:ext>
            </a:extLst>
          </p:cNvPr>
          <p:cNvSpPr txBox="1"/>
          <p:nvPr/>
        </p:nvSpPr>
        <p:spPr>
          <a:xfrm>
            <a:off x="3027868" y="4913535"/>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A990B18F-FF23-655D-AA23-31DEFBDEA475}"/>
              </a:ext>
            </a:extLst>
          </p:cNvPr>
          <p:cNvSpPr txBox="1"/>
          <p:nvPr/>
        </p:nvSpPr>
        <p:spPr>
          <a:xfrm>
            <a:off x="2815691" y="476638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8D0CD2A2-7EBE-8577-491C-FD7B9057092B}"/>
              </a:ext>
            </a:extLst>
          </p:cNvPr>
          <p:cNvCxnSpPr>
            <a:cxnSpLocks/>
          </p:cNvCxnSpPr>
          <p:nvPr/>
        </p:nvCxnSpPr>
        <p:spPr bwMode="auto">
          <a:xfrm>
            <a:off x="3137740" y="5887730"/>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9EFEB86-16F8-DF9B-F3C3-E9A300543883}"/>
              </a:ext>
            </a:extLst>
          </p:cNvPr>
          <p:cNvSpPr txBox="1"/>
          <p:nvPr/>
        </p:nvSpPr>
        <p:spPr>
          <a:xfrm>
            <a:off x="3052472" y="5819798"/>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7D944DA6-CA05-4AE7-98B7-188285DEBF60}"/>
              </a:ext>
            </a:extLst>
          </p:cNvPr>
          <p:cNvSpPr/>
          <p:nvPr/>
        </p:nvSpPr>
        <p:spPr bwMode="auto">
          <a:xfrm>
            <a:off x="3633079" y="6000182"/>
            <a:ext cx="337130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between OBSS AP and its associated STAs</a:t>
            </a:r>
          </a:p>
        </p:txBody>
      </p:sp>
      <p:cxnSp>
        <p:nvCxnSpPr>
          <p:cNvPr id="63" name="Straight Arrow Connector 62">
            <a:extLst>
              <a:ext uri="{FF2B5EF4-FFF2-40B4-BE49-F238E27FC236}">
                <a16:creationId xmlns:a16="http://schemas.microsoft.com/office/drawing/2014/main" id="{D617081C-15DD-BA2B-FED8-58C2F36875CE}"/>
              </a:ext>
            </a:extLst>
          </p:cNvPr>
          <p:cNvCxnSpPr>
            <a:cxnSpLocks/>
          </p:cNvCxnSpPr>
          <p:nvPr/>
        </p:nvCxnSpPr>
        <p:spPr bwMode="auto">
          <a:xfrm>
            <a:off x="2789797" y="4343480"/>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C3421184-E181-F7DB-FD5A-6CEC6E5A4FA2}"/>
              </a:ext>
            </a:extLst>
          </p:cNvPr>
          <p:cNvCxnSpPr>
            <a:cxnSpLocks/>
          </p:cNvCxnSpPr>
          <p:nvPr/>
        </p:nvCxnSpPr>
        <p:spPr bwMode="auto">
          <a:xfrm flipV="1">
            <a:off x="3137740" y="3962480"/>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67E30142-F056-D41F-BF07-7244A6EB0DC4}"/>
              </a:ext>
            </a:extLst>
          </p:cNvPr>
          <p:cNvSpPr txBox="1"/>
          <p:nvPr/>
        </p:nvSpPr>
        <p:spPr>
          <a:xfrm>
            <a:off x="2908216" y="4063758"/>
            <a:ext cx="520784" cy="307777"/>
          </a:xfrm>
          <a:prstGeom prst="rect">
            <a:avLst/>
          </a:prstGeom>
          <a:noFill/>
        </p:spPr>
        <p:txBody>
          <a:bodyPr wrap="none" rtlCol="0">
            <a:spAutoFit/>
          </a:bodyPr>
          <a:lstStyle/>
          <a:p>
            <a:r>
              <a:rPr lang="en-US" sz="1400" b="1" dirty="0">
                <a:solidFill>
                  <a:schemeClr val="tx1"/>
                </a:solidFill>
              </a:rPr>
              <a:t>STA</a:t>
            </a:r>
          </a:p>
        </p:txBody>
      </p:sp>
      <p:sp>
        <p:nvSpPr>
          <p:cNvPr id="66" name="TextBox 65">
            <a:extLst>
              <a:ext uri="{FF2B5EF4-FFF2-40B4-BE49-F238E27FC236}">
                <a16:creationId xmlns:a16="http://schemas.microsoft.com/office/drawing/2014/main" id="{9D1A1DA4-F7B3-F481-A7BC-0769538643F9}"/>
              </a:ext>
            </a:extLst>
          </p:cNvPr>
          <p:cNvSpPr txBox="1"/>
          <p:nvPr/>
        </p:nvSpPr>
        <p:spPr>
          <a:xfrm>
            <a:off x="3027868" y="3891377"/>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8C7CD59F-C724-CEC6-3D25-9F682CF12DD3}"/>
              </a:ext>
            </a:extLst>
          </p:cNvPr>
          <p:cNvSpPr txBox="1"/>
          <p:nvPr/>
        </p:nvSpPr>
        <p:spPr>
          <a:xfrm>
            <a:off x="2815679" y="3733800"/>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4CFB2438-0CE3-787E-E737-2D14BBBCE6BE}"/>
              </a:ext>
            </a:extLst>
          </p:cNvPr>
          <p:cNvPicPr>
            <a:picLocks noChangeAspect="1"/>
          </p:cNvPicPr>
          <p:nvPr/>
        </p:nvPicPr>
        <p:blipFill>
          <a:blip r:embed="rId3"/>
          <a:stretch>
            <a:fillRect/>
          </a:stretch>
        </p:blipFill>
        <p:spPr>
          <a:xfrm>
            <a:off x="3747340" y="4833369"/>
            <a:ext cx="195423" cy="167505"/>
          </a:xfrm>
          <a:prstGeom prst="rect">
            <a:avLst/>
          </a:prstGeom>
        </p:spPr>
      </p:pic>
      <p:sp>
        <p:nvSpPr>
          <p:cNvPr id="76" name="Rectangle 75">
            <a:extLst>
              <a:ext uri="{FF2B5EF4-FFF2-40B4-BE49-F238E27FC236}">
                <a16:creationId xmlns:a16="http://schemas.microsoft.com/office/drawing/2014/main" id="{7507C451-F0AE-9E78-D6D9-00AC133DE3C4}"/>
              </a:ext>
            </a:extLst>
          </p:cNvPr>
          <p:cNvSpPr/>
          <p:nvPr/>
        </p:nvSpPr>
        <p:spPr bwMode="auto">
          <a:xfrm>
            <a:off x="3909978" y="4716460"/>
            <a:ext cx="3764881"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 between UHR AP and its assoc. STAs</a:t>
            </a:r>
          </a:p>
        </p:txBody>
      </p:sp>
      <p:cxnSp>
        <p:nvCxnSpPr>
          <p:cNvPr id="79" name="Straight Arrow Connector 78">
            <a:extLst>
              <a:ext uri="{FF2B5EF4-FFF2-40B4-BE49-F238E27FC236}">
                <a16:creationId xmlns:a16="http://schemas.microsoft.com/office/drawing/2014/main" id="{39093902-9361-6715-9A97-32A2DB6559D0}"/>
              </a:ext>
            </a:extLst>
          </p:cNvPr>
          <p:cNvCxnSpPr>
            <a:cxnSpLocks/>
          </p:cNvCxnSpPr>
          <p:nvPr/>
        </p:nvCxnSpPr>
        <p:spPr bwMode="auto">
          <a:xfrm flipV="1">
            <a:off x="3720464" y="4980762"/>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DD0DDD88-E4DF-9EF8-DBE2-4BBFB894B0F5}"/>
              </a:ext>
            </a:extLst>
          </p:cNvPr>
          <p:cNvSpPr txBox="1"/>
          <p:nvPr/>
        </p:nvSpPr>
        <p:spPr>
          <a:xfrm>
            <a:off x="3554483" y="5326889"/>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C604B9A7-F3B2-03C6-24FC-2ADA0A439597}"/>
              </a:ext>
            </a:extLst>
          </p:cNvPr>
          <p:cNvSpPr txBox="1"/>
          <p:nvPr/>
        </p:nvSpPr>
        <p:spPr>
          <a:xfrm>
            <a:off x="2789797" y="566596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 name="Straight Arrow Connector 6">
            <a:extLst>
              <a:ext uri="{FF2B5EF4-FFF2-40B4-BE49-F238E27FC236}">
                <a16:creationId xmlns:a16="http://schemas.microsoft.com/office/drawing/2014/main" id="{8C1B2209-6B8C-CE60-889D-F2F523EBD50A}"/>
              </a:ext>
            </a:extLst>
          </p:cNvPr>
          <p:cNvCxnSpPr>
            <a:cxnSpLocks/>
          </p:cNvCxnSpPr>
          <p:nvPr/>
        </p:nvCxnSpPr>
        <p:spPr bwMode="auto">
          <a:xfrm flipV="1">
            <a:off x="3633079" y="5229474"/>
            <a:ext cx="4262118" cy="17628"/>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9" name="Straight Connector 8">
            <a:extLst>
              <a:ext uri="{FF2B5EF4-FFF2-40B4-BE49-F238E27FC236}">
                <a16:creationId xmlns:a16="http://schemas.microsoft.com/office/drawing/2014/main" id="{F2DCC5EB-F5D1-7DFF-2B25-A6738582A2FF}"/>
              </a:ext>
            </a:extLst>
          </p:cNvPr>
          <p:cNvCxnSpPr>
            <a:cxnSpLocks/>
          </p:cNvCxnSpPr>
          <p:nvPr/>
        </p:nvCxnSpPr>
        <p:spPr bwMode="auto">
          <a:xfrm>
            <a:off x="7900585" y="3741181"/>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FC278FD0-C9EC-3FD6-A4EC-925B353D4801}"/>
              </a:ext>
            </a:extLst>
          </p:cNvPr>
          <p:cNvSpPr txBox="1"/>
          <p:nvPr/>
        </p:nvSpPr>
        <p:spPr>
          <a:xfrm>
            <a:off x="5638800" y="5019511"/>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09EF18FE-829F-2CE2-D0C3-6729926BF12C}"/>
              </a:ext>
            </a:extLst>
          </p:cNvPr>
          <p:cNvCxnSpPr>
            <a:cxnSpLocks/>
          </p:cNvCxnSpPr>
          <p:nvPr/>
        </p:nvCxnSpPr>
        <p:spPr bwMode="auto">
          <a:xfrm>
            <a:off x="7772400" y="5072151"/>
            <a:ext cx="0" cy="3056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8B03B7E9-42FA-2D21-D81A-98C324632F43}"/>
              </a:ext>
            </a:extLst>
          </p:cNvPr>
          <p:cNvSpPr txBox="1"/>
          <p:nvPr/>
        </p:nvSpPr>
        <p:spPr>
          <a:xfrm>
            <a:off x="7286997" y="4893280"/>
            <a:ext cx="996799" cy="246221"/>
          </a:xfrm>
          <a:prstGeom prst="rect">
            <a:avLst/>
          </a:prstGeom>
          <a:noFill/>
        </p:spPr>
        <p:txBody>
          <a:bodyPr wrap="square" rtlCol="0">
            <a:spAutoFit/>
          </a:bodyPr>
          <a:lstStyle/>
          <a:p>
            <a:r>
              <a:rPr lang="en-US" sz="1000" b="1" dirty="0">
                <a:solidFill>
                  <a:srgbClr val="FF0000"/>
                </a:solidFill>
              </a:rPr>
              <a:t>Switch to PCH</a:t>
            </a:r>
          </a:p>
        </p:txBody>
      </p:sp>
      <p:cxnSp>
        <p:nvCxnSpPr>
          <p:cNvPr id="24" name="Straight Arrow Connector 23">
            <a:extLst>
              <a:ext uri="{FF2B5EF4-FFF2-40B4-BE49-F238E27FC236}">
                <a16:creationId xmlns:a16="http://schemas.microsoft.com/office/drawing/2014/main" id="{4B4EBCAE-E7C4-C694-0B2D-5BA61085FCA1}"/>
              </a:ext>
            </a:extLst>
          </p:cNvPr>
          <p:cNvCxnSpPr>
            <a:cxnSpLocks/>
          </p:cNvCxnSpPr>
          <p:nvPr/>
        </p:nvCxnSpPr>
        <p:spPr bwMode="auto">
          <a:xfrm flipH="1">
            <a:off x="3711396" y="4153902"/>
            <a:ext cx="198583" cy="189578"/>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5" name="TextBox 24">
            <a:extLst>
              <a:ext uri="{FF2B5EF4-FFF2-40B4-BE49-F238E27FC236}">
                <a16:creationId xmlns:a16="http://schemas.microsoft.com/office/drawing/2014/main" id="{2A52CCDC-A1AA-624D-A4B7-9C307330F117}"/>
              </a:ext>
            </a:extLst>
          </p:cNvPr>
          <p:cNvSpPr txBox="1"/>
          <p:nvPr/>
        </p:nvSpPr>
        <p:spPr>
          <a:xfrm>
            <a:off x="3669044" y="3957732"/>
            <a:ext cx="1819782" cy="246221"/>
          </a:xfrm>
          <a:prstGeom prst="rect">
            <a:avLst/>
          </a:prstGeom>
          <a:noFill/>
        </p:spPr>
        <p:txBody>
          <a:bodyPr wrap="square" rtlCol="0">
            <a:spAutoFit/>
          </a:bodyPr>
          <a:lstStyle/>
          <a:p>
            <a:r>
              <a:rPr lang="en-US" sz="1000" b="1" dirty="0">
                <a:solidFill>
                  <a:srgbClr val="FF0000"/>
                </a:solidFill>
              </a:rPr>
              <a:t>STA stays on PCH</a:t>
            </a:r>
          </a:p>
        </p:txBody>
      </p:sp>
      <p:sp>
        <p:nvSpPr>
          <p:cNvPr id="3" name="Rectangle 2">
            <a:extLst>
              <a:ext uri="{FF2B5EF4-FFF2-40B4-BE49-F238E27FC236}">
                <a16:creationId xmlns:a16="http://schemas.microsoft.com/office/drawing/2014/main" id="{92E8D5FB-6BF3-A6D7-4996-3CCB6DDE83C6}"/>
              </a:ext>
            </a:extLst>
          </p:cNvPr>
          <p:cNvSpPr/>
          <p:nvPr/>
        </p:nvSpPr>
        <p:spPr bwMode="auto">
          <a:xfrm>
            <a:off x="7008985" y="6001470"/>
            <a:ext cx="888906" cy="264302"/>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8" name="Straight Arrow Connector 7">
            <a:extLst>
              <a:ext uri="{FF2B5EF4-FFF2-40B4-BE49-F238E27FC236}">
                <a16:creationId xmlns:a16="http://schemas.microsoft.com/office/drawing/2014/main" id="{6557F765-4242-4FFF-38A3-B3EBA1734D47}"/>
              </a:ext>
            </a:extLst>
          </p:cNvPr>
          <p:cNvCxnSpPr>
            <a:cxnSpLocks/>
          </p:cNvCxnSpPr>
          <p:nvPr/>
        </p:nvCxnSpPr>
        <p:spPr bwMode="auto">
          <a:xfrm>
            <a:off x="6781800" y="5786414"/>
            <a:ext cx="209584" cy="200343"/>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2" name="TextBox 11">
            <a:extLst>
              <a:ext uri="{FF2B5EF4-FFF2-40B4-BE49-F238E27FC236}">
                <a16:creationId xmlns:a16="http://schemas.microsoft.com/office/drawing/2014/main" id="{089D7525-77EB-3FFF-2207-F041C266CC06}"/>
              </a:ext>
            </a:extLst>
          </p:cNvPr>
          <p:cNvSpPr txBox="1"/>
          <p:nvPr/>
        </p:nvSpPr>
        <p:spPr>
          <a:xfrm>
            <a:off x="6323573" y="5580396"/>
            <a:ext cx="1355917" cy="246221"/>
          </a:xfrm>
          <a:prstGeom prst="rect">
            <a:avLst/>
          </a:prstGeom>
          <a:noFill/>
        </p:spPr>
        <p:txBody>
          <a:bodyPr wrap="square" rtlCol="0">
            <a:spAutoFit/>
          </a:bodyPr>
          <a:lstStyle/>
          <a:p>
            <a:r>
              <a:rPr lang="en-US" sz="1000" b="1" dirty="0">
                <a:solidFill>
                  <a:srgbClr val="FF0000"/>
                </a:solidFill>
              </a:rPr>
              <a:t>TXOP truncation</a:t>
            </a:r>
          </a:p>
        </p:txBody>
      </p:sp>
      <p:pic>
        <p:nvPicPr>
          <p:cNvPr id="15" name="Picture 14">
            <a:extLst>
              <a:ext uri="{FF2B5EF4-FFF2-40B4-BE49-F238E27FC236}">
                <a16:creationId xmlns:a16="http://schemas.microsoft.com/office/drawing/2014/main" id="{EE8CBFD6-6D08-6B33-3871-C943CD1686B2}"/>
              </a:ext>
            </a:extLst>
          </p:cNvPr>
          <p:cNvPicPr>
            <a:picLocks noChangeAspect="1"/>
          </p:cNvPicPr>
          <p:nvPr/>
        </p:nvPicPr>
        <p:blipFill>
          <a:blip r:embed="rId3"/>
          <a:stretch>
            <a:fillRect/>
          </a:stretch>
        </p:blipFill>
        <p:spPr>
          <a:xfrm>
            <a:off x="7051869" y="4204624"/>
            <a:ext cx="195423" cy="167505"/>
          </a:xfrm>
          <a:prstGeom prst="rect">
            <a:avLst/>
          </a:prstGeom>
        </p:spPr>
      </p:pic>
      <p:cxnSp>
        <p:nvCxnSpPr>
          <p:cNvPr id="26" name="Straight Connector 25">
            <a:extLst>
              <a:ext uri="{FF2B5EF4-FFF2-40B4-BE49-F238E27FC236}">
                <a16:creationId xmlns:a16="http://schemas.microsoft.com/office/drawing/2014/main" id="{D549F76B-7C28-4524-4379-95CFB7C7D6EF}"/>
              </a:ext>
            </a:extLst>
          </p:cNvPr>
          <p:cNvCxnSpPr>
            <a:cxnSpLocks/>
          </p:cNvCxnSpPr>
          <p:nvPr/>
        </p:nvCxnSpPr>
        <p:spPr bwMode="auto">
          <a:xfrm flipH="1">
            <a:off x="7001532" y="3733800"/>
            <a:ext cx="2856" cy="261524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Rectangle 29">
            <a:extLst>
              <a:ext uri="{FF2B5EF4-FFF2-40B4-BE49-F238E27FC236}">
                <a16:creationId xmlns:a16="http://schemas.microsoft.com/office/drawing/2014/main" id="{6FFF70CC-ED5D-6EEF-7D47-3B8E0DA1A068}"/>
              </a:ext>
            </a:extLst>
          </p:cNvPr>
          <p:cNvSpPr/>
          <p:nvPr/>
        </p:nvSpPr>
        <p:spPr bwMode="auto">
          <a:xfrm>
            <a:off x="7223830" y="4077543"/>
            <a:ext cx="551362"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cxnSp>
        <p:nvCxnSpPr>
          <p:cNvPr id="33" name="Straight Arrow Connector 32">
            <a:extLst>
              <a:ext uri="{FF2B5EF4-FFF2-40B4-BE49-F238E27FC236}">
                <a16:creationId xmlns:a16="http://schemas.microsoft.com/office/drawing/2014/main" id="{A8CF8002-F029-F914-4032-874117731899}"/>
              </a:ext>
            </a:extLst>
          </p:cNvPr>
          <p:cNvCxnSpPr>
            <a:cxnSpLocks/>
          </p:cNvCxnSpPr>
          <p:nvPr/>
        </p:nvCxnSpPr>
        <p:spPr bwMode="auto">
          <a:xfrm flipH="1">
            <a:off x="8169334" y="5167186"/>
            <a:ext cx="189771" cy="233042"/>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34" name="TextBox 33">
            <a:extLst>
              <a:ext uri="{FF2B5EF4-FFF2-40B4-BE49-F238E27FC236}">
                <a16:creationId xmlns:a16="http://schemas.microsoft.com/office/drawing/2014/main" id="{BB63E37A-C990-46C3-FF49-3491513B49AC}"/>
              </a:ext>
            </a:extLst>
          </p:cNvPr>
          <p:cNvSpPr txBox="1"/>
          <p:nvPr/>
        </p:nvSpPr>
        <p:spPr>
          <a:xfrm>
            <a:off x="8297496" y="4895092"/>
            <a:ext cx="1131367" cy="400110"/>
          </a:xfrm>
          <a:prstGeom prst="rect">
            <a:avLst/>
          </a:prstGeom>
          <a:noFill/>
        </p:spPr>
        <p:txBody>
          <a:bodyPr wrap="square" rtlCol="0">
            <a:spAutoFit/>
          </a:bodyPr>
          <a:lstStyle/>
          <a:p>
            <a:r>
              <a:rPr lang="en-US" sz="1000" b="1" dirty="0">
                <a:solidFill>
                  <a:srgbClr val="FF0000"/>
                </a:solidFill>
              </a:rPr>
              <a:t>Cannot obtain the PCH access</a:t>
            </a:r>
          </a:p>
        </p:txBody>
      </p:sp>
      <p:sp>
        <p:nvSpPr>
          <p:cNvPr id="20" name="TextBox 19">
            <a:extLst>
              <a:ext uri="{FF2B5EF4-FFF2-40B4-BE49-F238E27FC236}">
                <a16:creationId xmlns:a16="http://schemas.microsoft.com/office/drawing/2014/main" id="{8178D692-AE7F-C6BD-7133-526BEDC96EC5}"/>
              </a:ext>
            </a:extLst>
          </p:cNvPr>
          <p:cNvSpPr txBox="1"/>
          <p:nvPr/>
        </p:nvSpPr>
        <p:spPr>
          <a:xfrm>
            <a:off x="5638800" y="4067546"/>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21" name="Straight Arrow Connector 20">
            <a:extLst>
              <a:ext uri="{FF2B5EF4-FFF2-40B4-BE49-F238E27FC236}">
                <a16:creationId xmlns:a16="http://schemas.microsoft.com/office/drawing/2014/main" id="{98039D88-B219-B3BC-0667-0C5C9DC51B61}"/>
              </a:ext>
            </a:extLst>
          </p:cNvPr>
          <p:cNvCxnSpPr>
            <a:cxnSpLocks/>
          </p:cNvCxnSpPr>
          <p:nvPr/>
        </p:nvCxnSpPr>
        <p:spPr bwMode="auto">
          <a:xfrm>
            <a:off x="3631454" y="4267966"/>
            <a:ext cx="3353072" cy="0"/>
          </a:xfrm>
          <a:prstGeom prst="straightConnector1">
            <a:avLst/>
          </a:prstGeom>
          <a:solidFill>
            <a:srgbClr val="00B8FF"/>
          </a:solidFill>
          <a:ln w="28575" cap="flat" cmpd="sng" algn="ctr">
            <a:solidFill>
              <a:srgbClr val="00B050"/>
            </a:solidFill>
            <a:prstDash val="solid"/>
            <a:round/>
            <a:headEnd type="triangle" w="med" len="med"/>
            <a:tailEnd type="none" w="med" len="med"/>
          </a:ln>
          <a:effectLst/>
        </p:spPr>
      </p:cxnSp>
      <p:cxnSp>
        <p:nvCxnSpPr>
          <p:cNvPr id="23" name="Straight Arrow Connector 22">
            <a:extLst>
              <a:ext uri="{FF2B5EF4-FFF2-40B4-BE49-F238E27FC236}">
                <a16:creationId xmlns:a16="http://schemas.microsoft.com/office/drawing/2014/main" id="{9DD701A6-0CE1-B0B1-8BE9-2BBCC1CB6D07}"/>
              </a:ext>
            </a:extLst>
          </p:cNvPr>
          <p:cNvCxnSpPr>
            <a:cxnSpLocks/>
          </p:cNvCxnSpPr>
          <p:nvPr/>
        </p:nvCxnSpPr>
        <p:spPr bwMode="auto">
          <a:xfrm flipH="1">
            <a:off x="7001532" y="4267966"/>
            <a:ext cx="893665" cy="0"/>
          </a:xfrm>
          <a:prstGeom prst="straightConnector1">
            <a:avLst/>
          </a:prstGeom>
          <a:solidFill>
            <a:srgbClr val="00B8FF"/>
          </a:solidFill>
          <a:ln w="28575" cap="flat" cmpd="sng" algn="ctr">
            <a:solidFill>
              <a:srgbClr val="00B050"/>
            </a:solidFill>
            <a:prstDash val="dash"/>
            <a:round/>
            <a:headEnd type="triangle" w="med" len="med"/>
            <a:tailEnd type="none" w="med" len="med"/>
          </a:ln>
          <a:effectLst/>
        </p:spPr>
      </p:cxnSp>
      <p:cxnSp>
        <p:nvCxnSpPr>
          <p:cNvPr id="31" name="Straight Arrow Connector 30">
            <a:extLst>
              <a:ext uri="{FF2B5EF4-FFF2-40B4-BE49-F238E27FC236}">
                <a16:creationId xmlns:a16="http://schemas.microsoft.com/office/drawing/2014/main" id="{DC9D2849-3DB3-9620-026B-224843291CE8}"/>
              </a:ext>
            </a:extLst>
          </p:cNvPr>
          <p:cNvCxnSpPr>
            <a:cxnSpLocks/>
          </p:cNvCxnSpPr>
          <p:nvPr/>
        </p:nvCxnSpPr>
        <p:spPr bwMode="auto">
          <a:xfrm>
            <a:off x="6759555" y="4039054"/>
            <a:ext cx="209584" cy="200343"/>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35" name="TextBox 34">
            <a:extLst>
              <a:ext uri="{FF2B5EF4-FFF2-40B4-BE49-F238E27FC236}">
                <a16:creationId xmlns:a16="http://schemas.microsoft.com/office/drawing/2014/main" id="{58110E9E-6C2F-8DFC-A285-135B7FCD1EB5}"/>
              </a:ext>
            </a:extLst>
          </p:cNvPr>
          <p:cNvSpPr txBox="1"/>
          <p:nvPr/>
        </p:nvSpPr>
        <p:spPr>
          <a:xfrm>
            <a:off x="6345913" y="3784542"/>
            <a:ext cx="877917" cy="400110"/>
          </a:xfrm>
          <a:prstGeom prst="rect">
            <a:avLst/>
          </a:prstGeom>
          <a:noFill/>
        </p:spPr>
        <p:txBody>
          <a:bodyPr wrap="square" rtlCol="0">
            <a:spAutoFit/>
          </a:bodyPr>
          <a:lstStyle/>
          <a:p>
            <a:r>
              <a:rPr lang="en-US" sz="1000" b="1" dirty="0">
                <a:solidFill>
                  <a:srgbClr val="FF0000"/>
                </a:solidFill>
              </a:rPr>
              <a:t>Basic NAV reset</a:t>
            </a:r>
          </a:p>
        </p:txBody>
      </p:sp>
    </p:spTree>
    <p:extLst>
      <p:ext uri="{BB962C8B-B14F-4D97-AF65-F5344CB8AC3E}">
        <p14:creationId xmlns:p14="http://schemas.microsoft.com/office/powerpoint/2010/main" val="19568748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4911</TotalTime>
  <Words>1927</Words>
  <Application>Microsoft Office PowerPoint</Application>
  <PresentationFormat>Widescreen</PresentationFormat>
  <Paragraphs>268</Paragraphs>
  <Slides>15</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굴림</vt:lpstr>
      <vt:lpstr>Arial</vt:lpstr>
      <vt:lpstr>Arial Unicode MS</vt:lpstr>
      <vt:lpstr>Times New Roman</vt:lpstr>
      <vt:lpstr>Wingdings</vt:lpstr>
      <vt:lpstr>Office Theme</vt:lpstr>
      <vt:lpstr>Document</vt:lpstr>
      <vt:lpstr>Some Details on NPCA Operation</vt:lpstr>
      <vt:lpstr>PowerPoint Presentation</vt:lpstr>
      <vt:lpstr>Switching to the NPCA PCH</vt:lpstr>
      <vt:lpstr>Problem While Switching to the NPCA PCH</vt:lpstr>
      <vt:lpstr>Some of the Earlier Proposals</vt:lpstr>
      <vt:lpstr>Proposed Approach for Switching to the NPCA PCH</vt:lpstr>
      <vt:lpstr>Evaluation of the Proposed Approach</vt:lpstr>
      <vt:lpstr>Switching Back to the PCH</vt:lpstr>
      <vt:lpstr>Problems due to TXOP Truncation on the PCH</vt:lpstr>
      <vt:lpstr>Proposed Solutions for TXOP Truncation on the PCH</vt:lpstr>
      <vt:lpstr>Conclusion</vt:lpstr>
      <vt:lpstr>References</vt:lpstr>
      <vt:lpstr>Straw Poll – 1</vt:lpstr>
      <vt:lpstr>Straw Poll – 2</vt:lpstr>
      <vt:lpstr>Straw Poll –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248</cp:revision>
  <cp:lastPrinted>1601-01-01T00:00:00Z</cp:lastPrinted>
  <dcterms:created xsi:type="dcterms:W3CDTF">2024-02-06T17:29:42Z</dcterms:created>
  <dcterms:modified xsi:type="dcterms:W3CDTF">2025-02-13T14:07:49Z</dcterms:modified>
  <cp:category>Name, Affiliation</cp:category>
</cp:coreProperties>
</file>