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363" r:id="rId2"/>
    <p:sldId id="2476" r:id="rId3"/>
    <p:sldId id="2474" r:id="rId4"/>
    <p:sldId id="2477" r:id="rId5"/>
    <p:sldId id="2470" r:id="rId6"/>
    <p:sldId id="2467" r:id="rId7"/>
    <p:sldId id="2460" r:id="rId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150" autoAdjust="0"/>
  </p:normalViewPr>
  <p:slideViewPr>
    <p:cSldViewPr>
      <p:cViewPr varScale="1">
        <p:scale>
          <a:sx n="90" d="100"/>
          <a:sy n="90" d="100"/>
        </p:scale>
        <p:origin x="326" y="67"/>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802.11-24/1846r1</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November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94375070"/>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847528" y="615636"/>
            <a:ext cx="856895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AMP client STA types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8 November 2024</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Recap: Proposed AMP Terminology [1] </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1881320" cy="3545586"/>
          </a:xfrm>
          <a:prstGeom prst="rect">
            <a:avLst/>
          </a:prstGeom>
          <a:noFill/>
        </p:spPr>
        <p:txBody>
          <a:bodyPr vert="horz" wrap="square" rtlCol="0">
            <a:spAutoFit/>
          </a:bodyPr>
          <a:lstStyle/>
          <a:p>
            <a:pPr lvl="0" defTabSz="914400">
              <a:spcBef>
                <a:spcPct val="20000"/>
              </a:spcBef>
            </a:pPr>
            <a:r>
              <a:rPr lang="en-US" sz="2400" b="1" kern="0" dirty="0">
                <a:solidFill>
                  <a:srgbClr val="000000"/>
                </a:solidFill>
                <a:latin typeface="Times New Roman"/>
                <a:ea typeface="+mn-ea"/>
              </a:rPr>
              <a:t>The following terminologies for client STA types were proposed in [1]:</a:t>
            </a:r>
          </a:p>
          <a:p>
            <a:pPr marL="457200" lvl="1" indent="0" defTabSz="914400">
              <a:spcBef>
                <a:spcPct val="20000"/>
              </a:spcBef>
            </a:pPr>
            <a:endParaRPr lang="en-US" sz="1800" kern="0" dirty="0">
              <a:solidFill>
                <a:srgbClr val="000000"/>
              </a:solidFill>
              <a:latin typeface="Times New Roman"/>
            </a:endParaRPr>
          </a:p>
          <a:p>
            <a:pPr marL="342900" lvl="0" indent="-342900" defTabSz="914400">
              <a:spcBef>
                <a:spcPct val="20000"/>
              </a:spcBef>
              <a:buFontTx/>
              <a:buChar char="•"/>
            </a:pPr>
            <a:r>
              <a:rPr lang="en-US" sz="2400" b="1" kern="0" dirty="0">
                <a:solidFill>
                  <a:srgbClr val="000000"/>
                </a:solidFill>
                <a:latin typeface="Times New Roman"/>
                <a:ea typeface="+mn-ea"/>
              </a:rPr>
              <a:t>AMP non-AP STA: </a:t>
            </a:r>
            <a:r>
              <a:rPr lang="en-US" sz="2400" kern="0" dirty="0">
                <a:solidFill>
                  <a:srgbClr val="000000"/>
                </a:solidFill>
                <a:latin typeface="Times New Roman"/>
                <a:ea typeface="+mn-ea"/>
              </a:rPr>
              <a:t>A non-AP STA that supports AMP operation. AMP non-AP STA can be subdivided into 3 categories based on functionality:</a:t>
            </a:r>
          </a:p>
          <a:p>
            <a:pPr lvl="1" defTabSz="914400">
              <a:spcBef>
                <a:spcPct val="20000"/>
              </a:spcBef>
              <a:buFontTx/>
              <a:buChar char="–"/>
            </a:pPr>
            <a:r>
              <a:rPr lang="en-US" sz="1800" u="sng" kern="0" dirty="0">
                <a:solidFill>
                  <a:srgbClr val="000000"/>
                </a:solidFill>
                <a:latin typeface="Times New Roman"/>
              </a:rPr>
              <a:t>T</a:t>
            </a:r>
            <a:r>
              <a:rPr lang="en-US" altLang="zh-CN" sz="1800" u="sng" kern="0" dirty="0">
                <a:solidFill>
                  <a:srgbClr val="000000"/>
                </a:solidFill>
                <a:latin typeface="Times New Roman"/>
              </a:rPr>
              <a:t>ype</a:t>
            </a:r>
            <a:r>
              <a:rPr lang="en-US" sz="1800" u="sng" kern="0" dirty="0">
                <a:solidFill>
                  <a:srgbClr val="000000"/>
                </a:solidFill>
                <a:latin typeface="Times New Roman"/>
              </a:rPr>
              <a:t>-A AMP STA</a:t>
            </a:r>
            <a:r>
              <a:rPr lang="en-US" sz="1800" kern="0" dirty="0">
                <a:solidFill>
                  <a:srgbClr val="000000"/>
                </a:solidFill>
                <a:latin typeface="Times New Roman"/>
              </a:rPr>
              <a:t>: An AMP non-AP STA that </a:t>
            </a:r>
            <a:r>
              <a:rPr lang="en-US" sz="1800" kern="0" dirty="0">
                <a:solidFill>
                  <a:srgbClr val="C00000"/>
                </a:solidFill>
                <a:latin typeface="Times New Roman"/>
              </a:rPr>
              <a:t>support existing WLAN standards  (e.g. 2.4 GHz 11b/n).</a:t>
            </a:r>
          </a:p>
          <a:p>
            <a:pPr lvl="1" defTabSz="914400">
              <a:spcBef>
                <a:spcPct val="20000"/>
              </a:spcBef>
              <a:buFontTx/>
              <a:buChar char="–"/>
            </a:pPr>
            <a:r>
              <a:rPr lang="en-US" sz="1800" u="sng" kern="0" dirty="0">
                <a:solidFill>
                  <a:srgbClr val="000000"/>
                </a:solidFill>
                <a:latin typeface="Times New Roman"/>
              </a:rPr>
              <a:t>Type-B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low power active transmitter which is not compliant with existing WLAN standard. </a:t>
            </a:r>
          </a:p>
          <a:p>
            <a:pPr lvl="1" defTabSz="914400">
              <a:spcBef>
                <a:spcPct val="20000"/>
              </a:spcBef>
              <a:buFontTx/>
              <a:buChar char="–"/>
            </a:pPr>
            <a:r>
              <a:rPr lang="en-US" sz="1800" u="sng" kern="0" dirty="0">
                <a:solidFill>
                  <a:srgbClr val="000000"/>
                </a:solidFill>
                <a:latin typeface="Times New Roman"/>
              </a:rPr>
              <a:t>Type-C AMP STA</a:t>
            </a:r>
            <a:r>
              <a:rPr lang="en-US" sz="1800" kern="0" dirty="0">
                <a:solidFill>
                  <a:srgbClr val="000000"/>
                </a:solidFill>
                <a:latin typeface="Times New Roman"/>
              </a:rPr>
              <a:t>: An AMP non-AP STA that </a:t>
            </a:r>
            <a:r>
              <a:rPr lang="en-US" sz="1800" kern="0" dirty="0">
                <a:solidFill>
                  <a:srgbClr val="C00000"/>
                </a:solidFill>
                <a:latin typeface="Times New Roman"/>
              </a:rPr>
              <a:t>only support backscatter operation.</a:t>
            </a:r>
          </a:p>
          <a:p>
            <a:pPr lvl="1" defTabSz="914400">
              <a:spcBef>
                <a:spcPct val="20000"/>
              </a:spcBef>
              <a:buFontTx/>
              <a:buChar char="–"/>
            </a:pPr>
            <a:endParaRPr lang="en-US" sz="1800" kern="0" dirty="0">
              <a:solidFill>
                <a:srgbClr val="C00000"/>
              </a:solidFill>
              <a:latin typeface="Times New Roman"/>
            </a:endParaRPr>
          </a:p>
          <a:p>
            <a:pPr defTabSz="914400">
              <a:spcBef>
                <a:spcPct val="20000"/>
              </a:spcBef>
            </a:pPr>
            <a:r>
              <a:rPr lang="en-US" sz="1800" kern="0" dirty="0">
                <a:solidFill>
                  <a:schemeClr val="tx1"/>
                </a:solidFill>
                <a:latin typeface="Times New Roman"/>
              </a:rPr>
              <a:t>Some feedback were received at the time that the AMP non-AP STAs sub-types could be defined as STA capabilities.</a:t>
            </a:r>
          </a:p>
        </p:txBody>
      </p:sp>
    </p:spTree>
    <p:extLst>
      <p:ext uri="{BB962C8B-B14F-4D97-AF65-F5344CB8AC3E}">
        <p14:creationId xmlns:p14="http://schemas.microsoft.com/office/powerpoint/2010/main" val="113410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a:solidFill>
                  <a:srgbClr val="1D1D1A"/>
                </a:solidFill>
                <a:latin typeface="Arial" panose="020B0604020202020204" pitchFamily="34" charset="0"/>
                <a:ea typeface="Microsoft YaHei" panose="020B0503020204020204" pitchFamily="34" charset="-122"/>
              </a:rPr>
              <a:t>Selected examples </a:t>
            </a:r>
            <a:r>
              <a:rPr lang="en-US" altLang="zh-CN" sz="2800" b="1" kern="1200" dirty="0">
                <a:solidFill>
                  <a:srgbClr val="1D1D1A"/>
                </a:solidFill>
                <a:latin typeface="Arial" panose="020B0604020202020204" pitchFamily="34" charset="0"/>
                <a:ea typeface="Microsoft YaHei" panose="020B0503020204020204" pitchFamily="34" charset="-122"/>
              </a:rPr>
              <a:t>from previous 802.11 amendments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9336" y="1412776"/>
            <a:ext cx="11881320" cy="4708981"/>
          </a:xfrm>
          <a:prstGeom prst="rect">
            <a:avLst/>
          </a:prstGeom>
          <a:noFill/>
        </p:spPr>
        <p:txBody>
          <a:bodyPr vert="horz" wrap="square" rtlCol="0">
            <a:spAutoFit/>
          </a:bodyPr>
          <a:lstStyle/>
          <a:p>
            <a:r>
              <a:rPr lang="en-US" sz="2000" b="1" dirty="0">
                <a:solidFill>
                  <a:schemeClr val="tx1"/>
                </a:solidFill>
                <a:latin typeface="TimesNewRoman,Bold"/>
              </a:rPr>
              <a:t>sensor station (STA): </a:t>
            </a:r>
            <a:r>
              <a:rPr lang="en-US" sz="2000" dirty="0">
                <a:solidFill>
                  <a:schemeClr val="tx1"/>
                </a:solidFill>
                <a:latin typeface="TimesNewRoman"/>
              </a:rPr>
              <a:t>[sensor STA] A sub 1 GHz (S1G) non-access point (non-AP) STA that has certain</a:t>
            </a:r>
          </a:p>
          <a:p>
            <a:r>
              <a:rPr lang="en-US" sz="2000" dirty="0">
                <a:solidFill>
                  <a:schemeClr val="tx1"/>
                </a:solidFill>
                <a:latin typeface="TimesNewRoman"/>
              </a:rPr>
              <a:t>traffic and device characteristics (e.g., limited payload size, limited traffic volume, battery operated device)</a:t>
            </a:r>
          </a:p>
          <a:p>
            <a:r>
              <a:rPr lang="en-US" sz="2000" dirty="0">
                <a:solidFill>
                  <a:schemeClr val="tx1"/>
                </a:solidFill>
                <a:latin typeface="TimesNewRoman"/>
              </a:rPr>
              <a:t>and is allowed to associate with an access point (AP) that transmits an S1G Beacon, a Probe Response, or a</a:t>
            </a:r>
          </a:p>
          <a:p>
            <a:r>
              <a:rPr lang="en-US" sz="2000" dirty="0">
                <a:solidFill>
                  <a:schemeClr val="tx1"/>
                </a:solidFill>
                <a:latin typeface="TimesNewRoman"/>
              </a:rPr>
              <a:t>PV1 Probe Response frame containing the S1G Capabilities element with the STA Type Support subfield</a:t>
            </a:r>
          </a:p>
          <a:p>
            <a:r>
              <a:rPr lang="en-US" sz="2000" dirty="0">
                <a:solidFill>
                  <a:schemeClr val="tx1"/>
                </a:solidFill>
                <a:latin typeface="TimesNewRoman"/>
              </a:rPr>
              <a:t>indicating a sensor basic service set (BSS) or a mixed BSS.</a:t>
            </a:r>
          </a:p>
          <a:p>
            <a:endParaRPr lang="en-US" sz="2000" dirty="0">
              <a:solidFill>
                <a:schemeClr val="tx1"/>
              </a:solidFill>
              <a:latin typeface="TimesNewRoman"/>
              <a:ea typeface="ＭＳ Ｐゴシック"/>
            </a:endParaRPr>
          </a:p>
          <a:p>
            <a:r>
              <a:rPr lang="en-US" sz="1800" b="1" dirty="0">
                <a:solidFill>
                  <a:schemeClr val="tx1"/>
                </a:solidFill>
                <a:latin typeface="TimesNewRoman,Bold"/>
              </a:rPr>
              <a:t>quality-of-service (QoS) management frame (QMF) station (STA): </a:t>
            </a:r>
            <a:r>
              <a:rPr lang="en-US" sz="1800" dirty="0">
                <a:solidFill>
                  <a:schemeClr val="tx1"/>
                </a:solidFill>
                <a:latin typeface="TimesNewRoman"/>
              </a:rPr>
              <a:t>[QMF STA] A quality-of service STA that implements the QMF service.</a:t>
            </a:r>
            <a:endParaRPr lang="en-US" sz="2000" dirty="0">
              <a:solidFill>
                <a:schemeClr val="tx1"/>
              </a:solidFill>
              <a:latin typeface="Arial"/>
              <a:ea typeface="ＭＳ Ｐゴシック"/>
            </a:endParaRPr>
          </a:p>
          <a:p>
            <a:pPr algn="just"/>
            <a:endParaRPr lang="en-US" sz="1800" dirty="0">
              <a:solidFill>
                <a:srgbClr val="000000"/>
              </a:solidFill>
              <a:latin typeface="TimesNewRoman"/>
            </a:endParaRPr>
          </a:p>
          <a:p>
            <a:pPr algn="just"/>
            <a:r>
              <a:rPr lang="en-US" sz="1800" b="1" dirty="0">
                <a:solidFill>
                  <a:srgbClr val="000000"/>
                </a:solidFill>
                <a:latin typeface="TimesNewRoman"/>
              </a:rPr>
              <a:t>WUR non-AP STA</a:t>
            </a:r>
            <a:r>
              <a:rPr lang="en-US" sz="1800" dirty="0">
                <a:solidFill>
                  <a:srgbClr val="000000"/>
                </a:solidFill>
                <a:latin typeface="TimesNewRoman"/>
              </a:rPr>
              <a:t>: A WUR non-AP STA is a non-HT, HT, VHT, or HE non-AP STA that is capable of receiving WUR PPDUs and supports the WUR operation. A WUR non-AP STA has a capability to receive a WUR PPDU at a power</a:t>
            </a:r>
          </a:p>
          <a:p>
            <a:pPr algn="just"/>
            <a:r>
              <a:rPr lang="en-US" sz="1800" dirty="0">
                <a:solidFill>
                  <a:srgbClr val="000000"/>
                </a:solidFill>
                <a:latin typeface="TimesNewRoman"/>
              </a:rPr>
              <a:t>consumption of less than 1 milliwatt.</a:t>
            </a:r>
          </a:p>
          <a:p>
            <a:pPr algn="just"/>
            <a:endParaRPr lang="en-SG" sz="1800" dirty="0">
              <a:solidFill>
                <a:srgbClr val="000000"/>
              </a:solidFill>
              <a:latin typeface="TimesNewRoman"/>
            </a:endParaRPr>
          </a:p>
          <a:p>
            <a:pPr algn="just"/>
            <a:r>
              <a:rPr lang="en-US" sz="1800" b="1" dirty="0">
                <a:solidFill>
                  <a:srgbClr val="000000"/>
                </a:solidFill>
                <a:latin typeface="TimesNewRoman"/>
              </a:rPr>
              <a:t>20 MHz-only non-access point (non-AP) extremely high throughput station (EHT STA): </a:t>
            </a:r>
            <a:r>
              <a:rPr lang="en-US" sz="1800" dirty="0">
                <a:solidFill>
                  <a:srgbClr val="000000"/>
                </a:solidFill>
                <a:latin typeface="TimesNewRoman"/>
              </a:rPr>
              <a:t>[20 MHz-only non-AP EHT STA] A non-AP EHT STA that indicates in the Supported Channel Width Set subfield in the HE PHY Capabilities Information field in the HE Capabilities element that it supports only 20 MHz channel width for the frequency band in which it is operating.</a:t>
            </a:r>
            <a:endParaRPr lang="en-US" sz="1800" dirty="0">
              <a:solidFill>
                <a:schemeClr val="tx1"/>
              </a:solidFill>
              <a:latin typeface="TimesNewRoman"/>
              <a:ea typeface="ＭＳ Ｐゴシック"/>
            </a:endParaRPr>
          </a:p>
        </p:txBody>
      </p:sp>
    </p:spTree>
    <p:extLst>
      <p:ext uri="{BB962C8B-B14F-4D97-AF65-F5344CB8AC3E}">
        <p14:creationId xmlns:p14="http://schemas.microsoft.com/office/powerpoint/2010/main" val="25306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623392" y="620688"/>
            <a:ext cx="10945216"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Various names used for client STAs in 802.11bp contributions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graphicFrame>
        <p:nvGraphicFramePr>
          <p:cNvPr id="6" name="Content Placeholder 3">
            <a:extLst>
              <a:ext uri="{FF2B5EF4-FFF2-40B4-BE49-F238E27FC236}">
                <a16:creationId xmlns:a16="http://schemas.microsoft.com/office/drawing/2014/main" id="{59FFE983-761F-4144-8466-77B1888620DB}"/>
              </a:ext>
            </a:extLst>
          </p:cNvPr>
          <p:cNvGraphicFramePr>
            <a:graphicFrameLocks/>
          </p:cNvGraphicFramePr>
          <p:nvPr>
            <p:extLst>
              <p:ext uri="{D42A27DB-BD31-4B8C-83A1-F6EECF244321}">
                <p14:modId xmlns:p14="http://schemas.microsoft.com/office/powerpoint/2010/main" val="117924973"/>
              </p:ext>
            </p:extLst>
          </p:nvPr>
        </p:nvGraphicFramePr>
        <p:xfrm>
          <a:off x="335360" y="1268760"/>
          <a:ext cx="11160195" cy="5039360"/>
        </p:xfrm>
        <a:graphic>
          <a:graphicData uri="http://schemas.openxmlformats.org/drawingml/2006/table">
            <a:tbl>
              <a:tblPr firstRow="1" bandRow="1"/>
              <a:tblGrid>
                <a:gridCol w="2232039">
                  <a:extLst>
                    <a:ext uri="{9D8B030D-6E8A-4147-A177-3AD203B41FA5}">
                      <a16:colId xmlns:a16="http://schemas.microsoft.com/office/drawing/2014/main" val="604321389"/>
                    </a:ext>
                  </a:extLst>
                </a:gridCol>
                <a:gridCol w="2232039">
                  <a:extLst>
                    <a:ext uri="{9D8B030D-6E8A-4147-A177-3AD203B41FA5}">
                      <a16:colId xmlns:a16="http://schemas.microsoft.com/office/drawing/2014/main" val="1620541135"/>
                    </a:ext>
                  </a:extLst>
                </a:gridCol>
                <a:gridCol w="2232039">
                  <a:extLst>
                    <a:ext uri="{9D8B030D-6E8A-4147-A177-3AD203B41FA5}">
                      <a16:colId xmlns:a16="http://schemas.microsoft.com/office/drawing/2014/main" val="2409481395"/>
                    </a:ext>
                  </a:extLst>
                </a:gridCol>
                <a:gridCol w="2232039">
                  <a:extLst>
                    <a:ext uri="{9D8B030D-6E8A-4147-A177-3AD203B41FA5}">
                      <a16:colId xmlns:a16="http://schemas.microsoft.com/office/drawing/2014/main" val="206375098"/>
                    </a:ext>
                  </a:extLst>
                </a:gridCol>
                <a:gridCol w="2232039">
                  <a:extLst>
                    <a:ext uri="{9D8B030D-6E8A-4147-A177-3AD203B41FA5}">
                      <a16:colId xmlns:a16="http://schemas.microsoft.com/office/drawing/2014/main" val="2078827493"/>
                    </a:ext>
                  </a:extLst>
                </a:gridCol>
              </a:tblGrid>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Name used in AMP Technical Report [2]</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only IoT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pPr algn="ctr"/>
                      <a:endParaRPr lang="en-SG"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STA</a:t>
                      </a:r>
                      <a:endParaRPr lang="en-SG" sz="15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722609635"/>
                  </a:ext>
                </a:extLst>
              </a:tr>
              <a:tr h="370840">
                <a:tc>
                  <a:txBody>
                    <a:bodyPr/>
                    <a:lstStyle/>
                    <a:p>
                      <a:pPr algn="ctr"/>
                      <a:r>
                        <a:rPr lang="en-US" sz="1500" b="1" dirty="0"/>
                        <a:t>Contributors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gridSpan="3">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16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9016366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0" dirty="0"/>
                        <a:t>Bin Qian et. al.</a:t>
                      </a:r>
                      <a:endParaRPr lang="en-SG" sz="1500" b="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Mono-static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 Tag</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 tag/STA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Enhanced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73483255"/>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Steve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Close range mono-static backscatter </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Bi-static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TX Uplink</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Low Power Legacy STA</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8890749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Weijie</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Short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Long range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Legacy OFDM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270908426"/>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Rui Cao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SG" sz="1500" dirty="0"/>
                        <a:t>Mono-static backscattering AMP tags </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53209151"/>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err="1"/>
                        <a:t>Amichai</a:t>
                      </a:r>
                      <a:r>
                        <a:rPr lang="en-US" sz="1500" dirty="0"/>
                        <a:t> et. al.</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Long distance backscatter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t>Active transmitter</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dirty="0"/>
                        <a:t>-</a:t>
                      </a:r>
                      <a:endParaRPr lang="en-SG" sz="1500"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965874129"/>
                  </a:ext>
                </a:extLst>
              </a:tr>
              <a:tr h="370840">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Our Proposal</a:t>
                      </a:r>
                    </a:p>
                    <a:p>
                      <a:pPr algn="ctr"/>
                      <a:r>
                        <a:rPr lang="en-US" sz="1500" b="1" dirty="0"/>
                        <a:t>(Based on hardware capabilities)</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it-IT" sz="1500" b="1" dirty="0"/>
                        <a:t>Backscatter non-AP AMP STA </a:t>
                      </a:r>
                    </a:p>
                    <a:p>
                      <a:pPr algn="ctr"/>
                      <a:r>
                        <a:rPr lang="it-IT" sz="1500" b="1" dirty="0"/>
                        <a:t>(Mono-static</a:t>
                      </a:r>
                      <a:r>
                        <a:rPr lang="it-IT" sz="1500" b="1" baseline="30000" dirty="0"/>
                        <a:t>*1</a:t>
                      </a:r>
                      <a:r>
                        <a:rPr lang="it-IT" sz="1500" b="1" dirty="0"/>
                        <a:t>)</a:t>
                      </a:r>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Backscatter non-AP AMP STA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dirty="0"/>
                        <a:t>(Bi-static</a:t>
                      </a:r>
                      <a:r>
                        <a:rPr lang="it-IT" sz="1500" b="1" baseline="30000" dirty="0"/>
                        <a:t>*1</a:t>
                      </a:r>
                      <a:r>
                        <a:rPr lang="en-US" sz="1500" b="1" dirty="0"/>
                        <a:t>)</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Active Uplink Tx non-AP AMP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kern="1200">
                          <a:solidFill>
                            <a:schemeClr val="tx1"/>
                          </a:solidFill>
                          <a:latin typeface="Arial" panose="020B0604020202020204"/>
                        </a:defRPr>
                      </a:lvl1pPr>
                      <a:lvl2pPr marL="457200" algn="l" defTabSz="457200" rtl="0" eaLnBrk="1" latinLnBrk="0" hangingPunct="1">
                        <a:defRPr sz="1800" kern="1200">
                          <a:solidFill>
                            <a:schemeClr val="tx1"/>
                          </a:solidFill>
                          <a:latin typeface="Arial" panose="020B0604020202020204"/>
                        </a:defRPr>
                      </a:lvl2pPr>
                      <a:lvl3pPr marL="914400" algn="l" defTabSz="457200" rtl="0" eaLnBrk="1" latinLnBrk="0" hangingPunct="1">
                        <a:defRPr sz="1800" kern="1200">
                          <a:solidFill>
                            <a:schemeClr val="tx1"/>
                          </a:solidFill>
                          <a:latin typeface="Arial" panose="020B0604020202020204"/>
                        </a:defRPr>
                      </a:lvl3pPr>
                      <a:lvl4pPr marL="1371600" algn="l" defTabSz="457200" rtl="0" eaLnBrk="1" latinLnBrk="0" hangingPunct="1">
                        <a:defRPr sz="1800" kern="1200">
                          <a:solidFill>
                            <a:schemeClr val="tx1"/>
                          </a:solidFill>
                          <a:latin typeface="Arial" panose="020B0604020202020204"/>
                        </a:defRPr>
                      </a:lvl4pPr>
                      <a:lvl5pPr marL="1828800" algn="l" defTabSz="457200" rtl="0" eaLnBrk="1" latinLnBrk="0" hangingPunct="1">
                        <a:defRPr sz="1800" kern="1200">
                          <a:solidFill>
                            <a:schemeClr val="tx1"/>
                          </a:solidFill>
                          <a:latin typeface="Arial" panose="020B0604020202020204"/>
                        </a:defRPr>
                      </a:lvl5pPr>
                      <a:lvl6pPr marL="2286000" algn="l" defTabSz="457200" rtl="0" eaLnBrk="1" latinLnBrk="0" hangingPunct="1">
                        <a:defRPr sz="1800" kern="1200">
                          <a:solidFill>
                            <a:schemeClr val="tx1"/>
                          </a:solidFill>
                          <a:latin typeface="Arial" panose="020B0604020202020204"/>
                        </a:defRPr>
                      </a:lvl6pPr>
                      <a:lvl7pPr marL="2743200" algn="l" defTabSz="457200" rtl="0" eaLnBrk="1" latinLnBrk="0" hangingPunct="1">
                        <a:defRPr sz="1800" kern="1200">
                          <a:solidFill>
                            <a:schemeClr val="tx1"/>
                          </a:solidFill>
                          <a:latin typeface="Arial" panose="020B0604020202020204"/>
                        </a:defRPr>
                      </a:lvl7pPr>
                      <a:lvl8pPr marL="3200400" algn="l" defTabSz="457200" rtl="0" eaLnBrk="1" latinLnBrk="0" hangingPunct="1">
                        <a:defRPr sz="1800" kern="1200">
                          <a:solidFill>
                            <a:schemeClr val="tx1"/>
                          </a:solidFill>
                          <a:latin typeface="Arial" panose="020B0604020202020204"/>
                        </a:defRPr>
                      </a:lvl8pPr>
                      <a:lvl9pPr marL="3657600" algn="l" defTabSz="457200" rtl="0" eaLnBrk="1" latinLnBrk="0" hangingPunct="1">
                        <a:defRPr sz="1800" kern="1200">
                          <a:solidFill>
                            <a:schemeClr val="tx1"/>
                          </a:solidFill>
                          <a:latin typeface="Arial" panose="020B0604020202020204"/>
                        </a:defRPr>
                      </a:lvl9pPr>
                    </a:lstStyle>
                    <a:p>
                      <a:pPr algn="ctr"/>
                      <a:r>
                        <a:rPr lang="en-US" sz="1500" b="1" dirty="0"/>
                        <a:t>AMP Assisted non-AP STA</a:t>
                      </a:r>
                      <a:endParaRPr lang="en-SG" sz="1500" b="1" dirty="0"/>
                    </a:p>
                  </a:txBody>
                  <a:tcPr anchor="ct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25632781"/>
                  </a:ext>
                </a:extLst>
              </a:tr>
              <a:tr h="370840">
                <a:tc gridSpan="5">
                  <a:txBody>
                    <a:bodyPr/>
                    <a:lstStyle/>
                    <a:p>
                      <a:pPr algn="l"/>
                      <a:r>
                        <a:rPr lang="en-US" sz="1500" b="0" dirty="0"/>
                        <a:t>Note 1: Indicates the mode of operation and is not part of the STA name.</a:t>
                      </a:r>
                      <a:endParaRPr lang="en-SG" sz="1500" b="0"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it-IT"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pPr algn="ctr"/>
                      <a:endParaRPr lang="en-SG" sz="1600" b="1" dirty="0"/>
                    </a:p>
                  </a:txBody>
                  <a:tcPr>
                    <a:lnL w="12700" cap="flat" cmpd="sng" algn="ctr">
                      <a:solidFill>
                        <a:srgbClr val="1D1D1A"/>
                      </a:solidFill>
                      <a:prstDash val="solid"/>
                      <a:round/>
                      <a:headEnd type="none" w="med" len="med"/>
                      <a:tailEnd type="none" w="med" len="med"/>
                    </a:lnL>
                    <a:lnR w="12700" cap="flat" cmpd="sng" algn="ctr">
                      <a:solidFill>
                        <a:srgbClr val="1D1D1A"/>
                      </a:solidFill>
                      <a:prstDash val="solid"/>
                      <a:round/>
                      <a:headEnd type="none" w="med" len="med"/>
                      <a:tailEnd type="none" w="med" len="med"/>
                    </a:lnR>
                    <a:lnT w="12700" cap="flat" cmpd="sng" algn="ctr">
                      <a:solidFill>
                        <a:srgbClr val="1D1D1A"/>
                      </a:solidFill>
                      <a:prstDash val="solid"/>
                      <a:round/>
                      <a:headEnd type="none" w="med" len="med"/>
                      <a:tailEnd type="none" w="med" len="med"/>
                    </a:lnT>
                    <a:lnB w="12700" cap="flat" cmpd="sng" algn="ctr">
                      <a:solidFill>
                        <a:srgbClr val="1D1D1A"/>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487070152"/>
                  </a:ext>
                </a:extLst>
              </a:tr>
            </a:tbl>
          </a:graphicData>
        </a:graphic>
      </p:graphicFrame>
    </p:spTree>
    <p:extLst>
      <p:ext uri="{BB962C8B-B14F-4D97-AF65-F5344CB8AC3E}">
        <p14:creationId xmlns:p14="http://schemas.microsoft.com/office/powerpoint/2010/main" val="1754105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Proposed definitions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5576911"/>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endParaRPr lang="en-US" sz="2000" dirty="0">
              <a:solidFill>
                <a:srgbClr val="000000"/>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dirty="0">
                <a:solidFill>
                  <a:schemeClr val="tx1"/>
                </a:solidFill>
                <a:latin typeface="Arial"/>
                <a:ea typeface="ＭＳ Ｐゴシック"/>
              </a:rPr>
              <a:t>We propose the following terminologies for AMP client STAs for ease of specification drafting:</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400" dirty="0">
              <a:solidFill>
                <a:schemeClr val="tx1"/>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Backscatter non-AP AMP STA</a:t>
            </a:r>
            <a:r>
              <a:rPr lang="en-US" sz="2000" dirty="0">
                <a:solidFill>
                  <a:schemeClr val="tx1"/>
                </a:solidFill>
                <a:latin typeface="Arial"/>
                <a:ea typeface="ＭＳ Ｐゴシック"/>
              </a:rPr>
              <a:t>: A non-AP AMP STA that supports reception of AMP PPDU and is only capable of backscatter transmission.</a:t>
            </a:r>
          </a:p>
          <a:p>
            <a:pPr lvl="0"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Active Uplink Tx non-AP AMP STA</a:t>
            </a:r>
            <a:r>
              <a:rPr lang="en-US" sz="2000" dirty="0">
                <a:solidFill>
                  <a:schemeClr val="tx1"/>
                </a:solidFill>
                <a:latin typeface="Arial"/>
                <a:ea typeface="ＭＳ Ｐゴシック"/>
              </a:rPr>
              <a:t>: A non-AP AMP STA that supports reception of AMP PPDU and is only capable of low power active uplink transmission of AMP PPDU.</a:t>
            </a:r>
          </a:p>
          <a:p>
            <a:pPr lvl="0" defTabSz="1187323" eaLnBrk="1" fontAlgn="auto" hangingPunct="1">
              <a:lnSpc>
                <a:spcPct val="90000"/>
              </a:lnSpc>
              <a:spcBef>
                <a:spcPts val="1200"/>
              </a:spcBef>
              <a:spcAft>
                <a:spcPts val="0"/>
              </a:spcAft>
              <a:tabLst>
                <a:tab pos="1207937" algn="ctr"/>
              </a:tabLst>
            </a:pPr>
            <a:endParaRPr lang="en-US" sz="20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000" b="1" dirty="0">
                <a:solidFill>
                  <a:schemeClr val="tx1"/>
                </a:solidFill>
                <a:latin typeface="Arial"/>
                <a:ea typeface="ＭＳ Ｐゴシック"/>
              </a:rPr>
              <a:t>AMP Assisted non-AP STA</a:t>
            </a:r>
            <a:r>
              <a:rPr lang="en-US" sz="2000" dirty="0">
                <a:solidFill>
                  <a:schemeClr val="tx1"/>
                </a:solidFill>
                <a:latin typeface="Arial"/>
                <a:ea typeface="ＭＳ Ｐゴシック"/>
              </a:rPr>
              <a:t>: A non-AP AMP STA that is also a non-HT or HT non-AP STA that supports reception 	of AMP PPDU.</a:t>
            </a:r>
          </a:p>
          <a:p>
            <a:pPr marL="457200" lvl="0" indent="-457200" defTabSz="1187323" eaLnBrk="1" fontAlgn="auto" hangingPunct="1">
              <a:lnSpc>
                <a:spcPct val="90000"/>
              </a:lnSpc>
              <a:spcBef>
                <a:spcPts val="1200"/>
              </a:spcBef>
              <a:spcAft>
                <a:spcPts val="0"/>
              </a:spcAft>
              <a:buFont typeface="+mj-lt"/>
              <a:buAutoNum type="arabicPeriod"/>
              <a:tabLst>
                <a:tab pos="1207937" algn="ctr"/>
              </a:tabLst>
            </a:pPr>
            <a:endParaRPr lang="en-US" sz="2000" dirty="0">
              <a:solidFill>
                <a:srgbClr val="000000"/>
              </a:solidFill>
              <a:latin typeface="Arial"/>
              <a:ea typeface="ＭＳ Ｐゴシック"/>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400" b="1" dirty="0">
              <a:solidFill>
                <a:schemeClr val="tx1"/>
              </a:solidFill>
              <a:latin typeface="Arial"/>
              <a:ea typeface="ＭＳ Ｐゴシック"/>
            </a:endParaRPr>
          </a:p>
        </p:txBody>
      </p:sp>
    </p:spTree>
    <p:extLst>
      <p:ext uri="{BB962C8B-B14F-4D97-AF65-F5344CB8AC3E}">
        <p14:creationId xmlns:p14="http://schemas.microsoft.com/office/powerpoint/2010/main" val="4165623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4644348"/>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Arial"/>
                <a:ea typeface="ＭＳ Ｐゴシック"/>
              </a:rPr>
              <a:t>Do you agree to add the following terminologies to the 802.11 SFD:</a:t>
            </a:r>
          </a:p>
          <a:p>
            <a:pPr marR="0" lvl="0" algn="l" defTabSz="1187323" rtl="0" eaLnBrk="1" fontAlgn="auto" latinLnBrk="0" hangingPunct="1">
              <a:lnSpc>
                <a:spcPct val="90000"/>
              </a:lnSpc>
              <a:spcBef>
                <a:spcPts val="1200"/>
              </a:spcBef>
              <a:spcAft>
                <a:spcPts val="0"/>
              </a:spcAft>
              <a:buClrTx/>
              <a:buSzTx/>
              <a:tabLst>
                <a:tab pos="1207937" algn="ctr"/>
              </a:tabLst>
              <a:defRPr/>
            </a:pP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a:p>
            <a:pPr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Backscatter non-AP AMP STA</a:t>
            </a:r>
            <a:r>
              <a:rPr lang="en-US" sz="2400" dirty="0">
                <a:solidFill>
                  <a:schemeClr val="tx1"/>
                </a:solidFill>
                <a:latin typeface="Arial"/>
                <a:ea typeface="ＭＳ Ｐゴシック"/>
              </a:rPr>
              <a:t>: A non-AP AMP STA that supports reception of AMP PPDU and is only capable of backscatter transmission.</a:t>
            </a:r>
          </a:p>
          <a:p>
            <a:pPr lvl="0" defTabSz="1187323" eaLnBrk="1" fontAlgn="auto" hangingPunct="1">
              <a:lnSpc>
                <a:spcPct val="90000"/>
              </a:lnSpc>
              <a:spcBef>
                <a:spcPts val="1200"/>
              </a:spcBef>
              <a:spcAft>
                <a:spcPts val="0"/>
              </a:spcAft>
              <a:tabLst>
                <a:tab pos="1207937" algn="ctr"/>
              </a:tabLst>
            </a:pPr>
            <a:endParaRPr lang="en-US" sz="24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Active Uplink Tx non-AP AMP STA</a:t>
            </a:r>
            <a:r>
              <a:rPr lang="en-US" sz="2400" dirty="0">
                <a:solidFill>
                  <a:schemeClr val="tx1"/>
                </a:solidFill>
                <a:latin typeface="Arial"/>
                <a:ea typeface="ＭＳ Ｐゴシック"/>
              </a:rPr>
              <a:t>: A non-AP AMP STA that supports reception of AMP PPDU and is only capable of low power active uplink transmission of AMP PPDU.</a:t>
            </a:r>
          </a:p>
          <a:p>
            <a:pPr lvl="0" defTabSz="1187323" eaLnBrk="1" fontAlgn="auto" hangingPunct="1">
              <a:lnSpc>
                <a:spcPct val="90000"/>
              </a:lnSpc>
              <a:spcBef>
                <a:spcPts val="1200"/>
              </a:spcBef>
              <a:spcAft>
                <a:spcPts val="0"/>
              </a:spcAft>
              <a:tabLst>
                <a:tab pos="1207937" algn="ctr"/>
              </a:tabLst>
            </a:pPr>
            <a:endParaRPr lang="en-US" sz="2400" dirty="0">
              <a:solidFill>
                <a:schemeClr val="tx1"/>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r>
              <a:rPr lang="en-US" sz="2400" b="1" dirty="0">
                <a:solidFill>
                  <a:schemeClr val="tx1"/>
                </a:solidFill>
                <a:latin typeface="Arial"/>
                <a:ea typeface="ＭＳ Ｐゴシック"/>
              </a:rPr>
              <a:t>AMP Assisted non-AP STA</a:t>
            </a:r>
            <a:r>
              <a:rPr lang="en-US" sz="2400" dirty="0">
                <a:solidFill>
                  <a:schemeClr val="tx1"/>
                </a:solidFill>
                <a:latin typeface="Arial"/>
                <a:ea typeface="ＭＳ Ｐゴシック"/>
              </a:rPr>
              <a:t>: A non-AP AMP STA that is also a non-HT or HT non-AP STA that supports reception of AMP PPDU.</a:t>
            </a:r>
          </a:p>
        </p:txBody>
      </p:sp>
    </p:spTree>
    <p:extLst>
      <p:ext uri="{BB962C8B-B14F-4D97-AF65-F5344CB8AC3E}">
        <p14:creationId xmlns:p14="http://schemas.microsoft.com/office/powerpoint/2010/main" val="198118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91101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[1] 11-24/0482r1, AMP Terminology, </a:t>
            </a:r>
            <a:r>
              <a:rPr lang="en-US" sz="2400" dirty="0" err="1">
                <a:solidFill>
                  <a:srgbClr val="000000"/>
                </a:solidFill>
                <a:latin typeface="Arial"/>
                <a:ea typeface="ＭＳ Ｐゴシック"/>
              </a:rPr>
              <a:t>Shuqiao</a:t>
            </a:r>
            <a:r>
              <a:rPr lang="en-US" sz="2400" dirty="0">
                <a:solidFill>
                  <a:srgbClr val="000000"/>
                </a:solidFill>
                <a:latin typeface="Arial"/>
                <a:ea typeface="ＭＳ Ｐゴシック"/>
              </a:rPr>
              <a:t> Chen et. al.</a:t>
            </a:r>
          </a:p>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[2] 11-23-0436-00-0amp-technical-report-on-support-of-amp-iot-devices-in-wlan</a:t>
            </a:r>
          </a:p>
        </p:txBody>
      </p:sp>
    </p:spTree>
    <p:extLst>
      <p:ext uri="{BB962C8B-B14F-4D97-AF65-F5344CB8AC3E}">
        <p14:creationId xmlns:p14="http://schemas.microsoft.com/office/powerpoint/2010/main" val="30171496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114163</TotalTime>
  <Words>798</Words>
  <Application>Microsoft Office PowerPoint</Application>
  <PresentationFormat>Widescreen</PresentationFormat>
  <Paragraphs>104</Paragraphs>
  <Slides>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 Unicode MS</vt:lpstr>
      <vt:lpstr>Microsoft YaHei</vt:lpstr>
      <vt:lpstr>MS PGothic</vt:lpstr>
      <vt:lpstr>MS PGothic</vt:lpstr>
      <vt:lpstr>TimesNewRoman</vt:lpstr>
      <vt:lpstr>TimesNewRoman,Bold</vt:lpstr>
      <vt:lpstr>Arial</vt:lpstr>
      <vt:lpstr>Times New Roman</vt:lpstr>
      <vt:lpstr>Wingdings</vt:lpstr>
      <vt:lpstr>Office Theme</vt:lpstr>
      <vt:lpstr>PowerPoint Presentation</vt:lpstr>
      <vt:lpstr>Recap: Proposed AMP Terminology [1] </vt:lpstr>
      <vt:lpstr>Selected examples from previous 802.11 amendments</vt:lpstr>
      <vt:lpstr>Various names used for client STAs in 802.11bp contributions</vt:lpstr>
      <vt:lpstr>Proposed definitions</vt:lpstr>
      <vt:lpstr>SP 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Rojan Chitrakar</cp:lastModifiedBy>
  <cp:revision>779</cp:revision>
  <cp:lastPrinted>2000-03-07T00:55:37Z</cp:lastPrinted>
  <dcterms:created xsi:type="dcterms:W3CDTF">2016-01-17T22:48:36Z</dcterms:created>
  <dcterms:modified xsi:type="dcterms:W3CDTF">2024-11-11T17:07:04Z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