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9"/>
  </p:notesMasterIdLst>
  <p:handoutMasterIdLst>
    <p:handoutMasterId r:id="rId20"/>
  </p:handoutMasterIdLst>
  <p:sldIdLst>
    <p:sldId id="453" r:id="rId5"/>
    <p:sldId id="479" r:id="rId6"/>
    <p:sldId id="767" r:id="rId7"/>
    <p:sldId id="765" r:id="rId8"/>
    <p:sldId id="464" r:id="rId9"/>
    <p:sldId id="760" r:id="rId10"/>
    <p:sldId id="487" r:id="rId11"/>
    <p:sldId id="766" r:id="rId12"/>
    <p:sldId id="771" r:id="rId13"/>
    <p:sldId id="495" r:id="rId14"/>
    <p:sldId id="476" r:id="rId15"/>
    <p:sldId id="770" r:id="rId16"/>
    <p:sldId id="768" r:id="rId17"/>
    <p:sldId id="769"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4C6FE"/>
    <a:srgbClr val="FFA3A3"/>
    <a:srgbClr val="151515"/>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66" d="100"/>
          <a:sy n="166" d="100"/>
        </p:scale>
        <p:origin x="96" y="36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37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3/10/2025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3/10/2025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3</a:t>
            </a:fld>
            <a:endParaRPr lang="en-US"/>
          </a:p>
        </p:txBody>
      </p:sp>
    </p:spTree>
    <p:extLst>
      <p:ext uri="{BB962C8B-B14F-4D97-AF65-F5344CB8AC3E}">
        <p14:creationId xmlns:p14="http://schemas.microsoft.com/office/powerpoint/2010/main" val="272230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4</a:t>
            </a:fld>
            <a:endParaRPr lang="en-US"/>
          </a:p>
        </p:txBody>
      </p:sp>
    </p:spTree>
    <p:extLst>
      <p:ext uri="{BB962C8B-B14F-4D97-AF65-F5344CB8AC3E}">
        <p14:creationId xmlns:p14="http://schemas.microsoft.com/office/powerpoint/2010/main" val="3803297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6</a:t>
            </a:fld>
            <a:endParaRPr lang="en-US"/>
          </a:p>
        </p:txBody>
      </p:sp>
    </p:spTree>
    <p:extLst>
      <p:ext uri="{BB962C8B-B14F-4D97-AF65-F5344CB8AC3E}">
        <p14:creationId xmlns:p14="http://schemas.microsoft.com/office/powerpoint/2010/main" val="4124900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November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November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November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November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802.11-24/1838r1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Considerations on Coordinated NPCA</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2024-11-12</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November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7FC8540A-A28D-4786-B380-86A36641D457}"/>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7A405822-229A-4315-A320-FE99CE1B814A}"/>
              </a:ext>
            </a:extLst>
          </p:cNvPr>
          <p:cNvGraphicFramePr>
            <a:graphicFrameLocks noGrp="1"/>
          </p:cNvGraphicFramePr>
          <p:nvPr>
            <p:extLst>
              <p:ext uri="{D42A27DB-BD31-4B8C-83A1-F6EECF244321}">
                <p14:modId xmlns:p14="http://schemas.microsoft.com/office/powerpoint/2010/main" val="1541053788"/>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10</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fontScale="85000" lnSpcReduction="10000"/>
          </a:bodyPr>
          <a:lstStyle/>
          <a:p>
            <a:pPr marL="385762" indent="-342900">
              <a:buFont typeface="Arial" panose="020B0604020202020204" pitchFamily="34" charset="0"/>
              <a:buChar char="•"/>
            </a:pPr>
            <a:r>
              <a:rPr lang="en-US" sz="1500" dirty="0"/>
              <a:t>The lack of coordination among APs and their associated STAs in OBSSs makes NPCA unreliable and inefficient. </a:t>
            </a:r>
          </a:p>
          <a:p>
            <a:pPr lvl="1">
              <a:buFont typeface="Courier New" panose="02070309020205020404" pitchFamily="49" charset="0"/>
              <a:buChar char="o"/>
            </a:pPr>
            <a:r>
              <a:rPr lang="en-US" sz="1400" dirty="0"/>
              <a:t>Not all NPCA-enabled STAs will switch to the NPCA primary channel, especially hidden STAs that can't detect interference from neighboring OBSSs. </a:t>
            </a:r>
          </a:p>
          <a:p>
            <a:pPr lvl="1">
              <a:buFont typeface="Courier New" panose="02070309020205020404" pitchFamily="49" charset="0"/>
              <a:buChar char="o"/>
            </a:pPr>
            <a:r>
              <a:rPr lang="en-US" sz="1400" dirty="0"/>
              <a:t>There is a possibility to have multiple OBSSs with overlapping NPCA primary channels, causing interference when they switch to their NPCA primary channel simultaneously. </a:t>
            </a:r>
          </a:p>
          <a:p>
            <a:pPr lvl="1">
              <a:buFont typeface="Courier New" panose="02070309020205020404" pitchFamily="49" charset="0"/>
              <a:buChar char="o"/>
            </a:pPr>
            <a:r>
              <a:rPr lang="en-US" sz="1400" dirty="0"/>
              <a:t>Additionally, unnecessary NPCA primary channel switching, resulting in unnecessary power consumption.</a:t>
            </a:r>
          </a:p>
          <a:p>
            <a:pPr marL="42862" indent="0">
              <a:buNone/>
            </a:pPr>
            <a:endParaRPr lang="en-US" altLang="ko-KR" sz="1500" dirty="0"/>
          </a:p>
          <a:p>
            <a:pPr marL="328612" indent="-285750"/>
            <a:r>
              <a:rPr lang="en-US" altLang="ko-KR" sz="1500" dirty="0"/>
              <a:t>Coordination among APs in the OBSSs and AP and its associated STAs can address the aforementioned NPCA challenges. </a:t>
            </a:r>
          </a:p>
          <a:p>
            <a:pPr marL="42862" indent="0">
              <a:buNone/>
            </a:pPr>
            <a:endParaRPr lang="en-US" sz="1500" dirty="0"/>
          </a:p>
          <a:p>
            <a:pPr marL="328612" indent="-285750"/>
            <a:r>
              <a:rPr lang="en-US" sz="1500" dirty="0"/>
              <a:t>We proposed a Coordinated NPCA mechanism, in which: </a:t>
            </a:r>
          </a:p>
          <a:p>
            <a:pPr lvl="1">
              <a:buFont typeface="Courier New" panose="02070309020205020404" pitchFamily="49" charset="0"/>
              <a:buChar char="o"/>
            </a:pPr>
            <a:r>
              <a:rPr lang="en-US" sz="1400" dirty="0"/>
              <a:t>A group of APs in OBSSs forms an NPCA coordination group, in which they agree on the NPCA parameters for each OBSS. </a:t>
            </a:r>
          </a:p>
          <a:p>
            <a:pPr lvl="1">
              <a:buFont typeface="Courier New" panose="02070309020205020404" pitchFamily="49" charset="0"/>
              <a:buChar char="o"/>
            </a:pPr>
            <a:r>
              <a:rPr lang="en-US" sz="1400" dirty="0"/>
              <a:t>Once one of APs obtains a TXOP, it shares it with other APs included in the NPCA coordination group by sending a Co-NPCA control frame to trigger them to switch to their respective NPCA primary channels. </a:t>
            </a:r>
          </a:p>
          <a:p>
            <a:pPr lvl="1">
              <a:buFont typeface="Courier New" panose="02070309020205020404" pitchFamily="49" charset="0"/>
              <a:buChar char="o"/>
            </a:pPr>
            <a:r>
              <a:rPr lang="en-US" sz="1400" dirty="0"/>
              <a:t>The shared AP will respond with a Co-NPCA response frame which can be used also as a trigger for its associated STAs to switch to the NPCA primary channel, which solves the hidden node problem.</a:t>
            </a:r>
          </a:p>
          <a:p>
            <a:pPr lvl="1">
              <a:buFont typeface="Courier New" panose="02070309020205020404" pitchFamily="49" charset="0"/>
              <a:buChar char="o"/>
            </a:pPr>
            <a:r>
              <a:rPr lang="en-US" sz="1400" b="0" dirty="0"/>
              <a:t>The design of the response frame will trigger some or all UHR STAs to transit to the  NPCA primary channel based on the immediate communications needs, saving unnecessary power consumption by avoiding unnecessary channel switching.</a:t>
            </a: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11</a:t>
            </a:fld>
            <a:endParaRPr lang="en-US" sz="1200" dirty="0">
              <a:latin typeface="+mj-lt"/>
            </a:endParaRPr>
          </a:p>
        </p:txBody>
      </p:sp>
      <p:sp>
        <p:nvSpPr>
          <p:cNvPr id="4" name="Text Placeholder 3"/>
          <p:cNvSpPr>
            <a:spLocks noGrp="1"/>
          </p:cNvSpPr>
          <p:nvPr>
            <p:ph type="body" sz="quarter" idx="13"/>
          </p:nvPr>
        </p:nvSpPr>
        <p:spPr>
          <a:xfrm>
            <a:off x="792368" y="1097245"/>
            <a:ext cx="7712411" cy="3576355"/>
          </a:xfrm>
        </p:spPr>
        <p:txBody>
          <a:bodyPr>
            <a:normAutofit fontScale="70000" lnSpcReduction="20000"/>
          </a:bodyPr>
          <a:lstStyle/>
          <a:p>
            <a:pPr marL="457200" indent="-457200">
              <a:buFont typeface="+mj-lt"/>
              <a:buAutoNum type="arabicPeriod"/>
            </a:pPr>
            <a:r>
              <a:rPr lang="en-GB" sz="2100" dirty="0"/>
              <a:t>11-24/0209r9, “Specification Framework for </a:t>
            </a:r>
            <a:r>
              <a:rPr lang="en-GB" sz="2100" dirty="0" err="1"/>
              <a:t>TGbn</a:t>
            </a:r>
            <a:r>
              <a:rPr lang="en-GB" sz="2100" dirty="0"/>
              <a:t>,” Ross Jian Yu </a:t>
            </a:r>
          </a:p>
          <a:p>
            <a:pPr marL="457200" indent="-457200">
              <a:buFont typeface="+mj-lt"/>
              <a:buAutoNum type="arabicPeriod"/>
            </a:pPr>
            <a:r>
              <a:rPr lang="en-US" altLang="ko-KR" sz="2100" dirty="0"/>
              <a:t>11-24/0495r0, “Non-Primary Channel Access (NPCA) – Follow Up,” </a:t>
            </a:r>
            <a:r>
              <a:rPr lang="en-US" altLang="ko-KR" sz="2100" dirty="0" err="1"/>
              <a:t>Minyoung</a:t>
            </a:r>
            <a:r>
              <a:rPr lang="en-US" altLang="ko-KR" sz="2100" dirty="0"/>
              <a:t> Park</a:t>
            </a:r>
          </a:p>
          <a:p>
            <a:pPr marL="457200" indent="-457200">
              <a:buFont typeface="+mj-lt"/>
              <a:buAutoNum type="arabicPeriod"/>
            </a:pPr>
            <a:r>
              <a:rPr lang="en-US" altLang="ko-KR" sz="2100" dirty="0"/>
              <a:t>11-23/0495r0, “Non-Primary Channel Access (NPCA),” </a:t>
            </a:r>
            <a:r>
              <a:rPr lang="en-US" altLang="ko-KR" sz="2100" dirty="0" err="1"/>
              <a:t>Minyoung</a:t>
            </a:r>
            <a:r>
              <a:rPr lang="en-US" altLang="ko-KR" sz="2100" dirty="0"/>
              <a:t> Park</a:t>
            </a:r>
          </a:p>
          <a:p>
            <a:pPr marL="457200" indent="-457200">
              <a:buFont typeface="+mj-lt"/>
              <a:buAutoNum type="arabicPeriod"/>
            </a:pPr>
            <a:r>
              <a:rPr lang="en-US" altLang="ko-KR" sz="2100" dirty="0"/>
              <a:t>11-24/0318r0, “Robust Secondary Channel Access,” </a:t>
            </a:r>
            <a:r>
              <a:rPr lang="en-US" altLang="ko-KR" sz="2100" dirty="0" err="1"/>
              <a:t>Yanchun</a:t>
            </a:r>
            <a:r>
              <a:rPr lang="en-US" altLang="ko-KR" sz="2100" dirty="0"/>
              <a:t> Li</a:t>
            </a:r>
          </a:p>
          <a:p>
            <a:pPr marL="457200" indent="-457200">
              <a:buFont typeface="+mj-lt"/>
              <a:buAutoNum type="arabicPeriod"/>
            </a:pPr>
            <a:r>
              <a:rPr lang="en-US" altLang="ko-KR" sz="2100" dirty="0"/>
              <a:t>11-24/1093r0, “</a:t>
            </a:r>
            <a:r>
              <a:rPr lang="it-IT" altLang="ko-KR" sz="2100" dirty="0"/>
              <a:t>Special scenarios in Non-Primary Channel Access</a:t>
            </a:r>
            <a:r>
              <a:rPr lang="en-US" altLang="ko-KR" sz="2100" dirty="0"/>
              <a:t>,” Sindhu Verma</a:t>
            </a:r>
          </a:p>
          <a:p>
            <a:pPr marL="457200" indent="-457200">
              <a:buFont typeface="+mj-lt"/>
              <a:buAutoNum type="arabicPeriod"/>
            </a:pPr>
            <a:r>
              <a:rPr lang="en-US" altLang="ko-KR" sz="2100" dirty="0"/>
              <a:t>11-24/1155r0, “Further discussions on NPCA,” </a:t>
            </a:r>
            <a:r>
              <a:rPr lang="en-US" altLang="ko-KR" sz="2100" dirty="0" err="1"/>
              <a:t>Sanghyun</a:t>
            </a:r>
            <a:r>
              <a:rPr lang="en-US" altLang="ko-KR" sz="2100" dirty="0"/>
              <a:t> Kim</a:t>
            </a:r>
          </a:p>
          <a:p>
            <a:pPr marL="457200" indent="-457200">
              <a:buFont typeface="+mj-lt"/>
              <a:buAutoNum type="arabicPeriod"/>
            </a:pPr>
            <a:r>
              <a:rPr lang="en-US" altLang="ko-KR" sz="2100" dirty="0"/>
              <a:t>11-24/1077r0, “Discussions on Non-Primary Channel Access,” </a:t>
            </a:r>
            <a:r>
              <a:rPr lang="en-US" sz="2100" dirty="0"/>
              <a:t>Jason Yuchen Guo</a:t>
            </a:r>
            <a:endParaRPr lang="en-US" altLang="ko-KR" sz="2100" dirty="0"/>
          </a:p>
          <a:p>
            <a:pPr marL="457200" indent="-457200">
              <a:buFont typeface="+mj-lt"/>
              <a:buAutoNum type="arabicPeriod"/>
            </a:pPr>
            <a:r>
              <a:rPr lang="en-US" altLang="ko-KR" sz="2100" dirty="0"/>
              <a:t>11-24/0070r2, “Some details about non-primary channel access,” </a:t>
            </a:r>
            <a:r>
              <a:rPr lang="en-US" altLang="ko-KR" sz="2100" dirty="0" err="1"/>
              <a:t>Yunbo</a:t>
            </a:r>
            <a:r>
              <a:rPr lang="en-US" altLang="ko-KR" sz="2100" dirty="0"/>
              <a:t> Li</a:t>
            </a:r>
          </a:p>
          <a:p>
            <a:pPr marL="457200" indent="-457200">
              <a:buFont typeface="+mj-lt"/>
              <a:buAutoNum type="arabicPeriod"/>
            </a:pPr>
            <a:r>
              <a:rPr lang="en-US" altLang="ko-KR" sz="2100" dirty="0"/>
              <a:t>11-24/0486r1, “Some considerations on non-primary channel access,” Ming Gan</a:t>
            </a:r>
          </a:p>
          <a:p>
            <a:pPr marL="457200" indent="-457200">
              <a:buFont typeface="+mj-lt"/>
              <a:buAutoNum type="arabicPeriod"/>
            </a:pPr>
            <a:r>
              <a:rPr lang="en-CA" sz="2100" dirty="0"/>
              <a:t>11-24/1155r0, “Further discussions on NPCA,” </a:t>
            </a:r>
            <a:r>
              <a:rPr lang="en-CA" sz="2100" dirty="0" err="1"/>
              <a:t>Sanghyun</a:t>
            </a:r>
            <a:r>
              <a:rPr lang="en-CA" sz="2100" dirty="0"/>
              <a:t> Kim</a:t>
            </a:r>
            <a:endParaRPr lang="en-US" altLang="ko-KR" sz="2100" dirty="0"/>
          </a:p>
          <a:p>
            <a:pPr marL="457200" indent="-457200">
              <a:buFont typeface="+mj-lt"/>
              <a:buAutoNum type="arabicPeriod"/>
            </a:pPr>
            <a:r>
              <a:rPr lang="en-US" altLang="ko-KR" sz="2100" dirty="0"/>
              <a:t>11-24/0458r1, “Considerations on Non-Primary Channel Access,” Salvatore </a:t>
            </a:r>
            <a:r>
              <a:rPr lang="en-US" altLang="ko-KR" sz="2100" dirty="0" err="1"/>
              <a:t>Talarico</a:t>
            </a:r>
            <a:endParaRPr lang="en-US" altLang="ko-KR" sz="2100" dirty="0"/>
          </a:p>
          <a:p>
            <a:pPr marL="457200" indent="-457200">
              <a:buFont typeface="+mj-lt"/>
              <a:buAutoNum type="arabicPeriod"/>
            </a:pPr>
            <a:r>
              <a:rPr lang="en-US" altLang="ko-KR" sz="2100" dirty="0"/>
              <a:t>11-23/2023r1, “Further discussion on Non-Primary Channel Access,” Sindhu Verma</a:t>
            </a:r>
          </a:p>
          <a:p>
            <a:pPr marL="457200" indent="-457200">
              <a:buFont typeface="+mj-lt"/>
              <a:buAutoNum type="arabicPeriod"/>
            </a:pPr>
            <a:r>
              <a:rPr lang="en-US" altLang="ko-KR" sz="2100" dirty="0"/>
              <a:t>11-23/1891r0, “Nonprimary channel access – follow up,” </a:t>
            </a:r>
            <a:r>
              <a:rPr lang="en-US" altLang="ko-KR" sz="2100" dirty="0" err="1"/>
              <a:t>Gaurang</a:t>
            </a:r>
            <a:r>
              <a:rPr lang="en-US" altLang="ko-KR" sz="2100" dirty="0"/>
              <a:t> Naik</a:t>
            </a:r>
          </a:p>
          <a:p>
            <a:pPr marL="457200" indent="-457200">
              <a:buFont typeface="+mj-lt"/>
              <a:buAutoNum type="arabicPeriod"/>
            </a:pPr>
            <a:r>
              <a:rPr lang="en-US" altLang="ko-KR" sz="2100" dirty="0"/>
              <a:t>11-24/0042r0, “Flexible Control Frames,” </a:t>
            </a:r>
            <a:r>
              <a:rPr lang="en-US" sz="2100" dirty="0"/>
              <a:t>George Cherian </a:t>
            </a:r>
            <a:endParaRPr lang="en-US" altLang="ko-KR" sz="2100" dirty="0"/>
          </a:p>
          <a:p>
            <a:pPr marL="457200" indent="-457200">
              <a:buFont typeface="+mj-lt"/>
              <a:buAutoNum type="arabicPeriod"/>
            </a:pPr>
            <a:r>
              <a:rPr lang="en-US" altLang="ko-KR" sz="2100" dirty="0"/>
              <a:t>11-24/1256r1, “</a:t>
            </a:r>
            <a:r>
              <a:rPr lang="en-US" altLang="zh-CN" sz="2100" dirty="0"/>
              <a:t>The Padding After Intermediate FCS</a:t>
            </a:r>
            <a:r>
              <a:rPr lang="en-US" altLang="ko-KR" sz="2100" dirty="0"/>
              <a:t>”, </a:t>
            </a:r>
            <a:r>
              <a:rPr lang="en-US" sz="2100" dirty="0" err="1"/>
              <a:t>Yunbo</a:t>
            </a:r>
            <a:r>
              <a:rPr lang="en-US" sz="2100" dirty="0"/>
              <a:t> Li</a:t>
            </a:r>
          </a:p>
          <a:p>
            <a:pPr marL="457200" indent="-457200">
              <a:buFont typeface="+mj-lt"/>
              <a:buAutoNum type="arabicPeriod"/>
            </a:pPr>
            <a:endParaRPr lang="en-US" altLang="ko-KR" sz="2100"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C1A91-C473-49D4-BAFF-7575FC02FE19}"/>
              </a:ext>
            </a:extLst>
          </p:cNvPr>
          <p:cNvSpPr>
            <a:spLocks noGrp="1"/>
          </p:cNvSpPr>
          <p:nvPr>
            <p:ph type="title"/>
          </p:nvPr>
        </p:nvSpPr>
        <p:spPr>
          <a:xfrm>
            <a:off x="455613" y="353325"/>
            <a:ext cx="8229600" cy="864000"/>
          </a:xfrm>
        </p:spPr>
        <p:txBody>
          <a:bodyPr/>
          <a:lstStyle/>
          <a:p>
            <a:r>
              <a:rPr lang="en-US" dirty="0"/>
              <a:t>Straw Poll 1</a:t>
            </a:r>
          </a:p>
        </p:txBody>
      </p:sp>
      <p:sp>
        <p:nvSpPr>
          <p:cNvPr id="3" name="Date Placeholder 2">
            <a:extLst>
              <a:ext uri="{FF2B5EF4-FFF2-40B4-BE49-F238E27FC236}">
                <a16:creationId xmlns:a16="http://schemas.microsoft.com/office/drawing/2014/main" id="{6847696C-1ECF-46A8-82C8-B8FE2B1B8DE3}"/>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6CA51F5D-A98B-464C-9254-12A02E85898B}"/>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CB6D22CE-1BEE-4078-AEF6-6953C6307763}"/>
              </a:ext>
            </a:extLst>
          </p:cNvPr>
          <p:cNvSpPr>
            <a:spLocks noGrp="1"/>
          </p:cNvSpPr>
          <p:nvPr>
            <p:ph type="sldNum" sz="quarter" idx="12"/>
          </p:nvPr>
        </p:nvSpPr>
        <p:spPr/>
        <p:txBody>
          <a:bodyPr/>
          <a:lstStyle/>
          <a:p>
            <a:fld id="{EE2556C5-CE8C-6547-B838-EA80C61A4AF7}" type="slidenum">
              <a:rPr lang="en-US" smtClean="0"/>
              <a:pPr/>
              <a:t>12</a:t>
            </a:fld>
            <a:endParaRPr lang="en-US" dirty="0"/>
          </a:p>
        </p:txBody>
      </p:sp>
      <p:sp>
        <p:nvSpPr>
          <p:cNvPr id="6" name="Text Placeholder 5">
            <a:extLst>
              <a:ext uri="{FF2B5EF4-FFF2-40B4-BE49-F238E27FC236}">
                <a16:creationId xmlns:a16="http://schemas.microsoft.com/office/drawing/2014/main" id="{2E434A39-0FFA-414C-9D1B-C48C96F2BF62}"/>
              </a:ext>
            </a:extLst>
          </p:cNvPr>
          <p:cNvSpPr>
            <a:spLocks noGrp="1"/>
          </p:cNvSpPr>
          <p:nvPr>
            <p:ph type="body" sz="quarter" idx="13"/>
          </p:nvPr>
        </p:nvSpPr>
        <p:spPr/>
        <p:txBody>
          <a:bodyPr/>
          <a:lstStyle/>
          <a:p>
            <a:r>
              <a:rPr lang="en-US" b="0" i="1" dirty="0"/>
              <a:t> </a:t>
            </a:r>
            <a:r>
              <a:rPr lang="en-US" dirty="0"/>
              <a:t>Do you agree to define a mechanism in the 11bn SFD that allows neighboring APs that enable NPCA operation in their BSS to coordinate selection of their NPCA parameters (e.g., NPCA primary channel and bandwidth) when their NPCA primary channels overlap?"</a:t>
            </a:r>
          </a:p>
          <a:p>
            <a:pPr lvl="1"/>
            <a:r>
              <a:rPr lang="en-US" dirty="0">
                <a:ea typeface="+mn-ea"/>
                <a:cs typeface="+mn-cs"/>
              </a:rPr>
              <a:t>Mechanism’s signaling is TBD.  </a:t>
            </a:r>
          </a:p>
          <a:p>
            <a:endParaRPr lang="en-US" dirty="0"/>
          </a:p>
          <a:p>
            <a:endParaRPr lang="en-US" dirty="0"/>
          </a:p>
        </p:txBody>
      </p:sp>
    </p:spTree>
    <p:extLst>
      <p:ext uri="{BB962C8B-B14F-4D97-AF65-F5344CB8AC3E}">
        <p14:creationId xmlns:p14="http://schemas.microsoft.com/office/powerpoint/2010/main" val="2022261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C1A91-C473-49D4-BAFF-7575FC02FE19}"/>
              </a:ext>
            </a:extLst>
          </p:cNvPr>
          <p:cNvSpPr>
            <a:spLocks noGrp="1"/>
          </p:cNvSpPr>
          <p:nvPr>
            <p:ph type="title"/>
          </p:nvPr>
        </p:nvSpPr>
        <p:spPr>
          <a:xfrm>
            <a:off x="455613" y="353325"/>
            <a:ext cx="8229600" cy="864000"/>
          </a:xfrm>
        </p:spPr>
        <p:txBody>
          <a:bodyPr/>
          <a:lstStyle/>
          <a:p>
            <a:r>
              <a:rPr lang="en-US" dirty="0"/>
              <a:t>Straw Poll 2</a:t>
            </a:r>
          </a:p>
        </p:txBody>
      </p:sp>
      <p:sp>
        <p:nvSpPr>
          <p:cNvPr id="3" name="Date Placeholder 2">
            <a:extLst>
              <a:ext uri="{FF2B5EF4-FFF2-40B4-BE49-F238E27FC236}">
                <a16:creationId xmlns:a16="http://schemas.microsoft.com/office/drawing/2014/main" id="{6847696C-1ECF-46A8-82C8-B8FE2B1B8DE3}"/>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6CA51F5D-A98B-464C-9254-12A02E85898B}"/>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CB6D22CE-1BEE-4078-AEF6-6953C6307763}"/>
              </a:ext>
            </a:extLst>
          </p:cNvPr>
          <p:cNvSpPr>
            <a:spLocks noGrp="1"/>
          </p:cNvSpPr>
          <p:nvPr>
            <p:ph type="sldNum" sz="quarter" idx="12"/>
          </p:nvPr>
        </p:nvSpPr>
        <p:spPr/>
        <p:txBody>
          <a:bodyPr/>
          <a:lstStyle/>
          <a:p>
            <a:fld id="{EE2556C5-CE8C-6547-B838-EA80C61A4AF7}" type="slidenum">
              <a:rPr lang="en-US" smtClean="0"/>
              <a:pPr/>
              <a:t>13</a:t>
            </a:fld>
            <a:endParaRPr lang="en-US" dirty="0"/>
          </a:p>
        </p:txBody>
      </p:sp>
      <p:sp>
        <p:nvSpPr>
          <p:cNvPr id="6" name="Text Placeholder 5">
            <a:extLst>
              <a:ext uri="{FF2B5EF4-FFF2-40B4-BE49-F238E27FC236}">
                <a16:creationId xmlns:a16="http://schemas.microsoft.com/office/drawing/2014/main" id="{2E434A39-0FFA-414C-9D1B-C48C96F2BF62}"/>
              </a:ext>
            </a:extLst>
          </p:cNvPr>
          <p:cNvSpPr>
            <a:spLocks noGrp="1"/>
          </p:cNvSpPr>
          <p:nvPr>
            <p:ph type="body" sz="quarter" idx="13"/>
          </p:nvPr>
        </p:nvSpPr>
        <p:spPr/>
        <p:txBody>
          <a:bodyPr/>
          <a:lstStyle/>
          <a:p>
            <a:r>
              <a:rPr lang="en-US" dirty="0"/>
              <a:t>Do you agree to define a mechanism in the 11bn SFD that enables an AP to trigger a set of OBSS APs to switch to their respective NPCA primary channels when it obtains the TXOP over the primary channel?</a:t>
            </a:r>
          </a:p>
        </p:txBody>
      </p:sp>
    </p:spTree>
    <p:extLst>
      <p:ext uri="{BB962C8B-B14F-4D97-AF65-F5344CB8AC3E}">
        <p14:creationId xmlns:p14="http://schemas.microsoft.com/office/powerpoint/2010/main" val="2408393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C1A91-C473-49D4-BAFF-7575FC02FE19}"/>
              </a:ext>
            </a:extLst>
          </p:cNvPr>
          <p:cNvSpPr>
            <a:spLocks noGrp="1"/>
          </p:cNvSpPr>
          <p:nvPr>
            <p:ph type="title"/>
          </p:nvPr>
        </p:nvSpPr>
        <p:spPr>
          <a:xfrm>
            <a:off x="455613" y="353325"/>
            <a:ext cx="8229600" cy="864000"/>
          </a:xfrm>
        </p:spPr>
        <p:txBody>
          <a:bodyPr/>
          <a:lstStyle/>
          <a:p>
            <a:r>
              <a:rPr lang="en-US" dirty="0"/>
              <a:t>Straw Poll 3</a:t>
            </a:r>
          </a:p>
        </p:txBody>
      </p:sp>
      <p:sp>
        <p:nvSpPr>
          <p:cNvPr id="3" name="Date Placeholder 2">
            <a:extLst>
              <a:ext uri="{FF2B5EF4-FFF2-40B4-BE49-F238E27FC236}">
                <a16:creationId xmlns:a16="http://schemas.microsoft.com/office/drawing/2014/main" id="{6847696C-1ECF-46A8-82C8-B8FE2B1B8DE3}"/>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6CA51F5D-A98B-464C-9254-12A02E85898B}"/>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CB6D22CE-1BEE-4078-AEF6-6953C6307763}"/>
              </a:ext>
            </a:extLst>
          </p:cNvPr>
          <p:cNvSpPr>
            <a:spLocks noGrp="1"/>
          </p:cNvSpPr>
          <p:nvPr>
            <p:ph type="sldNum" sz="quarter" idx="12"/>
          </p:nvPr>
        </p:nvSpPr>
        <p:spPr/>
        <p:txBody>
          <a:bodyPr/>
          <a:lstStyle/>
          <a:p>
            <a:fld id="{EE2556C5-CE8C-6547-B838-EA80C61A4AF7}" type="slidenum">
              <a:rPr lang="en-US" smtClean="0"/>
              <a:pPr/>
              <a:t>14</a:t>
            </a:fld>
            <a:endParaRPr lang="en-US" dirty="0"/>
          </a:p>
        </p:txBody>
      </p:sp>
      <p:sp>
        <p:nvSpPr>
          <p:cNvPr id="6" name="Text Placeholder 5">
            <a:extLst>
              <a:ext uri="{FF2B5EF4-FFF2-40B4-BE49-F238E27FC236}">
                <a16:creationId xmlns:a16="http://schemas.microsoft.com/office/drawing/2014/main" id="{2E434A39-0FFA-414C-9D1B-C48C96F2BF62}"/>
              </a:ext>
            </a:extLst>
          </p:cNvPr>
          <p:cNvSpPr>
            <a:spLocks noGrp="1"/>
          </p:cNvSpPr>
          <p:nvPr>
            <p:ph type="body" sz="quarter" idx="13"/>
          </p:nvPr>
        </p:nvSpPr>
        <p:spPr/>
        <p:txBody>
          <a:bodyPr/>
          <a:lstStyle/>
          <a:p>
            <a:r>
              <a:rPr lang="en-US" dirty="0"/>
              <a:t>Do you agree to include in the 11bn SFD the following in the NPCA operation? </a:t>
            </a:r>
            <a:br>
              <a:rPr lang="en-US" dirty="0"/>
            </a:br>
            <a:r>
              <a:rPr lang="en-US" dirty="0"/>
              <a:t>– In 802.11bn, the associating AP can trigger its associated non-AP STAs to switch to the NPCA primary channel as one of the triggering events for switching to the NPCA primary channel.</a:t>
            </a:r>
          </a:p>
        </p:txBody>
      </p:sp>
    </p:spTree>
    <p:extLst>
      <p:ext uri="{BB962C8B-B14F-4D97-AF65-F5344CB8AC3E}">
        <p14:creationId xmlns:p14="http://schemas.microsoft.com/office/powerpoint/2010/main" val="3463296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 NPCA Primary Channel</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535452" y="1186511"/>
            <a:ext cx="8287458" cy="3382537"/>
          </a:xfrm>
        </p:spPr>
        <p:txBody>
          <a:bodyPr>
            <a:normAutofit/>
          </a:bodyPr>
          <a:lstStyle/>
          <a:p>
            <a:pPr>
              <a:buFont typeface="Arial" panose="020B0604020202020204" pitchFamily="34" charset="0"/>
              <a:buChar char="•"/>
            </a:pPr>
            <a:r>
              <a:rPr lang="en-GB" sz="1400" dirty="0"/>
              <a:t>To meet throughput and latency requirements and further utilize the channel and manage OBSS interference, non-primary channel access (NPCA) was proposed as a potential method [1].</a:t>
            </a:r>
          </a:p>
          <a:p>
            <a:pPr>
              <a:buFont typeface="Arial" panose="020B0604020202020204" pitchFamily="34" charset="0"/>
              <a:buChar char="•"/>
            </a:pPr>
            <a:endParaRPr lang="en-US" sz="1400" dirty="0"/>
          </a:p>
          <a:p>
            <a:pPr>
              <a:buFont typeface="Arial" panose="020B0604020202020204" pitchFamily="34" charset="0"/>
              <a:buChar char="•"/>
            </a:pPr>
            <a:r>
              <a:rPr lang="en-US" sz="1400" dirty="0"/>
              <a:t>NPCA was proposed in several contributions [2-15] with different problem statement, design principles, high-level concepts, and several options.</a:t>
            </a:r>
          </a:p>
          <a:p>
            <a:pPr>
              <a:buFont typeface="Wingdings" panose="05000000000000000000" pitchFamily="2" charset="2"/>
              <a:buChar char="Ø"/>
            </a:pPr>
            <a:endParaRPr lang="en-US" sz="1400" dirty="0"/>
          </a:p>
          <a:p>
            <a:pPr>
              <a:spcBef>
                <a:spcPts val="0"/>
              </a:spcBef>
              <a:buFont typeface="Arial" panose="020B0604020202020204" pitchFamily="34" charset="0"/>
              <a:buChar char="•"/>
            </a:pPr>
            <a:r>
              <a:rPr lang="en-US" sz="1400" dirty="0"/>
              <a:t>Although there are differences in the details of the proposals, there is an alignment on a high-level concept to enable non-primary channel access while the primary channel is busy.</a:t>
            </a:r>
          </a:p>
          <a:p>
            <a:pPr>
              <a:spcBef>
                <a:spcPts val="0"/>
              </a:spcBef>
              <a:buFont typeface="Arial" panose="020B0604020202020204" pitchFamily="34" charset="0"/>
              <a:buChar char="•"/>
            </a:pPr>
            <a:endParaRPr lang="en-US" sz="1400" dirty="0"/>
          </a:p>
          <a:p>
            <a:pPr>
              <a:buFont typeface="Arial" panose="020B0604020202020204" pitchFamily="34" charset="0"/>
              <a:buChar char="•"/>
            </a:pPr>
            <a:r>
              <a:rPr lang="en-US" sz="1400" dirty="0"/>
              <a:t>According to Motion #144 [1],  the event that triggers switching to the NPCA primary channel shall be</a:t>
            </a:r>
          </a:p>
          <a:p>
            <a:pPr lvl="1">
              <a:buFont typeface="Arial" panose="020B0604020202020204" pitchFamily="34" charset="0"/>
              <a:buChar char="•"/>
            </a:pPr>
            <a:r>
              <a:rPr lang="en-US" sz="1400" dirty="0">
                <a:ea typeface="+mn-ea"/>
                <a:cs typeface="+mn-cs"/>
              </a:rPr>
              <a:t>OBSS Control frame exchange (e.g., (MU-)RTS/CTS);</a:t>
            </a:r>
          </a:p>
          <a:p>
            <a:pPr lvl="1">
              <a:buFont typeface="Arial" panose="020B0604020202020204" pitchFamily="34" charset="0"/>
              <a:buChar char="•"/>
            </a:pPr>
            <a:r>
              <a:rPr lang="en-US" sz="1400" dirty="0">
                <a:ea typeface="+mn-ea"/>
                <a:cs typeface="+mn-cs"/>
              </a:rPr>
              <a:t>OBSS HE/EHT/UHR PPDU;</a:t>
            </a:r>
          </a:p>
          <a:p>
            <a:pPr lvl="1">
              <a:buFont typeface="Arial" panose="020B0604020202020204" pitchFamily="34" charset="0"/>
              <a:buChar char="•"/>
            </a:pPr>
            <a:r>
              <a:rPr lang="en-US" sz="1400" dirty="0">
                <a:ea typeface="+mn-ea"/>
                <a:cs typeface="+mn-cs"/>
              </a:rPr>
              <a:t>Note: Other conditions TBD</a:t>
            </a:r>
          </a:p>
          <a:p>
            <a:pPr>
              <a:spcBef>
                <a:spcPts val="0"/>
              </a:spcBef>
              <a:buFont typeface="Arial" panose="020B0604020202020204" pitchFamily="34" charset="0"/>
              <a:buChar char="•"/>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08358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8215"/>
            <a:ext cx="8229600" cy="634361"/>
          </a:xfrm>
        </p:spPr>
        <p:txBody>
          <a:bodyPr/>
          <a:lstStyle/>
          <a:p>
            <a:r>
              <a:rPr lang="en-US" dirty="0">
                <a:latin typeface="+mj-lt"/>
              </a:rPr>
              <a:t>NPCA Identified Issues (1/2)</a:t>
            </a:r>
            <a:br>
              <a:rPr lang="en-US" sz="2400" dirty="0"/>
            </a:br>
            <a:endParaRPr lang="en-US"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7" name="Text Placeholder 3">
            <a:extLst>
              <a:ext uri="{FF2B5EF4-FFF2-40B4-BE49-F238E27FC236}">
                <a16:creationId xmlns:a16="http://schemas.microsoft.com/office/drawing/2014/main" id="{7BA853BF-B812-4DCB-8CC2-202C102F08DA}"/>
              </a:ext>
            </a:extLst>
          </p:cNvPr>
          <p:cNvSpPr>
            <a:spLocks noGrp="1"/>
          </p:cNvSpPr>
          <p:nvPr>
            <p:ph type="body" sz="quarter" idx="13"/>
          </p:nvPr>
        </p:nvSpPr>
        <p:spPr>
          <a:xfrm>
            <a:off x="531195" y="1232186"/>
            <a:ext cx="8272345" cy="1711342"/>
          </a:xfrm>
        </p:spPr>
        <p:txBody>
          <a:bodyPr>
            <a:normAutofit/>
          </a:bodyPr>
          <a:lstStyle/>
          <a:p>
            <a:pPr marL="385762" indent="-342900">
              <a:buFont typeface="+mj-lt"/>
              <a:buAutoNum type="arabicPeriod"/>
            </a:pPr>
            <a:r>
              <a:rPr lang="en-US" altLang="ko-KR" sz="1600" noProof="0" dirty="0"/>
              <a:t>The lack of coordination between AP and its associated non-AP STA renders NPCA unreliable and inefficient in many scenarios [3-5]. </a:t>
            </a:r>
          </a:p>
          <a:p>
            <a:pPr marL="628650" lvl="1" indent="-285750"/>
            <a:r>
              <a:rPr lang="en-US" altLang="ko-KR" sz="1200" noProof="0" dirty="0"/>
              <a:t>Not all NPCA-enabled STAs in the BSS will transit to the </a:t>
            </a:r>
            <a:r>
              <a:rPr lang="en-US" altLang="ko-KR" sz="1200" dirty="0"/>
              <a:t>NPCA </a:t>
            </a:r>
            <a:r>
              <a:rPr lang="en-US" altLang="ko-KR" sz="1200" noProof="0" dirty="0"/>
              <a:t>primary channel, e.g. hidden AP/non-AP STAs are </a:t>
            </a:r>
            <a:r>
              <a:rPr lang="en-US" sz="1200" dirty="0"/>
              <a:t>unable to detect interference from neighboring OBSSs</a:t>
            </a:r>
            <a:r>
              <a:rPr lang="en-US" altLang="ko-KR" sz="1200" noProof="0" dirty="0"/>
              <a:t>.</a:t>
            </a:r>
          </a:p>
          <a:p>
            <a:pPr marL="885825" lvl="2" indent="-285750">
              <a:buFont typeface="Courier New" panose="02070309020205020404" pitchFamily="49" charset="0"/>
              <a:buChar char="o"/>
            </a:pPr>
            <a:r>
              <a:rPr lang="en-US" altLang="ko-KR" sz="1200" dirty="0"/>
              <a:t>Case 1: AP1 on the NPCA primary channel while STA1 is still on primary channel.</a:t>
            </a:r>
          </a:p>
          <a:p>
            <a:pPr marL="885825" lvl="2" indent="-285750">
              <a:buFont typeface="Courier New" panose="02070309020205020404" pitchFamily="49" charset="0"/>
              <a:buChar char="o"/>
            </a:pPr>
            <a:r>
              <a:rPr lang="en-US" altLang="ko-KR" sz="1200" dirty="0"/>
              <a:t>Case 2: STA1 on the NPCA primary channel while AP1 is still on primary channel.</a:t>
            </a:r>
          </a:p>
          <a:p>
            <a:pPr marL="342900" lvl="1" indent="0">
              <a:buNone/>
            </a:pPr>
            <a:endParaRPr lang="en-US" altLang="ko-KR" noProof="0" dirty="0"/>
          </a:p>
          <a:p>
            <a:pPr marL="628650" lvl="1" indent="-285750"/>
            <a:endParaRPr lang="en-US" dirty="0"/>
          </a:p>
          <a:p>
            <a:pPr marL="0" lvl="0" indent="0">
              <a:buNone/>
            </a:pPr>
            <a:endParaRPr lang="en-US" altLang="ko-KR" noProof="0" dirty="0"/>
          </a:p>
          <a:p>
            <a:pPr marL="0" lvl="0" indent="0">
              <a:buNone/>
            </a:pPr>
            <a:endParaRPr lang="en-US" altLang="ko-KR" dirty="0"/>
          </a:p>
          <a:p>
            <a:pPr marL="0" lvl="0" indent="0">
              <a:buNone/>
            </a:pPr>
            <a:endParaRPr lang="en-US" altLang="ko-KR" noProof="0" dirty="0"/>
          </a:p>
          <a:p>
            <a:pPr marL="0" lvl="0" indent="0">
              <a:buNone/>
            </a:pPr>
            <a:endParaRPr lang="en-US" altLang="ko-KR" dirty="0"/>
          </a:p>
          <a:p>
            <a:pPr marL="0" lvl="0" indent="0">
              <a:buNone/>
            </a:pPr>
            <a:endParaRPr lang="en-US" altLang="ko-KR" noProof="0" dirty="0"/>
          </a:p>
          <a:p>
            <a:pPr marL="0" lvl="0" indent="0">
              <a:buNone/>
            </a:pPr>
            <a:endParaRPr lang="en-US" altLang="ko-KR" noProof="0" dirty="0"/>
          </a:p>
          <a:p>
            <a:pPr marL="0" lvl="0" indent="0">
              <a:buNone/>
            </a:pPr>
            <a:endParaRPr lang="en-US" sz="2200"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8" name="Footer Placeholder 10">
            <a:extLst>
              <a:ext uri="{FF2B5EF4-FFF2-40B4-BE49-F238E27FC236}">
                <a16:creationId xmlns:a16="http://schemas.microsoft.com/office/drawing/2014/main" id="{D1E9BB7C-6925-4520-8D0B-13BCED4048E2}"/>
              </a:ext>
            </a:extLst>
          </p:cNvPr>
          <p:cNvSpPr>
            <a:spLocks noGrp="1"/>
          </p:cNvSpPr>
          <p:nvPr>
            <p:ph type="ftr" sz="quarter" idx="11"/>
          </p:nvPr>
        </p:nvSpPr>
        <p:spPr>
          <a:xfrm>
            <a:off x="6934510" y="4856560"/>
            <a:ext cx="1609415" cy="184666"/>
          </a:xfrm>
        </p:spPr>
        <p:txBody>
          <a:bodyPr/>
          <a:lstStyle/>
          <a:p>
            <a:r>
              <a:rPr lang="en-US" dirty="0"/>
              <a:t>Mahmoud Hasabelnaby, et. al., Huawei</a:t>
            </a:r>
          </a:p>
        </p:txBody>
      </p:sp>
      <p:sp>
        <p:nvSpPr>
          <p:cNvPr id="3" name="Slide Number Placeholder 2">
            <a:extLst>
              <a:ext uri="{FF2B5EF4-FFF2-40B4-BE49-F238E27FC236}">
                <a16:creationId xmlns:a16="http://schemas.microsoft.com/office/drawing/2014/main" id="{BB5EB1C8-1329-48E6-94E7-34DC4EF08AA3}"/>
              </a:ext>
            </a:extLst>
          </p:cNvPr>
          <p:cNvSpPr>
            <a:spLocks noGrp="1"/>
          </p:cNvSpPr>
          <p:nvPr>
            <p:ph type="sldNum" sz="quarter" idx="12"/>
          </p:nvPr>
        </p:nvSpPr>
        <p:spPr/>
        <p:txBody>
          <a:bodyPr/>
          <a:lstStyle/>
          <a:p>
            <a:fld id="{EE2556C5-CE8C-6547-B838-EA80C61A4AF7}" type="slidenum">
              <a:rPr lang="en-US" smtClean="0"/>
              <a:pPr/>
              <a:t>3</a:t>
            </a:fld>
            <a:endParaRPr lang="en-US" dirty="0"/>
          </a:p>
        </p:txBody>
      </p:sp>
      <p:sp>
        <p:nvSpPr>
          <p:cNvPr id="5" name="TextBox 4">
            <a:extLst>
              <a:ext uri="{FF2B5EF4-FFF2-40B4-BE49-F238E27FC236}">
                <a16:creationId xmlns:a16="http://schemas.microsoft.com/office/drawing/2014/main" id="{7A40D6E6-3F00-46F8-8A15-0353C88FB2F6}"/>
              </a:ext>
            </a:extLst>
          </p:cNvPr>
          <p:cNvSpPr txBox="1"/>
          <p:nvPr/>
        </p:nvSpPr>
        <p:spPr>
          <a:xfrm>
            <a:off x="2753994" y="4457102"/>
            <a:ext cx="562975" cy="246221"/>
          </a:xfrm>
          <a:prstGeom prst="rect">
            <a:avLst/>
          </a:prstGeom>
          <a:noFill/>
        </p:spPr>
        <p:txBody>
          <a:bodyPr wrap="none" rtlCol="0">
            <a:spAutoFit/>
          </a:bodyPr>
          <a:lstStyle/>
          <a:p>
            <a:r>
              <a:rPr lang="en-US" sz="1000" dirty="0"/>
              <a:t>Case 1 </a:t>
            </a:r>
          </a:p>
        </p:txBody>
      </p:sp>
      <p:sp>
        <p:nvSpPr>
          <p:cNvPr id="12" name="TextBox 11">
            <a:extLst>
              <a:ext uri="{FF2B5EF4-FFF2-40B4-BE49-F238E27FC236}">
                <a16:creationId xmlns:a16="http://schemas.microsoft.com/office/drawing/2014/main" id="{223ED290-F738-47EE-8419-D823D78EDEBE}"/>
              </a:ext>
            </a:extLst>
          </p:cNvPr>
          <p:cNvSpPr txBox="1"/>
          <p:nvPr/>
        </p:nvSpPr>
        <p:spPr>
          <a:xfrm>
            <a:off x="6206989" y="4442701"/>
            <a:ext cx="562975" cy="246221"/>
          </a:xfrm>
          <a:prstGeom prst="rect">
            <a:avLst/>
          </a:prstGeom>
          <a:noFill/>
        </p:spPr>
        <p:txBody>
          <a:bodyPr wrap="none" rtlCol="0">
            <a:spAutoFit/>
          </a:bodyPr>
          <a:lstStyle/>
          <a:p>
            <a:r>
              <a:rPr lang="en-US" sz="1000" dirty="0"/>
              <a:t>Case 2 </a:t>
            </a:r>
          </a:p>
        </p:txBody>
      </p:sp>
      <p:pic>
        <p:nvPicPr>
          <p:cNvPr id="40" name="Picture 39">
            <a:extLst>
              <a:ext uri="{FF2B5EF4-FFF2-40B4-BE49-F238E27FC236}">
                <a16:creationId xmlns:a16="http://schemas.microsoft.com/office/drawing/2014/main" id="{CFA32D0F-6338-4EF1-85B7-AD07765986BE}"/>
              </a:ext>
            </a:extLst>
          </p:cNvPr>
          <p:cNvPicPr>
            <a:picLocks noChangeAspect="1"/>
          </p:cNvPicPr>
          <p:nvPr/>
        </p:nvPicPr>
        <p:blipFill>
          <a:blip r:embed="rId3"/>
          <a:stretch>
            <a:fillRect/>
          </a:stretch>
        </p:blipFill>
        <p:spPr>
          <a:xfrm>
            <a:off x="1471355" y="3008944"/>
            <a:ext cx="2924649" cy="1448158"/>
          </a:xfrm>
          <a:prstGeom prst="rect">
            <a:avLst/>
          </a:prstGeom>
        </p:spPr>
      </p:pic>
      <p:pic>
        <p:nvPicPr>
          <p:cNvPr id="42" name="Picture 41">
            <a:extLst>
              <a:ext uri="{FF2B5EF4-FFF2-40B4-BE49-F238E27FC236}">
                <a16:creationId xmlns:a16="http://schemas.microsoft.com/office/drawing/2014/main" id="{955B1BBF-21BE-4E24-9FCC-70881CA5484E}"/>
              </a:ext>
            </a:extLst>
          </p:cNvPr>
          <p:cNvPicPr>
            <a:picLocks noChangeAspect="1"/>
          </p:cNvPicPr>
          <p:nvPr/>
        </p:nvPicPr>
        <p:blipFill>
          <a:blip r:embed="rId4"/>
          <a:stretch>
            <a:fillRect/>
          </a:stretch>
        </p:blipFill>
        <p:spPr>
          <a:xfrm>
            <a:off x="4924350" y="2979069"/>
            <a:ext cx="2924650" cy="1448158"/>
          </a:xfrm>
          <a:prstGeom prst="rect">
            <a:avLst/>
          </a:prstGeom>
        </p:spPr>
      </p:pic>
    </p:spTree>
    <p:extLst>
      <p:ext uri="{BB962C8B-B14F-4D97-AF65-F5344CB8AC3E}">
        <p14:creationId xmlns:p14="http://schemas.microsoft.com/office/powerpoint/2010/main" val="564734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D737734-2F8D-4AFA-BB30-EC03858FB5AD}"/>
              </a:ext>
            </a:extLst>
          </p:cNvPr>
          <p:cNvPicPr>
            <a:picLocks noChangeAspect="1"/>
          </p:cNvPicPr>
          <p:nvPr/>
        </p:nvPicPr>
        <p:blipFill>
          <a:blip r:embed="rId3"/>
          <a:stretch>
            <a:fillRect/>
          </a:stretch>
        </p:blipFill>
        <p:spPr>
          <a:xfrm>
            <a:off x="2379735" y="1821149"/>
            <a:ext cx="3959849" cy="1075090"/>
          </a:xfrm>
          <a:prstGeom prst="rect">
            <a:avLst/>
          </a:prstGeom>
        </p:spPr>
      </p:pic>
      <p:sp>
        <p:nvSpPr>
          <p:cNvPr id="2" name="Title 1"/>
          <p:cNvSpPr>
            <a:spLocks noGrp="1"/>
          </p:cNvSpPr>
          <p:nvPr>
            <p:ph type="title"/>
          </p:nvPr>
        </p:nvSpPr>
        <p:spPr>
          <a:xfrm>
            <a:off x="457200" y="668215"/>
            <a:ext cx="8229600" cy="634361"/>
          </a:xfrm>
        </p:spPr>
        <p:txBody>
          <a:bodyPr/>
          <a:lstStyle/>
          <a:p>
            <a:r>
              <a:rPr lang="en-US" dirty="0">
                <a:latin typeface="+mj-lt"/>
              </a:rPr>
              <a:t>NPCA Identified Issues (2/2)</a:t>
            </a:r>
            <a:br>
              <a:rPr lang="en-US" sz="2400" dirty="0"/>
            </a:br>
            <a:endParaRPr lang="en-US"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7" name="Text Placeholder 3">
            <a:extLst>
              <a:ext uri="{FF2B5EF4-FFF2-40B4-BE49-F238E27FC236}">
                <a16:creationId xmlns:a16="http://schemas.microsoft.com/office/drawing/2014/main" id="{7BA853BF-B812-4DCB-8CC2-202C102F08DA}"/>
              </a:ext>
            </a:extLst>
          </p:cNvPr>
          <p:cNvSpPr>
            <a:spLocks noGrp="1"/>
          </p:cNvSpPr>
          <p:nvPr>
            <p:ph type="body" sz="quarter" idx="13"/>
          </p:nvPr>
        </p:nvSpPr>
        <p:spPr>
          <a:xfrm>
            <a:off x="531195" y="1232186"/>
            <a:ext cx="8106368" cy="3588500"/>
          </a:xfrm>
        </p:spPr>
        <p:txBody>
          <a:bodyPr>
            <a:normAutofit/>
          </a:bodyPr>
          <a:lstStyle/>
          <a:p>
            <a:pPr marL="342900" lvl="0" indent="-342900">
              <a:buFont typeface="+mj-lt"/>
              <a:buAutoNum type="arabicPeriod" startAt="2"/>
            </a:pPr>
            <a:r>
              <a:rPr lang="en-US" altLang="ko-KR" sz="1400" dirty="0"/>
              <a:t>Different view of OBSS TXOP length [10]</a:t>
            </a:r>
          </a:p>
          <a:p>
            <a:pPr lvl="1"/>
            <a:r>
              <a:rPr lang="en-US" altLang="ko-KR" sz="1200" dirty="0"/>
              <a:t>AP and its associated non-AP STAs may be triggered to switch to the NPCA primary channel by different OBSS TXOP, leading to different NPCA duration. </a:t>
            </a:r>
          </a:p>
          <a:p>
            <a:pPr marL="342900" lvl="0" indent="-342900">
              <a:buFont typeface="+mj-lt"/>
              <a:buAutoNum type="arabicPeriod" startAt="2"/>
            </a:pPr>
            <a:endParaRPr lang="en-US" altLang="ko-KR" sz="1400" dirty="0"/>
          </a:p>
          <a:p>
            <a:pPr marL="342900" lvl="0" indent="-342900">
              <a:buFont typeface="+mj-lt"/>
              <a:buAutoNum type="arabicPeriod" startAt="2"/>
            </a:pPr>
            <a:endParaRPr lang="en-US" altLang="ko-KR" sz="1400" dirty="0"/>
          </a:p>
          <a:p>
            <a:pPr marL="342900" lvl="0" indent="-342900">
              <a:buFont typeface="+mj-lt"/>
              <a:buAutoNum type="arabicPeriod" startAt="2"/>
            </a:pPr>
            <a:endParaRPr lang="en-US" altLang="ko-KR" sz="1400" dirty="0"/>
          </a:p>
          <a:p>
            <a:pPr marL="342900" lvl="0" indent="-342900">
              <a:buFont typeface="+mj-lt"/>
              <a:buAutoNum type="arabicPeriod" startAt="2"/>
            </a:pPr>
            <a:endParaRPr lang="en-US" altLang="ko-KR" sz="1400" dirty="0"/>
          </a:p>
          <a:p>
            <a:pPr marL="342900" lvl="0" indent="-342900">
              <a:buFont typeface="+mj-lt"/>
              <a:buAutoNum type="arabicPeriod" startAt="2"/>
            </a:pPr>
            <a:r>
              <a:rPr lang="en-US" altLang="ko-KR" sz="1400" dirty="0"/>
              <a:t>Non-AP STAs with NPCA-enabled capability may switch to the NPCA primary channel and remain there, </a:t>
            </a:r>
            <a:r>
              <a:rPr lang="en-US" sz="1400" dirty="0"/>
              <a:t>regardless of their immediate communication needs</a:t>
            </a:r>
            <a:r>
              <a:rPr lang="en-US" altLang="ko-KR" sz="1400" dirty="0"/>
              <a:t>, then switch back to their primary channel at the end of the OBSS TXOP duration [7]. </a:t>
            </a:r>
          </a:p>
          <a:p>
            <a:pPr lvl="1"/>
            <a:r>
              <a:rPr lang="en-US" altLang="ko-KR" sz="1200" noProof="0" dirty="0"/>
              <a:t>Unnecessary channel switching may lead to </a:t>
            </a:r>
            <a:r>
              <a:rPr lang="en-US" sz="1200" dirty="0"/>
              <a:t>unnecessary </a:t>
            </a:r>
            <a:r>
              <a:rPr lang="en-US" altLang="ko-KR" sz="1200" noProof="0" dirty="0"/>
              <a:t>power consumption. </a:t>
            </a:r>
          </a:p>
          <a:p>
            <a:pPr lvl="1"/>
            <a:endParaRPr lang="en-US" sz="1200" dirty="0"/>
          </a:p>
          <a:p>
            <a:pPr marL="342900" indent="-342900">
              <a:buFont typeface="+mj-lt"/>
              <a:buAutoNum type="arabicPeriod" startAt="2"/>
            </a:pPr>
            <a:r>
              <a:rPr lang="en-US" sz="1400" dirty="0"/>
              <a:t>While an OBSS transmission is being detected on the primary channel, another OBSS transmission takes place on the NPCA primary channel at the same time [5]. </a:t>
            </a:r>
            <a:endParaRPr lang="en-US" altLang="ko-KR" sz="1400" dirty="0"/>
          </a:p>
          <a:p>
            <a:pPr lvl="1"/>
            <a:r>
              <a:rPr lang="en-US" sz="1200" dirty="0"/>
              <a:t>This can happen when multiple OBSSs have overlapping NPCA primary channel locations.</a:t>
            </a:r>
          </a:p>
          <a:p>
            <a:pPr marL="300038" lvl="1" indent="0">
              <a:spcAft>
                <a:spcPts val="0"/>
              </a:spcAft>
              <a:buNone/>
              <a:tabLst>
                <a:tab pos="698500" algn="l"/>
              </a:tabLst>
            </a:pPr>
            <a:endParaRPr lang="en-GB" sz="1100" dirty="0"/>
          </a:p>
          <a:p>
            <a:pPr marL="342900" lvl="1" indent="0">
              <a:buNone/>
            </a:pPr>
            <a:endParaRPr lang="en-US" dirty="0"/>
          </a:p>
          <a:p>
            <a:pPr lvl="1"/>
            <a:endParaRPr lang="en-US" altLang="ko-KR" sz="1700" dirty="0"/>
          </a:p>
          <a:p>
            <a:endParaRPr lang="en-US" dirty="0"/>
          </a:p>
        </p:txBody>
      </p:sp>
      <p:sp>
        <p:nvSpPr>
          <p:cNvPr id="8" name="Footer Placeholder 10">
            <a:extLst>
              <a:ext uri="{FF2B5EF4-FFF2-40B4-BE49-F238E27FC236}">
                <a16:creationId xmlns:a16="http://schemas.microsoft.com/office/drawing/2014/main" id="{D1E9BB7C-6925-4520-8D0B-13BCED4048E2}"/>
              </a:ext>
            </a:extLst>
          </p:cNvPr>
          <p:cNvSpPr>
            <a:spLocks noGrp="1"/>
          </p:cNvSpPr>
          <p:nvPr>
            <p:ph type="ftr" sz="quarter" idx="11"/>
          </p:nvPr>
        </p:nvSpPr>
        <p:spPr>
          <a:xfrm>
            <a:off x="6934510" y="4856560"/>
            <a:ext cx="1609415" cy="184666"/>
          </a:xfrm>
        </p:spPr>
        <p:txBody>
          <a:bodyPr/>
          <a:lstStyle/>
          <a:p>
            <a:r>
              <a:rPr lang="en-US" dirty="0"/>
              <a:t>Mahmoud Hasabelnaby, et. al., Huawei</a:t>
            </a:r>
          </a:p>
        </p:txBody>
      </p:sp>
      <p:sp>
        <p:nvSpPr>
          <p:cNvPr id="3" name="Slide Number Placeholder 2">
            <a:extLst>
              <a:ext uri="{FF2B5EF4-FFF2-40B4-BE49-F238E27FC236}">
                <a16:creationId xmlns:a16="http://schemas.microsoft.com/office/drawing/2014/main" id="{BB5EB1C8-1329-48E6-94E7-34DC4EF08AA3}"/>
              </a:ext>
            </a:extLst>
          </p:cNvPr>
          <p:cNvSpPr>
            <a:spLocks noGrp="1"/>
          </p:cNvSpPr>
          <p:nvPr>
            <p:ph type="sldNum" sz="quarter" idx="12"/>
          </p:nvPr>
        </p:nvSpPr>
        <p:spPr/>
        <p:txBody>
          <a:bodyPr/>
          <a:lstStyle/>
          <a:p>
            <a:fld id="{EE2556C5-CE8C-6547-B838-EA80C61A4AF7}" type="slidenum">
              <a:rPr lang="en-US" smtClean="0"/>
              <a:pPr/>
              <a:t>4</a:t>
            </a:fld>
            <a:endParaRPr lang="en-US" dirty="0"/>
          </a:p>
        </p:txBody>
      </p:sp>
    </p:spTree>
    <p:extLst>
      <p:ext uri="{BB962C8B-B14F-4D97-AF65-F5344CB8AC3E}">
        <p14:creationId xmlns:p14="http://schemas.microsoft.com/office/powerpoint/2010/main" val="198331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Coordinated NPCA</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pPr>
              <a:buFont typeface="Wingdings" panose="05000000000000000000" pitchFamily="2" charset="2"/>
              <a:buChar char="Ø"/>
            </a:pPr>
            <a:r>
              <a:rPr lang="en-US" dirty="0"/>
              <a:t>In this contribution, we propose a coordinated NPCA mechanism that enable efficient OBSS interference management. </a:t>
            </a:r>
          </a:p>
          <a:p>
            <a:pPr marL="0" indent="0">
              <a:buNone/>
            </a:pPr>
            <a:endParaRPr lang="en-US" dirty="0"/>
          </a:p>
          <a:p>
            <a:pPr>
              <a:buFont typeface="Wingdings" panose="05000000000000000000" pitchFamily="2" charset="2"/>
              <a:buChar char="Ø"/>
            </a:pPr>
            <a:r>
              <a:rPr lang="en-US" dirty="0"/>
              <a:t>Inter-BSS coordination between APs within OBSSs and Intra-BSS coordination between APs and their associated non-AP STAs can help resolve various NPCA challenges.</a:t>
            </a:r>
          </a:p>
          <a:p>
            <a:pPr>
              <a:buFont typeface="Wingdings" panose="05000000000000000000" pitchFamily="2" charset="2"/>
              <a:buChar char="Ø"/>
            </a:pPr>
            <a:endParaRPr lang="en-US" dirty="0"/>
          </a:p>
          <a:p>
            <a:pPr>
              <a:buFont typeface="Wingdings" panose="05000000000000000000" pitchFamily="2" charset="2"/>
              <a:buChar char="Ø"/>
            </a:pPr>
            <a:r>
              <a:rPr lang="en-US" dirty="0"/>
              <a:t>In this contribution, we propose a coordinated NPCA scheme, as discussed next. </a:t>
            </a: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5" name="Rectangle 4">
            <a:extLst>
              <a:ext uri="{FF2B5EF4-FFF2-40B4-BE49-F238E27FC236}">
                <a16:creationId xmlns:a16="http://schemas.microsoft.com/office/drawing/2014/main" id="{92645C10-1707-49BA-8385-24ADD3D4F898}"/>
              </a:ext>
            </a:extLst>
          </p:cNvPr>
          <p:cNvSpPr/>
          <p:nvPr/>
        </p:nvSpPr>
        <p:spPr bwMode="auto">
          <a:xfrm>
            <a:off x="1844040" y="3999869"/>
            <a:ext cx="1234440" cy="5562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Inter-BSS NPCA Coordination</a:t>
            </a:r>
          </a:p>
        </p:txBody>
      </p:sp>
      <p:sp>
        <p:nvSpPr>
          <p:cNvPr id="8" name="Rectangle 7">
            <a:extLst>
              <a:ext uri="{FF2B5EF4-FFF2-40B4-BE49-F238E27FC236}">
                <a16:creationId xmlns:a16="http://schemas.microsoft.com/office/drawing/2014/main" id="{C999A566-8DEB-4521-98A7-24001200B91C}"/>
              </a:ext>
            </a:extLst>
          </p:cNvPr>
          <p:cNvSpPr/>
          <p:nvPr/>
        </p:nvSpPr>
        <p:spPr bwMode="auto">
          <a:xfrm>
            <a:off x="3849687" y="3999869"/>
            <a:ext cx="1234440" cy="5562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Intra-BSS NPCA Coordination</a:t>
            </a:r>
          </a:p>
        </p:txBody>
      </p:sp>
      <p:sp>
        <p:nvSpPr>
          <p:cNvPr id="9" name="Rectangle 8">
            <a:extLst>
              <a:ext uri="{FF2B5EF4-FFF2-40B4-BE49-F238E27FC236}">
                <a16:creationId xmlns:a16="http://schemas.microsoft.com/office/drawing/2014/main" id="{1FD56DEC-078F-480A-B3D4-60EB4FF6521A}"/>
              </a:ext>
            </a:extLst>
          </p:cNvPr>
          <p:cNvSpPr/>
          <p:nvPr/>
        </p:nvSpPr>
        <p:spPr bwMode="auto">
          <a:xfrm>
            <a:off x="5855334" y="3999869"/>
            <a:ext cx="1234440" cy="5562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Co-NPCA </a:t>
            </a:r>
            <a:r>
              <a:rPr lang="en-US" sz="1200" dirty="0">
                <a:latin typeface="Times New Roman" pitchFamily="18" charset="0"/>
              </a:rPr>
              <a:t>Transmission</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 name="Straight Arrow Connector 9">
            <a:extLst>
              <a:ext uri="{FF2B5EF4-FFF2-40B4-BE49-F238E27FC236}">
                <a16:creationId xmlns:a16="http://schemas.microsoft.com/office/drawing/2014/main" id="{5E365759-298A-4D89-A67E-E6562E8E73B7}"/>
              </a:ext>
            </a:extLst>
          </p:cNvPr>
          <p:cNvCxnSpPr>
            <a:stCxn id="5" idx="3"/>
            <a:endCxn id="8" idx="1"/>
          </p:cNvCxnSpPr>
          <p:nvPr/>
        </p:nvCxnSpPr>
        <p:spPr bwMode="auto">
          <a:xfrm>
            <a:off x="3078480" y="4277999"/>
            <a:ext cx="77120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91FBD442-C941-428C-A34B-B707D996FCB8}"/>
              </a:ext>
            </a:extLst>
          </p:cNvPr>
          <p:cNvCxnSpPr>
            <a:endCxn id="9" idx="1"/>
          </p:cNvCxnSpPr>
          <p:nvPr/>
        </p:nvCxnSpPr>
        <p:spPr bwMode="auto">
          <a:xfrm>
            <a:off x="5084127" y="4277999"/>
            <a:ext cx="77120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747128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Inter-BSS NPCA Coordination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4" name="Text Placeholder 3"/>
          <p:cNvSpPr>
            <a:spLocks noGrp="1"/>
          </p:cNvSpPr>
          <p:nvPr>
            <p:ph type="body" sz="quarter" idx="13"/>
          </p:nvPr>
        </p:nvSpPr>
        <p:spPr>
          <a:xfrm>
            <a:off x="457200" y="1067312"/>
            <a:ext cx="8128213" cy="3743158"/>
          </a:xfrm>
        </p:spPr>
        <p:txBody>
          <a:bodyPr>
            <a:normAutofit lnSpcReduction="10000"/>
          </a:bodyPr>
          <a:lstStyle/>
          <a:p>
            <a:pPr>
              <a:buFont typeface="Arial" panose="020B0604020202020204" pitchFamily="34" charset="0"/>
              <a:buChar char="•"/>
            </a:pPr>
            <a:r>
              <a:rPr lang="en-US" sz="1700" dirty="0"/>
              <a:t>During this phase, an NPCA coordination group is established between OBSS APs. </a:t>
            </a:r>
          </a:p>
          <a:p>
            <a:pPr>
              <a:buFont typeface="Arial" panose="020B0604020202020204" pitchFamily="34" charset="0"/>
              <a:buChar char="•"/>
            </a:pPr>
            <a:endParaRPr lang="en-US" sz="1700" dirty="0"/>
          </a:p>
          <a:p>
            <a:pPr>
              <a:buFont typeface="Arial" panose="020B0604020202020204" pitchFamily="34" charset="0"/>
              <a:buChar char="•"/>
            </a:pPr>
            <a:r>
              <a:rPr lang="en-US" sz="1700" dirty="0"/>
              <a:t>Neighboring APs that enable NPCA operation in their BSSs coordinate selection of their NPCA parameters.</a:t>
            </a:r>
          </a:p>
          <a:p>
            <a:pPr lvl="1">
              <a:buFont typeface="Arial" panose="020B0604020202020204" pitchFamily="34" charset="0"/>
              <a:buChar char="•"/>
            </a:pPr>
            <a:r>
              <a:rPr lang="en-US" sz="1400" dirty="0"/>
              <a:t>Each AP shares its respective NPCA parameters (e.g., NPCA primary channel location and bandwidth, BSS operating bandwidth, …, etc.) with neighboring APs. </a:t>
            </a:r>
          </a:p>
          <a:p>
            <a:pPr>
              <a:buFont typeface="Arial" panose="020B0604020202020204" pitchFamily="34" charset="0"/>
              <a:buChar char="•"/>
            </a:pPr>
            <a:endParaRPr lang="en-US" sz="1700" dirty="0"/>
          </a:p>
          <a:p>
            <a:pPr>
              <a:buFont typeface="Arial" panose="020B0604020202020204" pitchFamily="34" charset="0"/>
              <a:buChar char="•"/>
            </a:pPr>
            <a:r>
              <a:rPr lang="en-US" sz="1700" dirty="0"/>
              <a:t>If the NPCA parameters of one AP overlap with those of a neighboring AP, they coordinate to adjust their parameters accordingly, avoiding any OBSS interference—particularly when switching to their respective NPCA primary channels simultaneously. </a:t>
            </a:r>
          </a:p>
          <a:p>
            <a:pPr marL="0" indent="0">
              <a:buNone/>
            </a:pPr>
            <a:endParaRPr lang="en-US" sz="1700" dirty="0"/>
          </a:p>
          <a:p>
            <a:pPr>
              <a:buFont typeface="Arial" panose="020B0604020202020204" pitchFamily="34" charset="0"/>
              <a:buChar char="•"/>
            </a:pPr>
            <a:r>
              <a:rPr lang="en-US" sz="1700" dirty="0"/>
              <a:t>This coordination guarantees that each AP in the NPCA coordination group operates on a distinct NPCA primary channel, preventing overlap with neighboring APs.</a:t>
            </a:r>
            <a:endParaRPr lang="en-US" sz="1400" dirty="0"/>
          </a:p>
          <a:p>
            <a:pPr marL="342900" lvl="1" indent="0">
              <a:buNone/>
            </a:pPr>
            <a:endParaRPr lang="en-US" sz="14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081185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Intra-BSS NPCA Coordination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4" name="Text Placeholder 3"/>
          <p:cNvSpPr>
            <a:spLocks noGrp="1"/>
          </p:cNvSpPr>
          <p:nvPr>
            <p:ph type="body" sz="quarter" idx="13"/>
          </p:nvPr>
        </p:nvSpPr>
        <p:spPr>
          <a:xfrm>
            <a:off x="455613" y="1247622"/>
            <a:ext cx="8362046" cy="3382537"/>
          </a:xfrm>
        </p:spPr>
        <p:txBody>
          <a:bodyPr>
            <a:normAutofit/>
          </a:bodyPr>
          <a:lstStyle/>
          <a:p>
            <a:pPr>
              <a:buFont typeface="Arial" panose="020B0604020202020204" pitchFamily="34" charset="0"/>
              <a:buChar char="•"/>
            </a:pPr>
            <a:r>
              <a:rPr lang="en-US" altLang="ko-KR" sz="1500" dirty="0"/>
              <a:t>The associating AP has to (re)announce the location and bandwidth of the NPCA primary channel (if updated) to its NPCA non-AP STAs within its BSS. </a:t>
            </a:r>
          </a:p>
          <a:p>
            <a:pPr marL="0" indent="0">
              <a:buNone/>
            </a:pPr>
            <a:endParaRPr lang="en-US" altLang="ko-KR" sz="1500" dirty="0"/>
          </a:p>
          <a:p>
            <a:pPr>
              <a:buFont typeface="Arial" panose="020B0604020202020204" pitchFamily="34" charset="0"/>
              <a:buChar char="•"/>
            </a:pPr>
            <a:r>
              <a:rPr lang="en-US" altLang="ko-KR" sz="1500" dirty="0"/>
              <a:t>Since the BSS is part of NPCA coordination group, the associating AP announces to its associated non-AP STAs that the event triggering STAs s</a:t>
            </a:r>
            <a:r>
              <a:rPr lang="en-US" sz="1500" dirty="0"/>
              <a:t>witching to the NPCA primary channel is upon being triggered by their associating AP. </a:t>
            </a:r>
          </a:p>
          <a:p>
            <a:pPr marL="342900" lvl="1" indent="0">
              <a:buNone/>
            </a:pPr>
            <a:endParaRPr lang="en-US" sz="1200" b="1" dirty="0">
              <a:solidFill>
                <a:srgbClr val="00B050"/>
              </a:solidFill>
            </a:endParaRPr>
          </a:p>
          <a:p>
            <a:pPr marL="342900" lvl="1" indent="0">
              <a:buNone/>
            </a:pPr>
            <a:endParaRPr lang="en-US" sz="1200" b="1" dirty="0">
              <a:solidFill>
                <a:srgbClr val="00B050"/>
              </a:solidFill>
            </a:endParaRPr>
          </a:p>
          <a:p>
            <a:pPr marL="342900" lvl="1" indent="0">
              <a:buNone/>
            </a:pPr>
            <a:endParaRPr lang="en-US" sz="1000" dirty="0">
              <a:solidFill>
                <a:srgbClr val="FF0000"/>
              </a:solidFill>
            </a:endParaRPr>
          </a:p>
          <a:p>
            <a:pPr marL="0" indent="0">
              <a:buNone/>
            </a:pPr>
            <a:endParaRPr lang="en-US" altLang="ko-KR" sz="1500" dirty="0">
              <a:solidFill>
                <a:schemeClr val="tx2"/>
              </a:solidFill>
            </a:endParaRPr>
          </a:p>
          <a:p>
            <a:pPr>
              <a:buFont typeface="Wingdings" panose="05000000000000000000" pitchFamily="2" charset="2"/>
              <a:buChar char="Ø"/>
            </a:pPr>
            <a:endParaRPr lang="en-US" altLang="ko-KR" dirty="0"/>
          </a:p>
          <a:p>
            <a:pPr>
              <a:buFont typeface="Wingdings" panose="05000000000000000000" pitchFamily="2" charset="2"/>
              <a:buChar char="Ø"/>
            </a:pPr>
            <a:endParaRPr lang="en-US" altLang="ko-KR"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9490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Co-NPCA Transmission (1/2)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4" name="Text Placeholder 3"/>
          <p:cNvSpPr>
            <a:spLocks noGrp="1"/>
          </p:cNvSpPr>
          <p:nvPr>
            <p:ph type="body" sz="quarter" idx="13"/>
          </p:nvPr>
        </p:nvSpPr>
        <p:spPr>
          <a:xfrm>
            <a:off x="123051" y="1126255"/>
            <a:ext cx="8810522" cy="3822638"/>
          </a:xfrm>
        </p:spPr>
        <p:txBody>
          <a:bodyPr>
            <a:normAutofit/>
          </a:bodyPr>
          <a:lstStyle/>
          <a:p>
            <a:pPr marL="442912" indent="-285750">
              <a:spcBef>
                <a:spcPts val="0"/>
              </a:spcBef>
              <a:spcAft>
                <a:spcPts val="0"/>
              </a:spcAft>
              <a:buFont typeface="Arial" panose="020B0604020202020204" pitchFamily="34" charset="0"/>
              <a:buChar char="•"/>
            </a:pPr>
            <a:r>
              <a:rPr lang="en-US" sz="1400" dirty="0">
                <a:solidFill>
                  <a:srgbClr val="000000"/>
                </a:solidFill>
                <a:effectLst/>
                <a:latin typeface="Calibri" panose="020F0502020204030204" pitchFamily="34" charset="0"/>
                <a:ea typeface="Times New Roman" panose="02020603050405020304" pitchFamily="18" charset="0"/>
              </a:rPr>
              <a:t>When </a:t>
            </a:r>
            <a:r>
              <a:rPr lang="en-US" sz="1400" dirty="0">
                <a:solidFill>
                  <a:srgbClr val="000000"/>
                </a:solidFill>
                <a:latin typeface="Calibri" panose="020F0502020204030204" pitchFamily="34" charset="0"/>
                <a:ea typeface="Times New Roman" panose="02020603050405020304" pitchFamily="18" charset="0"/>
              </a:rPr>
              <a:t>AP1 </a:t>
            </a:r>
            <a:r>
              <a:rPr lang="en-US" sz="1400" dirty="0">
                <a:solidFill>
                  <a:srgbClr val="000000"/>
                </a:solidFill>
                <a:effectLst/>
                <a:latin typeface="Calibri" panose="020F0502020204030204" pitchFamily="34" charset="0"/>
                <a:ea typeface="Times New Roman" panose="02020603050405020304" pitchFamily="18" charset="0"/>
              </a:rPr>
              <a:t>in the NPCA coordination group obtains a TXOP, it sends a Co-NPCA ICF  to other APs in the NPCA </a:t>
            </a:r>
            <a:r>
              <a:rPr lang="en-US" sz="1400" dirty="0">
                <a:solidFill>
                  <a:srgbClr val="000000"/>
                </a:solidFill>
                <a:latin typeface="Calibri" panose="020F0502020204030204" pitchFamily="34" charset="0"/>
                <a:ea typeface="Times New Roman" panose="02020603050405020304" pitchFamily="18" charset="0"/>
              </a:rPr>
              <a:t>coordination </a:t>
            </a:r>
            <a:r>
              <a:rPr lang="en-US" sz="1400" dirty="0">
                <a:solidFill>
                  <a:srgbClr val="000000"/>
                </a:solidFill>
                <a:effectLst/>
                <a:latin typeface="Calibri" panose="020F0502020204030204" pitchFamily="34" charset="0"/>
                <a:ea typeface="Times New Roman" panose="02020603050405020304" pitchFamily="18" charset="0"/>
              </a:rPr>
              <a:t>group to trigger them to switch to their respective NPCA primary channels. </a:t>
            </a:r>
          </a:p>
          <a:p>
            <a:pPr marL="442912" indent="-285750">
              <a:spcBef>
                <a:spcPts val="0"/>
              </a:spcBef>
              <a:spcAft>
                <a:spcPts val="0"/>
              </a:spcAft>
              <a:buFont typeface="Arial" panose="020B0604020202020204" pitchFamily="34" charset="0"/>
              <a:buChar char="•"/>
            </a:pPr>
            <a:endParaRPr lang="en-US" sz="1400" dirty="0">
              <a:effectLst/>
              <a:latin typeface="Calibri" panose="020F0502020204030204" pitchFamily="34" charset="0"/>
              <a:ea typeface="Calibri" panose="020F0502020204030204" pitchFamily="34" charset="0"/>
            </a:endParaRPr>
          </a:p>
          <a:p>
            <a:pPr marL="442912" indent="-285750">
              <a:spcBef>
                <a:spcPts val="0"/>
              </a:spcBef>
              <a:spcAft>
                <a:spcPts val="0"/>
              </a:spcAft>
              <a:buFont typeface="Arial" panose="020B0604020202020204" pitchFamily="34" charset="0"/>
              <a:buChar char="•"/>
            </a:pPr>
            <a:r>
              <a:rPr lang="en-US" sz="1400" dirty="0">
                <a:solidFill>
                  <a:srgbClr val="000000"/>
                </a:solidFill>
                <a:latin typeface="Calibri" panose="020F0502020204030204" pitchFamily="34" charset="0"/>
                <a:ea typeface="Times New Roman" panose="02020603050405020304" pitchFamily="18" charset="0"/>
              </a:rPr>
              <a:t>The duration field of the Co-NPCA ICF frame is set to allow other triggered-APs to trigger their associated NPCA non-AP STAs to switch to the NPCA primary channel. </a:t>
            </a:r>
          </a:p>
          <a:p>
            <a:pPr marL="742950" lvl="1" indent="-285750">
              <a:spcBef>
                <a:spcPts val="0"/>
              </a:spcBef>
              <a:spcAft>
                <a:spcPts val="0"/>
              </a:spcAft>
              <a:buFont typeface="Arial" panose="020B0604020202020204" pitchFamily="34" charset="0"/>
              <a:buChar char="•"/>
            </a:pPr>
            <a:r>
              <a:rPr lang="en-US" sz="1100" u="sng" dirty="0">
                <a:solidFill>
                  <a:srgbClr val="000000"/>
                </a:solidFill>
                <a:effectLst/>
                <a:latin typeface="Calibri" panose="020F0502020204030204" pitchFamily="34" charset="0"/>
                <a:ea typeface="Times New Roman" panose="02020603050405020304" pitchFamily="18" charset="0"/>
              </a:rPr>
              <a:t>This solves the hidden node problem</a:t>
            </a:r>
            <a:r>
              <a:rPr lang="en-US" sz="1100" dirty="0">
                <a:solidFill>
                  <a:srgbClr val="000000"/>
                </a:solidFill>
                <a:effectLst/>
                <a:latin typeface="Calibri" panose="020F0502020204030204" pitchFamily="34" charset="0"/>
                <a:ea typeface="Times New Roman" panose="02020603050405020304" pitchFamily="18" charset="0"/>
              </a:rPr>
              <a:t>.</a:t>
            </a:r>
          </a:p>
          <a:p>
            <a:pPr marL="157162" indent="0">
              <a:spcBef>
                <a:spcPts val="0"/>
              </a:spcBef>
              <a:spcAft>
                <a:spcPts val="0"/>
              </a:spcAft>
              <a:buNone/>
            </a:pPr>
            <a:endParaRPr lang="en-US" sz="1400" dirty="0">
              <a:solidFill>
                <a:srgbClr val="000000"/>
              </a:solidFill>
              <a:effectLst/>
              <a:latin typeface="Calibri" panose="020F0502020204030204" pitchFamily="34" charset="0"/>
              <a:ea typeface="Times New Roman" panose="02020603050405020304" pitchFamily="18" charset="0"/>
            </a:endParaRPr>
          </a:p>
          <a:p>
            <a:pPr marL="342900" lvl="1" indent="0">
              <a:buNone/>
            </a:pPr>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7" name="Picture 6">
            <a:extLst>
              <a:ext uri="{FF2B5EF4-FFF2-40B4-BE49-F238E27FC236}">
                <a16:creationId xmlns:a16="http://schemas.microsoft.com/office/drawing/2014/main" id="{3B1E3722-30AA-4C2F-8306-3C0483D3FCA2}"/>
              </a:ext>
            </a:extLst>
          </p:cNvPr>
          <p:cNvPicPr>
            <a:picLocks noChangeAspect="1"/>
          </p:cNvPicPr>
          <p:nvPr/>
        </p:nvPicPr>
        <p:blipFill>
          <a:blip r:embed="rId2"/>
          <a:stretch>
            <a:fillRect/>
          </a:stretch>
        </p:blipFill>
        <p:spPr>
          <a:xfrm>
            <a:off x="1381165" y="2425646"/>
            <a:ext cx="6741309" cy="2430913"/>
          </a:xfrm>
          <a:prstGeom prst="rect">
            <a:avLst/>
          </a:prstGeom>
        </p:spPr>
      </p:pic>
    </p:spTree>
    <p:extLst>
      <p:ext uri="{BB962C8B-B14F-4D97-AF65-F5344CB8AC3E}">
        <p14:creationId xmlns:p14="http://schemas.microsoft.com/office/powerpoint/2010/main" val="9702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Co-NPCA Transmission (2/2)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4" name="Text Placeholder 3"/>
          <p:cNvSpPr>
            <a:spLocks noGrp="1"/>
          </p:cNvSpPr>
          <p:nvPr>
            <p:ph type="body" sz="quarter" idx="13"/>
          </p:nvPr>
        </p:nvSpPr>
        <p:spPr>
          <a:xfrm>
            <a:off x="107746" y="1336431"/>
            <a:ext cx="8282543" cy="3822638"/>
          </a:xfrm>
        </p:spPr>
        <p:txBody>
          <a:bodyPr>
            <a:normAutofit/>
          </a:bodyPr>
          <a:lstStyle/>
          <a:p>
            <a:pPr marL="442912" indent="-285750">
              <a:spcBef>
                <a:spcPts val="0"/>
              </a:spcBef>
              <a:spcAft>
                <a:spcPts val="0"/>
              </a:spcAft>
              <a:buFont typeface="Arial" panose="020B0604020202020204" pitchFamily="34" charset="0"/>
              <a:buChar char="•"/>
            </a:pPr>
            <a:r>
              <a:rPr lang="en-US" sz="1400" dirty="0">
                <a:solidFill>
                  <a:srgbClr val="000000"/>
                </a:solidFill>
                <a:latin typeface="Calibri" panose="020F0502020204030204" pitchFamily="34" charset="0"/>
                <a:ea typeface="Calibri" panose="020F0502020204030204" pitchFamily="34" charset="0"/>
              </a:rPr>
              <a:t>Through</a:t>
            </a:r>
            <a:r>
              <a:rPr lang="en-US" sz="1400" dirty="0">
                <a:latin typeface="Calibri" panose="020F0502020204030204" pitchFamily="34" charset="0"/>
                <a:ea typeface="Calibri" panose="020F0502020204030204" pitchFamily="34" charset="0"/>
              </a:rPr>
              <a:t> the Co-NPCA ICR, AP2 can trigger </a:t>
            </a:r>
            <a:r>
              <a:rPr lang="en-US" sz="1400" dirty="0">
                <a:solidFill>
                  <a:srgbClr val="000000"/>
                </a:solidFill>
                <a:latin typeface="Calibri" panose="020F0502020204030204" pitchFamily="34" charset="0"/>
                <a:ea typeface="Times New Roman" panose="02020603050405020304" pitchFamily="18" charset="0"/>
              </a:rPr>
              <a:t>some or all of its associated NPCA non-AP STAs to transit to the NPCA primary channel based on the immediate communications needs and NPCA duration. </a:t>
            </a:r>
          </a:p>
          <a:p>
            <a:pPr marL="742950" lvl="1" indent="-285750">
              <a:spcBef>
                <a:spcPts val="0"/>
              </a:spcBef>
              <a:spcAft>
                <a:spcPts val="0"/>
              </a:spcAft>
              <a:buFont typeface="Arial" panose="020B0604020202020204" pitchFamily="34" charset="0"/>
              <a:buChar char="•"/>
            </a:pPr>
            <a:r>
              <a:rPr lang="en-US" sz="1100" u="sng" dirty="0">
                <a:solidFill>
                  <a:srgbClr val="000000"/>
                </a:solidFill>
                <a:latin typeface="Calibri" panose="020F0502020204030204" pitchFamily="34" charset="0"/>
                <a:ea typeface="Times New Roman" panose="02020603050405020304" pitchFamily="18" charset="0"/>
              </a:rPr>
              <a:t>This saves unnecessary power consumption by avoiding unnecessary channel switching</a:t>
            </a:r>
            <a:r>
              <a:rPr lang="en-US" sz="1100" dirty="0">
                <a:solidFill>
                  <a:srgbClr val="000000"/>
                </a:solidFill>
                <a:latin typeface="Calibri" panose="020F0502020204030204" pitchFamily="34" charset="0"/>
                <a:ea typeface="Times New Roman" panose="02020603050405020304" pitchFamily="18" charset="0"/>
              </a:rPr>
              <a:t>.</a:t>
            </a:r>
          </a:p>
          <a:p>
            <a:pPr marL="157162" indent="0">
              <a:spcBef>
                <a:spcPts val="0"/>
              </a:spcBef>
              <a:spcAft>
                <a:spcPts val="0"/>
              </a:spcAft>
              <a:buNone/>
            </a:pPr>
            <a:endParaRPr lang="en-US" sz="1400" dirty="0">
              <a:solidFill>
                <a:srgbClr val="000000"/>
              </a:solidFill>
              <a:latin typeface="Calibri" panose="020F0502020204030204" pitchFamily="34" charset="0"/>
            </a:endParaRPr>
          </a:p>
          <a:p>
            <a:pPr marL="442912" indent="-285750">
              <a:spcBef>
                <a:spcPts val="0"/>
              </a:spcBef>
              <a:spcAft>
                <a:spcPts val="0"/>
              </a:spcAft>
              <a:buFont typeface="Arial" panose="020B0604020202020204" pitchFamily="34" charset="0"/>
              <a:buChar char="•"/>
            </a:pPr>
            <a:r>
              <a:rPr lang="en-US" sz="1400" dirty="0">
                <a:solidFill>
                  <a:srgbClr val="000000"/>
                </a:solidFill>
                <a:latin typeface="Calibri" panose="020F0502020204030204" pitchFamily="34" charset="0"/>
              </a:rPr>
              <a:t>Within the Co-NPCA ICR, AP2 can determine to its associated non-AP STAs, the NPCA switching time, NPCA duration, and other necessary NPCA parameters. </a:t>
            </a:r>
          </a:p>
          <a:p>
            <a:pPr marL="157162" indent="0">
              <a:spcBef>
                <a:spcPts val="0"/>
              </a:spcBef>
              <a:spcAft>
                <a:spcPts val="0"/>
              </a:spcAft>
              <a:buNone/>
            </a:pPr>
            <a:endParaRPr lang="en-US" sz="1400" dirty="0">
              <a:solidFill>
                <a:srgbClr val="000000"/>
              </a:solidFill>
              <a:latin typeface="Calibri" panose="020F0502020204030204" pitchFamily="34" charset="0"/>
              <a:ea typeface="Calibri" panose="020F0502020204030204" pitchFamily="34" charset="0"/>
            </a:endParaRPr>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8" name="Picture 7">
            <a:extLst>
              <a:ext uri="{FF2B5EF4-FFF2-40B4-BE49-F238E27FC236}">
                <a16:creationId xmlns:a16="http://schemas.microsoft.com/office/drawing/2014/main" id="{C364845F-D26C-4853-BDF0-8EA7D6B82062}"/>
              </a:ext>
            </a:extLst>
          </p:cNvPr>
          <p:cNvPicPr>
            <a:picLocks noChangeAspect="1"/>
          </p:cNvPicPr>
          <p:nvPr/>
        </p:nvPicPr>
        <p:blipFill>
          <a:blip r:embed="rId2"/>
          <a:stretch>
            <a:fillRect/>
          </a:stretch>
        </p:blipFill>
        <p:spPr>
          <a:xfrm>
            <a:off x="1381165" y="2678159"/>
            <a:ext cx="6741309" cy="2178400"/>
          </a:xfrm>
          <a:prstGeom prst="rect">
            <a:avLst/>
          </a:prstGeom>
        </p:spPr>
      </p:pic>
    </p:spTree>
    <p:extLst>
      <p:ext uri="{BB962C8B-B14F-4D97-AF65-F5344CB8AC3E}">
        <p14:creationId xmlns:p14="http://schemas.microsoft.com/office/powerpoint/2010/main" val="3430833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622479DE-E745-40A4-B85A-2F7933CD79A3}">
  <ds:schemaRefs>
    <ds:schemaRef ds:uri="http://purl.org/dc/elements/1.1/"/>
    <ds:schemaRef ds:uri="http://schemas.microsoft.com/office/2006/documentManagement/types"/>
    <ds:schemaRef ds:uri="http://www.w3.org/XML/1998/namespace"/>
    <ds:schemaRef ds:uri="http://schemas.microsoft.com/sharepoint/v4"/>
    <ds:schemaRef ds:uri="http://purl.org/dc/dcmitype/"/>
    <ds:schemaRef ds:uri="3e05245e-0532-4e83-b7fc-5d37e8c447e4"/>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84498</TotalTime>
  <Words>1578</Words>
  <Application>Microsoft Office PowerPoint</Application>
  <PresentationFormat>On-screen Show (16:9)</PresentationFormat>
  <Paragraphs>201</Paragraphs>
  <Slides>14</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바탕</vt:lpstr>
      <vt:lpstr>宋体</vt:lpstr>
      <vt:lpstr>Arial</vt:lpstr>
      <vt:lpstr>Calibri</vt:lpstr>
      <vt:lpstr>Courier New</vt:lpstr>
      <vt:lpstr>Intel Clear</vt:lpstr>
      <vt:lpstr>Intel Clear Light</vt:lpstr>
      <vt:lpstr>Times New Roman</vt:lpstr>
      <vt:lpstr>Wingdings</vt:lpstr>
      <vt:lpstr>802-11-Submission</vt:lpstr>
      <vt:lpstr>Considerations on Coordinated NPCA</vt:lpstr>
      <vt:lpstr>Background: NPCA Primary Channel</vt:lpstr>
      <vt:lpstr>NPCA Identified Issues (1/2) </vt:lpstr>
      <vt:lpstr>NPCA Identified Issues (2/2) </vt:lpstr>
      <vt:lpstr>Proposal: Coordinated NPCA</vt:lpstr>
      <vt:lpstr>Inter-BSS NPCA Coordination</vt:lpstr>
      <vt:lpstr>Intra-BSS NPCA Coordination</vt:lpstr>
      <vt:lpstr>Co-NPCA Transmission (1/2)</vt:lpstr>
      <vt:lpstr>Co-NPCA Transmission (2/2)</vt:lpstr>
      <vt:lpstr>Summary</vt:lpstr>
      <vt:lpstr>References</vt:lpstr>
      <vt:lpstr>Straw Poll 1</vt:lpstr>
      <vt:lpstr>Straw Poll 2</vt:lpstr>
      <vt:lpstr>Straw Poll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1335</cp:revision>
  <dcterms:created xsi:type="dcterms:W3CDTF">2015-04-26T08:45:29Z</dcterms:created>
  <dcterms:modified xsi:type="dcterms:W3CDTF">2025-03-10T11:54:33Z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