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318" r:id="rId3"/>
    <p:sldId id="4927" r:id="rId4"/>
    <p:sldId id="4937" r:id="rId5"/>
    <p:sldId id="4925" r:id="rId6"/>
    <p:sldId id="4929" r:id="rId7"/>
    <p:sldId id="4924" r:id="rId8"/>
    <p:sldId id="4939" r:id="rId9"/>
    <p:sldId id="4938" r:id="rId10"/>
    <p:sldId id="4930" r:id="rId11"/>
    <p:sldId id="4940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3484" autoAdjust="0"/>
  </p:normalViewPr>
  <p:slideViewPr>
    <p:cSldViewPr>
      <p:cViewPr varScale="1">
        <p:scale>
          <a:sx n="125" d="100"/>
          <a:sy n="125" d="100"/>
        </p:scale>
        <p:origin x="330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6187" y="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529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1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072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16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066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Dec. 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802.11-24/1829r2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UHR-SIG Signaling for COBF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75513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47362"/>
            <a:ext cx="8153400" cy="144176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Do you agree to include the following text to the 11bn SFD?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11bn defines an indication to identify the BSS color for COBF transmissions</a:t>
            </a:r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792251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47362"/>
            <a:ext cx="8153400" cy="144176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Do you agree to include the following text to the 11bn SFD?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1-bit indication in the per-user SIG field to resolve the BSS color for COBF transmissions.</a:t>
            </a:r>
            <a:endParaRPr lang="en-US" sz="1800" dirty="0">
              <a:effectLst/>
              <a:ea typeface="DengXian" panose="02010600030101010101" pitchFamily="2" charset="-122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11430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coding bit is re-purposed for this indication </a:t>
            </a:r>
            <a:endParaRPr lang="en-US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228463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40"/>
            <a:ext cx="7772400" cy="5046920"/>
          </a:xfrm>
        </p:spPr>
        <p:txBody>
          <a:bodyPr/>
          <a:lstStyle/>
          <a:p>
            <a:r>
              <a:rPr lang="en-US" dirty="0"/>
              <a:t>COBF design for UHR has been discussed in several contributions, such as contributions [1,2] proposes the followings for COBF and some of them were already passed motions: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Limit to 2 APs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Support up to 4 users in COBF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Total </a:t>
            </a:r>
            <a:r>
              <a:rPr lang="en-US" sz="1200" dirty="0" err="1"/>
              <a:t>Nss</a:t>
            </a:r>
            <a:r>
              <a:rPr lang="en-US" sz="1200" dirty="0"/>
              <a:t> &lt;=4 and up to 2ss per-user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Common pre-UHR portion preamble across 2 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Define COBF as a new PPDU type and indicated in U-SIG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Carry two BSS Colors in U-SIG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Explicitly differentiate 2 BSS colors by using 1bit indication in per-User field </a:t>
            </a:r>
          </a:p>
          <a:p>
            <a:pPr marL="857250" lvl="2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share our thoughts on UHR-SIG signaling to resolve the potential STA-ID collision issue in COBF: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support LDPC only for COBF to free up 1 bit for other signaling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Re-purpose Coding bit to differentiate two BSS colors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Keep the Reserved bit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Reuse existing design as much as possible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Minimize spec modification efforts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Recap: U-SIG for COBF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80216" y="1143000"/>
            <a:ext cx="850216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Contribution [2] proposed high level idea of COBF design &amp; signaling methods in U-SIG for COBF, e.g.</a:t>
            </a:r>
            <a:endParaRPr lang="en-US" sz="18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Common preamble for pre-UHR preamble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2 BSS colors carried in U-SIG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COBF PPDU type is indicated in U-SIG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" name="Content Placeholder 7">
            <a:extLst>
              <a:ext uri="{FF2B5EF4-FFF2-40B4-BE49-F238E27FC236}">
                <a16:creationId xmlns:a16="http://schemas.microsoft.com/office/drawing/2014/main" id="{9B2D5800-8512-8E32-2567-D1A86345AB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093845"/>
              </p:ext>
            </p:extLst>
          </p:nvPr>
        </p:nvGraphicFramePr>
        <p:xfrm>
          <a:off x="1099081" y="2819077"/>
          <a:ext cx="6945837" cy="649491"/>
        </p:xfrm>
        <a:graphic>
          <a:graphicData uri="http://schemas.openxmlformats.org/drawingml/2006/table">
            <a:tbl>
              <a:tblPr firstRow="1" bandRow="1"/>
              <a:tblGrid>
                <a:gridCol w="577320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173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33605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706512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19484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867669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42951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</a:tblGrid>
              <a:tr h="28035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9139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BSS color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BSS color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B4FE69AD-B1FA-C196-57DE-41337F1973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092320"/>
              </p:ext>
            </p:extLst>
          </p:nvPr>
        </p:nvGraphicFramePr>
        <p:xfrm>
          <a:off x="1099081" y="4114800"/>
          <a:ext cx="6945838" cy="609600"/>
        </p:xfrm>
        <a:graphic>
          <a:graphicData uri="http://schemas.openxmlformats.org/drawingml/2006/table">
            <a:tbl>
              <a:tblPr firstRow="1" bandRow="1"/>
              <a:tblGrid>
                <a:gridCol w="53584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613736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623967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10054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566597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866268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5260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61973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666547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5795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51644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46AD51F-82F0-2BE2-EE75-E46C1337BF7E}"/>
              </a:ext>
            </a:extLst>
          </p:cNvPr>
          <p:cNvSpPr txBox="1"/>
          <p:nvPr/>
        </p:nvSpPr>
        <p:spPr>
          <a:xfrm>
            <a:off x="280216" y="2403227"/>
            <a:ext cx="3696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Example of illustration for common U-SIG: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8ABF5FDA-BD75-A847-2967-F79E1A1CAA96}"/>
              </a:ext>
            </a:extLst>
          </p:cNvPr>
          <p:cNvSpPr/>
          <p:nvPr/>
        </p:nvSpPr>
        <p:spPr bwMode="auto">
          <a:xfrm rot="16200000">
            <a:off x="2138631" y="4272231"/>
            <a:ext cx="218537" cy="1143000"/>
          </a:xfrm>
          <a:prstGeom prst="leftBrac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2F9631-4277-911E-B848-6A317A0A39FF}"/>
              </a:ext>
            </a:extLst>
          </p:cNvPr>
          <p:cNvSpPr txBox="1"/>
          <p:nvPr/>
        </p:nvSpPr>
        <p:spPr>
          <a:xfrm>
            <a:off x="1676399" y="4921370"/>
            <a:ext cx="15520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Indicate COBF PPDU</a:t>
            </a:r>
          </a:p>
        </p:txBody>
      </p:sp>
    </p:spTree>
    <p:extLst>
      <p:ext uri="{BB962C8B-B14F-4D97-AF65-F5344CB8AC3E}">
        <p14:creationId xmlns:p14="http://schemas.microsoft.com/office/powerpoint/2010/main" val="139848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LDPC Only for COBF PPDU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80216" y="1143000"/>
            <a:ext cx="850216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COBF is targeting for non-OFDMA PPDU in UHR: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BCC is only allowed for RU&lt;=242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Most of COBF PPDUs will use LDPC only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Considerations of LDPC only for COBF: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Free up 1 bit for other signaling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Simplify COBF testing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No performance impact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NOTE: It was already agreed to limit LDPC only for UEQM.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9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Common Field of UHR-SIG Signaling for COBF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80216" y="1219200"/>
            <a:ext cx="8502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 </a:t>
            </a:r>
            <a:r>
              <a:rPr lang="en-US" sz="1400" b="1" dirty="0"/>
              <a:t>Common field </a:t>
            </a:r>
            <a:r>
              <a:rPr lang="en-US" sz="1400" dirty="0"/>
              <a:t>of UHR-SIG, 3bit subfield of “Number of non-OFDMA Users” is used to indicate the total number of users participating in COBF, similar to the definition for non-OFDMA MU-MIMO.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B31D5E-4A42-1004-C148-BB934D833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11447"/>
              </p:ext>
            </p:extLst>
          </p:nvPr>
        </p:nvGraphicFramePr>
        <p:xfrm>
          <a:off x="990600" y="2514600"/>
          <a:ext cx="6865822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575">
                  <a:extLst>
                    <a:ext uri="{9D8B030D-6E8A-4147-A177-3AD203B41FA5}">
                      <a16:colId xmlns:a16="http://schemas.microsoft.com/office/drawing/2014/main" val="1843793423"/>
                    </a:ext>
                  </a:extLst>
                </a:gridCol>
                <a:gridCol w="526037">
                  <a:extLst>
                    <a:ext uri="{9D8B030D-6E8A-4147-A177-3AD203B41FA5}">
                      <a16:colId xmlns:a16="http://schemas.microsoft.com/office/drawing/2014/main" val="234171862"/>
                    </a:ext>
                  </a:extLst>
                </a:gridCol>
                <a:gridCol w="1081550">
                  <a:extLst>
                    <a:ext uri="{9D8B030D-6E8A-4147-A177-3AD203B41FA5}">
                      <a16:colId xmlns:a16="http://schemas.microsoft.com/office/drawing/2014/main" val="3937720954"/>
                    </a:ext>
                  </a:extLst>
                </a:gridCol>
                <a:gridCol w="1013143">
                  <a:extLst>
                    <a:ext uri="{9D8B030D-6E8A-4147-A177-3AD203B41FA5}">
                      <a16:colId xmlns:a16="http://schemas.microsoft.com/office/drawing/2014/main" val="3119442355"/>
                    </a:ext>
                  </a:extLst>
                </a:gridCol>
                <a:gridCol w="945944">
                  <a:extLst>
                    <a:ext uri="{9D8B030D-6E8A-4147-A177-3AD203B41FA5}">
                      <a16:colId xmlns:a16="http://schemas.microsoft.com/office/drawing/2014/main" val="134243967"/>
                    </a:ext>
                  </a:extLst>
                </a:gridCol>
                <a:gridCol w="914930">
                  <a:extLst>
                    <a:ext uri="{9D8B030D-6E8A-4147-A177-3AD203B41FA5}">
                      <a16:colId xmlns:a16="http://schemas.microsoft.com/office/drawing/2014/main" val="287976569"/>
                    </a:ext>
                  </a:extLst>
                </a:gridCol>
                <a:gridCol w="713334">
                  <a:extLst>
                    <a:ext uri="{9D8B030D-6E8A-4147-A177-3AD203B41FA5}">
                      <a16:colId xmlns:a16="http://schemas.microsoft.com/office/drawing/2014/main" val="1012945115"/>
                    </a:ext>
                  </a:extLst>
                </a:gridCol>
                <a:gridCol w="987309">
                  <a:extLst>
                    <a:ext uri="{9D8B030D-6E8A-4147-A177-3AD203B41FA5}">
                      <a16:colId xmlns:a16="http://schemas.microsoft.com/office/drawing/2014/main" val="4200772541"/>
                    </a:ext>
                  </a:extLst>
                </a:gridCol>
              </a:tblGrid>
              <a:tr h="16072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8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230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5941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016EAA0-E612-FB3A-A833-233B146921F1}"/>
              </a:ext>
            </a:extLst>
          </p:cNvPr>
          <p:cNvSpPr txBox="1"/>
          <p:nvPr/>
        </p:nvSpPr>
        <p:spPr>
          <a:xfrm>
            <a:off x="6681787" y="3406223"/>
            <a:ext cx="18621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Set to </a:t>
            </a:r>
            <a:r>
              <a:rPr lang="en-US" sz="1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to indicate </a:t>
            </a:r>
            <a:r>
              <a:rPr lang="en-US" sz="1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+1 total COBF users. 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B31CA1E-2A6F-E883-2E9E-725E4E7DCFB2}"/>
              </a:ext>
            </a:extLst>
          </p:cNvPr>
          <p:cNvCxnSpPr/>
          <p:nvPr/>
        </p:nvCxnSpPr>
        <p:spPr bwMode="auto">
          <a:xfrm flipH="1" flipV="1">
            <a:off x="7239000" y="3063240"/>
            <a:ext cx="195262" cy="3657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5209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User Field of UHR-SIG Signaling for COBF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320918" y="1297514"/>
            <a:ext cx="850216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Based on non-OFDMA MU-MIMO UHR-SIG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Re-purpose Coding bit (B21) in User field to explicitly differentiate two BSS colors, e.g.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0: user is associated with AP with 1</a:t>
            </a:r>
            <a:r>
              <a:rPr lang="en-US" sz="1400" baseline="30000" dirty="0"/>
              <a:t>st</a:t>
            </a:r>
            <a:r>
              <a:rPr lang="en-US" sz="1400" dirty="0"/>
              <a:t> BSS color carried in U-SIG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1: user is associated with AP with 2</a:t>
            </a:r>
            <a:r>
              <a:rPr lang="en-US" sz="1400" baseline="30000" dirty="0"/>
              <a:t>nd</a:t>
            </a:r>
            <a:r>
              <a:rPr lang="en-US" sz="1400" dirty="0"/>
              <a:t> BSS color carried in U-SIG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Reuse 11ax Spatial Configuration subfield encoding Table 27-30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Keep the existing Reserved bit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2" name="Content Placeholder 28">
            <a:extLst>
              <a:ext uri="{FF2B5EF4-FFF2-40B4-BE49-F238E27FC236}">
                <a16:creationId xmlns:a16="http://schemas.microsoft.com/office/drawing/2014/main" id="{820AA0F4-CC48-054A-18AB-F796216F90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190252"/>
              </p:ext>
            </p:extLst>
          </p:nvPr>
        </p:nvGraphicFramePr>
        <p:xfrm>
          <a:off x="1600994" y="3504932"/>
          <a:ext cx="5181600" cy="670560"/>
        </p:xfrm>
        <a:graphic>
          <a:graphicData uri="http://schemas.openxmlformats.org/drawingml/2006/table">
            <a:tbl>
              <a:tblPr firstRow="1" bandRow="1"/>
              <a:tblGrid>
                <a:gridCol w="1010497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609106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890232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765971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686594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B0-B10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B20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B21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B22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372086"/>
                  </a:ext>
                </a:extLst>
              </a:tr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Spatial Configuration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BSS Color Indication:</a:t>
                      </a:r>
                    </a:p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0: BSS Color 1</a:t>
                      </a:r>
                    </a:p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1: BSS Color 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964295-ED1E-4878-4B28-CC4273EC6BB0}"/>
              </a:ext>
            </a:extLst>
          </p:cNvPr>
          <p:cNvCxnSpPr/>
          <p:nvPr/>
        </p:nvCxnSpPr>
        <p:spPr bwMode="auto">
          <a:xfrm flipV="1">
            <a:off x="3048000" y="4114532"/>
            <a:ext cx="5334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E19CF3-84B7-6E08-568A-2237BB09EC79}"/>
              </a:ext>
            </a:extLst>
          </p:cNvPr>
          <p:cNvSpPr txBox="1"/>
          <p:nvPr/>
        </p:nvSpPr>
        <p:spPr>
          <a:xfrm>
            <a:off x="1988206" y="4691002"/>
            <a:ext cx="25722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Reuse 11ax Spatial Configuration subfield encoding Table 27-30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F04A255-A20D-FE42-7198-C87E5F956798}"/>
              </a:ext>
            </a:extLst>
          </p:cNvPr>
          <p:cNvCxnSpPr/>
          <p:nvPr/>
        </p:nvCxnSpPr>
        <p:spPr bwMode="auto">
          <a:xfrm flipH="1">
            <a:off x="5715000" y="3276600"/>
            <a:ext cx="3048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8B7FAD-B372-D5E9-CF94-FE672AEDCF16}"/>
              </a:ext>
            </a:extLst>
          </p:cNvPr>
          <p:cNvSpPr txBox="1"/>
          <p:nvPr/>
        </p:nvSpPr>
        <p:spPr>
          <a:xfrm>
            <a:off x="5917951" y="2847172"/>
            <a:ext cx="2281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Repurpose “Coding bit” to differentiate 2 BSS colors</a:t>
            </a:r>
          </a:p>
        </p:txBody>
      </p:sp>
    </p:spTree>
    <p:extLst>
      <p:ext uri="{BB962C8B-B14F-4D97-AF65-F5344CB8AC3E}">
        <p14:creationId xmlns:p14="http://schemas.microsoft.com/office/powerpoint/2010/main" val="329845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Example of UHR-SIG Signaling for COBF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24" y="1386266"/>
            <a:ext cx="4149644" cy="413795"/>
          </a:xfrm>
        </p:spPr>
        <p:txBody>
          <a:bodyPr/>
          <a:lstStyle/>
          <a:p>
            <a:r>
              <a:rPr lang="en-US" dirty="0"/>
              <a:t>Example: 2 APs, 3 STAs, total 4ss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D6700C-9735-6EF6-E190-C887D3A8A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448" y="1441813"/>
            <a:ext cx="3704793" cy="2590800"/>
          </a:xfrm>
          <a:prstGeom prst="rect">
            <a:avLst/>
          </a:prstGeom>
        </p:spPr>
      </p:pic>
      <p:pic>
        <p:nvPicPr>
          <p:cNvPr id="9" name="Picture 12" descr="Image result for 4 antenna access point">
            <a:extLst>
              <a:ext uri="{FF2B5EF4-FFF2-40B4-BE49-F238E27FC236}">
                <a16:creationId xmlns:a16="http://schemas.microsoft.com/office/drawing/2014/main" id="{35677A7F-1DB5-E785-2EF0-B0758D1BC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64" y="2518728"/>
            <a:ext cx="485522" cy="43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Image result for 4 antenna access point">
            <a:extLst>
              <a:ext uri="{FF2B5EF4-FFF2-40B4-BE49-F238E27FC236}">
                <a16:creationId xmlns:a16="http://schemas.microsoft.com/office/drawing/2014/main" id="{D7A6A0C2-BC9F-906D-5337-F2DE33265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823" y="2492647"/>
            <a:ext cx="498795" cy="4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33156C3-181E-113A-FDD3-FC41EA4154E0}"/>
              </a:ext>
            </a:extLst>
          </p:cNvPr>
          <p:cNvSpPr txBox="1"/>
          <p:nvPr/>
        </p:nvSpPr>
        <p:spPr>
          <a:xfrm>
            <a:off x="1066179" y="2050976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AP-a</a:t>
            </a:r>
          </a:p>
          <a:p>
            <a:pPr algn="ctr"/>
            <a:r>
              <a:rPr lang="en-US" dirty="0"/>
              <a:t>(BSS-1)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B55CC5-2099-BAEC-5C8A-494AE795D0D2}"/>
              </a:ext>
            </a:extLst>
          </p:cNvPr>
          <p:cNvSpPr txBox="1"/>
          <p:nvPr/>
        </p:nvSpPr>
        <p:spPr>
          <a:xfrm>
            <a:off x="3477606" y="1940744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AP-b</a:t>
            </a:r>
          </a:p>
          <a:p>
            <a:pPr algn="ctr"/>
            <a:r>
              <a:rPr lang="en-US" dirty="0"/>
              <a:t>(BSS-2)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F5E84F-5D7D-9E63-A02B-47E04E87EA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035" y="3410618"/>
            <a:ext cx="364471" cy="2733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EE00D6F-CE4E-5B9C-E252-15736C8245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5627" y="3400345"/>
            <a:ext cx="364471" cy="27335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B6952D1-6035-41E8-E5BA-3399A02373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9631" y="3439834"/>
            <a:ext cx="364471" cy="2733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3EEE826-B50D-0CD2-F6AE-32F4DD6FD16A}"/>
              </a:ext>
            </a:extLst>
          </p:cNvPr>
          <p:cNvSpPr txBox="1"/>
          <p:nvPr/>
        </p:nvSpPr>
        <p:spPr>
          <a:xfrm>
            <a:off x="1045460" y="3728406"/>
            <a:ext cx="65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STA-a1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B91223-2955-2226-3B06-0286D83382DB}"/>
              </a:ext>
            </a:extLst>
          </p:cNvPr>
          <p:cNvSpPr txBox="1"/>
          <p:nvPr/>
        </p:nvSpPr>
        <p:spPr>
          <a:xfrm>
            <a:off x="2910483" y="3708442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STA-b1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621991-4C2A-7E60-CB19-75F09FCE95DC}"/>
              </a:ext>
            </a:extLst>
          </p:cNvPr>
          <p:cNvSpPr txBox="1"/>
          <p:nvPr/>
        </p:nvSpPr>
        <p:spPr>
          <a:xfrm>
            <a:off x="3768806" y="3728406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STA-b2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1E35CF-4D1E-DBCF-E9D9-8D218A969B59}"/>
              </a:ext>
            </a:extLst>
          </p:cNvPr>
          <p:cNvSpPr txBox="1"/>
          <p:nvPr/>
        </p:nvSpPr>
        <p:spPr>
          <a:xfrm>
            <a:off x="1081047" y="398544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(1ss)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579B25-A740-B407-09C8-116D6EB01237}"/>
              </a:ext>
            </a:extLst>
          </p:cNvPr>
          <p:cNvSpPr txBox="1"/>
          <p:nvPr/>
        </p:nvSpPr>
        <p:spPr>
          <a:xfrm>
            <a:off x="2973860" y="3927937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(1ss)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444D97-C9F2-17EF-F60F-58F093CE5CEF}"/>
              </a:ext>
            </a:extLst>
          </p:cNvPr>
          <p:cNvSpPr txBox="1"/>
          <p:nvPr/>
        </p:nvSpPr>
        <p:spPr>
          <a:xfrm>
            <a:off x="3821611" y="3927937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(2ss)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9E2315-24BC-7FAC-3BAE-C1612BF532D5}"/>
              </a:ext>
            </a:extLst>
          </p:cNvPr>
          <p:cNvCxnSpPr>
            <a:stCxn id="9" idx="2"/>
            <a:endCxn id="13" idx="0"/>
          </p:cNvCxnSpPr>
          <p:nvPr/>
        </p:nvCxnSpPr>
        <p:spPr bwMode="auto">
          <a:xfrm flipH="1">
            <a:off x="1228271" y="2955698"/>
            <a:ext cx="233454" cy="454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75CCE72-B74E-5318-C2E4-0C5BDE7FABC2}"/>
              </a:ext>
            </a:extLst>
          </p:cNvPr>
          <p:cNvCxnSpPr>
            <a:stCxn id="10" idx="2"/>
            <a:endCxn id="14" idx="0"/>
          </p:cNvCxnSpPr>
          <p:nvPr/>
        </p:nvCxnSpPr>
        <p:spPr bwMode="auto">
          <a:xfrm flipH="1">
            <a:off x="3337863" y="2991442"/>
            <a:ext cx="517358" cy="4089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46535E7-1AE6-8090-529D-2D5E33D31B13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>
            <a:off x="3855221" y="2991442"/>
            <a:ext cx="256646" cy="448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19FD6FF-BBC5-4463-228E-E3CC45F57E9B}"/>
              </a:ext>
            </a:extLst>
          </p:cNvPr>
          <p:cNvCxnSpPr>
            <a:stCxn id="9" idx="2"/>
            <a:endCxn id="14" idx="0"/>
          </p:cNvCxnSpPr>
          <p:nvPr/>
        </p:nvCxnSpPr>
        <p:spPr bwMode="auto">
          <a:xfrm>
            <a:off x="1461725" y="2955698"/>
            <a:ext cx="1876138" cy="4446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50AECB6-AE66-AF57-A9C6-8482AE341A64}"/>
              </a:ext>
            </a:extLst>
          </p:cNvPr>
          <p:cNvCxnSpPr>
            <a:cxnSpLocks/>
            <a:endCxn id="15" idx="0"/>
          </p:cNvCxnSpPr>
          <p:nvPr/>
        </p:nvCxnSpPr>
        <p:spPr bwMode="auto">
          <a:xfrm>
            <a:off x="1449126" y="2908593"/>
            <a:ext cx="2662741" cy="53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1AE175F-6596-F2AB-76E2-FD6F6741F48E}"/>
              </a:ext>
            </a:extLst>
          </p:cNvPr>
          <p:cNvCxnSpPr>
            <a:cxnSpLocks/>
            <a:endCxn id="13" idx="0"/>
          </p:cNvCxnSpPr>
          <p:nvPr/>
        </p:nvCxnSpPr>
        <p:spPr bwMode="auto">
          <a:xfrm flipH="1">
            <a:off x="1228271" y="2970055"/>
            <a:ext cx="2626950" cy="440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triangle"/>
          </a:ln>
          <a:effectLst/>
        </p:spPr>
      </p:cxnSp>
      <p:graphicFrame>
        <p:nvGraphicFramePr>
          <p:cNvPr id="34" name="Content Placeholder 28">
            <a:extLst>
              <a:ext uri="{FF2B5EF4-FFF2-40B4-BE49-F238E27FC236}">
                <a16:creationId xmlns:a16="http://schemas.microsoft.com/office/drawing/2014/main" id="{4B0A2608-275C-D40F-E6E2-F3C4AADAC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104192"/>
              </p:ext>
            </p:extLst>
          </p:nvPr>
        </p:nvGraphicFramePr>
        <p:xfrm>
          <a:off x="1055168" y="5176313"/>
          <a:ext cx="2545314" cy="335280"/>
        </p:xfrm>
        <a:graphic>
          <a:graphicData uri="http://schemas.openxmlformats.org/drawingml/2006/table">
            <a:tbl>
              <a:tblPr firstRow="1" bandRow="1"/>
              <a:tblGrid>
                <a:gridCol w="411714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 err="1">
                          <a:solidFill>
                            <a:schemeClr val="tx1"/>
                          </a:solidFill>
                        </a:rPr>
                        <a:t>Rsvd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graphicFrame>
        <p:nvGraphicFramePr>
          <p:cNvPr id="36" name="Content Placeholder 28">
            <a:extLst>
              <a:ext uri="{FF2B5EF4-FFF2-40B4-BE49-F238E27FC236}">
                <a16:creationId xmlns:a16="http://schemas.microsoft.com/office/drawing/2014/main" id="{83060994-4629-3B6A-3C5E-D8CEB89702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791573"/>
              </p:ext>
            </p:extLst>
          </p:nvPr>
        </p:nvGraphicFramePr>
        <p:xfrm>
          <a:off x="3600482" y="5176313"/>
          <a:ext cx="2545314" cy="335280"/>
        </p:xfrm>
        <a:graphic>
          <a:graphicData uri="http://schemas.openxmlformats.org/drawingml/2006/table">
            <a:tbl>
              <a:tblPr firstRow="1" bandRow="1"/>
              <a:tblGrid>
                <a:gridCol w="411714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 err="1">
                          <a:solidFill>
                            <a:schemeClr val="tx1"/>
                          </a:solidFill>
                        </a:rPr>
                        <a:t>Rsvd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graphicFrame>
        <p:nvGraphicFramePr>
          <p:cNvPr id="37" name="Content Placeholder 28">
            <a:extLst>
              <a:ext uri="{FF2B5EF4-FFF2-40B4-BE49-F238E27FC236}">
                <a16:creationId xmlns:a16="http://schemas.microsoft.com/office/drawing/2014/main" id="{2DC8E63F-EDE8-DE49-AE7B-383245F0AC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980698"/>
              </p:ext>
            </p:extLst>
          </p:nvPr>
        </p:nvGraphicFramePr>
        <p:xfrm>
          <a:off x="6145796" y="5181337"/>
          <a:ext cx="2545314" cy="335280"/>
        </p:xfrm>
        <a:graphic>
          <a:graphicData uri="http://schemas.openxmlformats.org/drawingml/2006/table">
            <a:tbl>
              <a:tblPr firstRow="1" bandRow="1"/>
              <a:tblGrid>
                <a:gridCol w="411714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 err="1">
                          <a:solidFill>
                            <a:schemeClr val="tx1"/>
                          </a:solidFill>
                        </a:rPr>
                        <a:t>Rsvd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AC2B989-83DA-279C-9EC8-CABA24BF9484}"/>
              </a:ext>
            </a:extLst>
          </p:cNvPr>
          <p:cNvSpPr/>
          <p:nvPr/>
        </p:nvSpPr>
        <p:spPr bwMode="auto">
          <a:xfrm>
            <a:off x="5140244" y="2512641"/>
            <a:ext cx="1558624" cy="134230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2350572-E55F-695A-6574-11109E6CCA2A}"/>
              </a:ext>
            </a:extLst>
          </p:cNvPr>
          <p:cNvSpPr txBox="1"/>
          <p:nvPr/>
        </p:nvSpPr>
        <p:spPr>
          <a:xfrm>
            <a:off x="2638092" y="4675329"/>
            <a:ext cx="69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BSS color 2 indication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E56BC26-59D9-8509-838F-84CCAA48694F}"/>
              </a:ext>
            </a:extLst>
          </p:cNvPr>
          <p:cNvCxnSpPr/>
          <p:nvPr/>
        </p:nvCxnSpPr>
        <p:spPr bwMode="auto">
          <a:xfrm flipH="1" flipV="1">
            <a:off x="2910483" y="4953000"/>
            <a:ext cx="63377" cy="223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8E8E0FC-43D5-8082-421D-3B1F2CC82BAD}"/>
              </a:ext>
            </a:extLst>
          </p:cNvPr>
          <p:cNvSpPr txBox="1"/>
          <p:nvPr/>
        </p:nvSpPr>
        <p:spPr>
          <a:xfrm>
            <a:off x="5140244" y="4675329"/>
            <a:ext cx="69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BSS color 2 indication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67AFD38-59E6-136C-853B-8D2E9FD1B4FF}"/>
              </a:ext>
            </a:extLst>
          </p:cNvPr>
          <p:cNvCxnSpPr/>
          <p:nvPr/>
        </p:nvCxnSpPr>
        <p:spPr bwMode="auto">
          <a:xfrm flipH="1" flipV="1">
            <a:off x="5412635" y="4953000"/>
            <a:ext cx="63377" cy="223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BD1D6A9-1E45-2EE0-8A99-BB12F143AC13}"/>
              </a:ext>
            </a:extLst>
          </p:cNvPr>
          <p:cNvSpPr txBox="1"/>
          <p:nvPr/>
        </p:nvSpPr>
        <p:spPr>
          <a:xfrm>
            <a:off x="7642396" y="4656115"/>
            <a:ext cx="69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BSS color 1 indication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FDE677B-A911-9966-F653-FAFCAE31632D}"/>
              </a:ext>
            </a:extLst>
          </p:cNvPr>
          <p:cNvCxnSpPr/>
          <p:nvPr/>
        </p:nvCxnSpPr>
        <p:spPr bwMode="auto">
          <a:xfrm flipH="1" flipV="1">
            <a:off x="7948178" y="4970637"/>
            <a:ext cx="63377" cy="223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34F1F17-589E-4C56-4BC9-5A8130921F02}"/>
              </a:ext>
            </a:extLst>
          </p:cNvPr>
          <p:cNvCxnSpPr/>
          <p:nvPr/>
        </p:nvCxnSpPr>
        <p:spPr bwMode="auto">
          <a:xfrm>
            <a:off x="1055168" y="5638800"/>
            <a:ext cx="50906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27929EE-13A2-A9A1-3CA8-CEA77FB08387}"/>
              </a:ext>
            </a:extLst>
          </p:cNvPr>
          <p:cNvSpPr txBox="1"/>
          <p:nvPr/>
        </p:nvSpPr>
        <p:spPr>
          <a:xfrm>
            <a:off x="2240855" y="5603384"/>
            <a:ext cx="3190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User fields belonging to an AP are contiguous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User fields in order of decreasing #SS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C194F41-5075-6E7C-4E5C-2E9939764A97}"/>
              </a:ext>
            </a:extLst>
          </p:cNvPr>
          <p:cNvSpPr txBox="1"/>
          <p:nvPr/>
        </p:nvSpPr>
        <p:spPr>
          <a:xfrm>
            <a:off x="117522" y="4825392"/>
            <a:ext cx="879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User fields</a:t>
            </a:r>
          </a:p>
        </p:txBody>
      </p:sp>
    </p:spTree>
    <p:extLst>
      <p:ext uri="{BB962C8B-B14F-4D97-AF65-F5344CB8AC3E}">
        <p14:creationId xmlns:p14="http://schemas.microsoft.com/office/powerpoint/2010/main" val="273598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9040"/>
            <a:ext cx="7772400" cy="12131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[1]. 24/1452r1 </a:t>
            </a: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Sounding Schemes for Coordinated Beamforming,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[2]. 24/1822r0 COBF Design for UHR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315507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37530"/>
            <a:ext cx="7772400" cy="104847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Do you agree to include the following text to the 11bn SFD?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Times New Roman" panose="02020603050405020304" pitchFamily="18" charset="0"/>
              </a:rPr>
              <a:t>LDPC is the only coding mode for COBF.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ea typeface="DengXian" panose="02010600030101010101" pitchFamily="2" charset="-122"/>
            </a:endParaRP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15402339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116507</TotalTime>
  <Words>865</Words>
  <Application>Microsoft Office PowerPoint</Application>
  <PresentationFormat>On-screen Show (4:3)</PresentationFormat>
  <Paragraphs>211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Calibri</vt:lpstr>
      <vt:lpstr>Courier New</vt:lpstr>
      <vt:lpstr>Symbol</vt:lpstr>
      <vt:lpstr>Times New Roman</vt:lpstr>
      <vt:lpstr>802-11-Submission</vt:lpstr>
      <vt:lpstr>UHR-SIG Signaling for COBF</vt:lpstr>
      <vt:lpstr>Introduction</vt:lpstr>
      <vt:lpstr>Recap: U-SIG for COBF</vt:lpstr>
      <vt:lpstr>LDPC Only for COBF PPDU</vt:lpstr>
      <vt:lpstr>Common Field of UHR-SIG Signaling for COBF</vt:lpstr>
      <vt:lpstr>User Field of UHR-SIG Signaling for COBF</vt:lpstr>
      <vt:lpstr>Example of UHR-SIG Signaling for COBF</vt:lpstr>
      <vt:lpstr>Reference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1031</cp:revision>
  <cp:lastPrinted>1998-02-10T13:28:06Z</cp:lastPrinted>
  <dcterms:created xsi:type="dcterms:W3CDTF">2007-05-21T21:00:37Z</dcterms:created>
  <dcterms:modified xsi:type="dcterms:W3CDTF">2024-12-19T15:07:54Z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