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9" r:id="rId2"/>
    <p:sldId id="257" r:id="rId3"/>
    <p:sldId id="934" r:id="rId4"/>
    <p:sldId id="935" r:id="rId5"/>
    <p:sldId id="931" r:id="rId6"/>
    <p:sldId id="936" r:id="rId7"/>
    <p:sldId id="939" r:id="rId8"/>
    <p:sldId id="654" r:id="rId9"/>
    <p:sldId id="626" r:id="rId10"/>
    <p:sldId id="932" r:id="rId11"/>
    <p:sldId id="933" r:id="rId12"/>
    <p:sldId id="937" r:id="rId13"/>
    <p:sldId id="938" r:id="rId14"/>
    <p:sldId id="614" r:id="rId15"/>
    <p:sldId id="500" r:id="rId16"/>
    <p:sldId id="636" r:id="rId17"/>
    <p:sldId id="940" r:id="rId1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  <p:cmAuthor id="4" name="Qi Yinan" initials="QY" lastIdx="1" clrIdx="3">
    <p:extLst>
      <p:ext uri="{19B8F6BF-5375-455C-9EA6-DF929625EA0E}">
        <p15:presenceInfo xmlns:p15="http://schemas.microsoft.com/office/powerpoint/2012/main" userId="28a9accb1e34224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12" autoAdjust="0"/>
    <p:restoredTop sz="93875" autoAdjust="0"/>
  </p:normalViewPr>
  <p:slideViewPr>
    <p:cSldViewPr>
      <p:cViewPr varScale="1">
        <p:scale>
          <a:sx n="66" d="100"/>
          <a:sy n="66" d="100"/>
        </p:scale>
        <p:origin x="142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141194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781787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263899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915962" y="95706"/>
            <a:ext cx="2365776" cy="215444"/>
          </a:xfrm>
          <a:ln/>
        </p:spPr>
        <p:txBody>
          <a:bodyPr/>
          <a:lstStyle/>
          <a:p>
            <a:r>
              <a:rPr lang="en-US" dirty="0"/>
              <a:t>doc.: IEEE 802.11-yy/0849r1r0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9060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915962" y="95706"/>
            <a:ext cx="2365776" cy="215444"/>
          </a:xfrm>
          <a:ln/>
        </p:spPr>
        <p:txBody>
          <a:bodyPr/>
          <a:lstStyle/>
          <a:p>
            <a:r>
              <a:rPr lang="en-US" dirty="0"/>
              <a:t>doc.: IEEE 802.11-yy/0849r1r0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5033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01860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194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915962" y="95706"/>
            <a:ext cx="2365776" cy="215444"/>
          </a:xfrm>
          <a:ln/>
        </p:spPr>
        <p:txBody>
          <a:bodyPr/>
          <a:lstStyle/>
          <a:p>
            <a:r>
              <a:rPr lang="en-US" dirty="0"/>
              <a:t>doc.: IEEE 802.11-yy/0849r1r0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915962" y="95706"/>
            <a:ext cx="2365776" cy="215444"/>
          </a:xfrm>
          <a:ln/>
        </p:spPr>
        <p:txBody>
          <a:bodyPr/>
          <a:lstStyle/>
          <a:p>
            <a:r>
              <a:rPr lang="en-US" dirty="0"/>
              <a:t>doc.: IEEE 802.11-yy/0849r1r0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6728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915962" y="95706"/>
            <a:ext cx="2365776" cy="215444"/>
          </a:xfrm>
          <a:ln/>
        </p:spPr>
        <p:txBody>
          <a:bodyPr/>
          <a:lstStyle/>
          <a:p>
            <a:r>
              <a:rPr lang="en-US" dirty="0"/>
              <a:t>doc.: IEEE 802.11-yy/0849r1r0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4140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915962" y="95706"/>
            <a:ext cx="2365776" cy="215444"/>
          </a:xfrm>
          <a:ln/>
        </p:spPr>
        <p:txBody>
          <a:bodyPr/>
          <a:lstStyle/>
          <a:p>
            <a:r>
              <a:rPr lang="en-US" dirty="0"/>
              <a:t>doc.: IEEE 802.11-yy/0849r1r0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0249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429583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281580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06496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915962" y="95706"/>
            <a:ext cx="2365776" cy="215444"/>
          </a:xfrm>
          <a:ln/>
        </p:spPr>
        <p:txBody>
          <a:bodyPr/>
          <a:lstStyle/>
          <a:p>
            <a:r>
              <a:rPr lang="en-US" dirty="0"/>
              <a:t>doc.: IEEE 802.11-yy/0849r1r0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968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/>
              <a:t>Yinan Qi (OPPO)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610068" y="6475413"/>
            <a:ext cx="64" cy="184666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8472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Zhisong</a:t>
            </a:r>
            <a:r>
              <a:rPr lang="en-GB" dirty="0"/>
              <a:t> </a:t>
            </a:r>
            <a:r>
              <a:rPr lang="en-GB" dirty="0" err="1"/>
              <a:t>Zuo</a:t>
            </a:r>
            <a:r>
              <a:rPr lang="en-GB" dirty="0"/>
              <a:t>(OPPO)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870323"/>
          </a:xfrm>
          <a:noFill/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 OOK generation for AMP DL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2024-11-09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Wang </a:t>
            </a:r>
            <a:r>
              <a:rPr lang="en-US" altLang="zh-CN" dirty="0" err="1"/>
              <a:t>Ke</a:t>
            </a:r>
            <a:r>
              <a:rPr lang="en-US" altLang="zh-CN" dirty="0"/>
              <a:t> (OPPO)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8269525"/>
              </p:ext>
            </p:extLst>
          </p:nvPr>
        </p:nvGraphicFramePr>
        <p:xfrm>
          <a:off x="838200" y="2701138"/>
          <a:ext cx="7886702" cy="256937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5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4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2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Wang </a:t>
                      </a:r>
                      <a:r>
                        <a:rPr lang="en-US" altLang="zh-CN" sz="1200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Ke</a:t>
                      </a:r>
                      <a:endParaRPr lang="en-US" altLang="zh-CN" sz="12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OPPO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wangke6@oppo.com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Shengjing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Cui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Wang </a:t>
                      </a: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Ke</a:t>
                      </a: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xuweijie@oppo.com</a:t>
                      </a:r>
                    </a:p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824858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655037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089006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984899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07482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479541"/>
                  </a:ext>
                </a:extLst>
              </a:tr>
            </a:tbl>
          </a:graphicData>
        </a:graphic>
      </p:graphicFrame>
      <p:sp>
        <p:nvSpPr>
          <p:cNvPr id="11" name="Rectangle 1">
            <a:extLst>
              <a:ext uri="{FF2B5EF4-FFF2-40B4-BE49-F238E27FC236}">
                <a16:creationId xmlns:a16="http://schemas.microsoft.com/office/drawing/2014/main" id="{7418231F-1399-42AA-8C68-122438488FA5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802.11-24/1802r0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267D32A-FFA2-45AC-BF4C-9CEBFF7D490D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Nov. 2024</a:t>
            </a:r>
            <a:endParaRPr lang="en-GB" sz="1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75C7840D-0873-4534-83B4-F94EE538F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00940"/>
          </a:xfrm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kern="1200" dirty="0">
                <a:sym typeface="OPPOSans B" panose="00020600040101010101" charset="-122"/>
              </a:rPr>
              <a:t>OOK generation with DSSS(1</a:t>
            </a:r>
            <a:r>
              <a:rPr lang="en-US" altLang="zh-CN" dirty="0"/>
              <a:t>)</a:t>
            </a:r>
            <a:endParaRPr lang="zh-CN" altLang="en-US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F576644D-E9F5-4AD5-824B-D683838524BE}"/>
              </a:ext>
            </a:extLst>
          </p:cNvPr>
          <p:cNvSpPr txBox="1"/>
          <p:nvPr/>
        </p:nvSpPr>
        <p:spPr>
          <a:xfrm>
            <a:off x="457200" y="1654314"/>
            <a:ext cx="8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In 802.11b, Barker code (1,-1,1,1,-1,+1,+1,+1,-1,-1,-1) is used  to spread information bits to a wideband DSSS signal with 22MHz spectrum.</a:t>
            </a:r>
            <a:endParaRPr lang="zh-CN" altLang="en-US" sz="2000" dirty="0">
              <a:cs typeface="Times New Roman" panose="02020603050405020304" pitchFamily="18" charset="0"/>
            </a:endParaRP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80A5374D-29C8-4BA4-B6CD-CE704B92D0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045" y="3352800"/>
            <a:ext cx="4237355" cy="1996145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76DB64C6-D622-445C-A2C0-76B09E8EA2A9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4953000" y="2937551"/>
            <a:ext cx="3962400" cy="301783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FCC8E038-1686-49B0-B055-B6DA49990C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Wang </a:t>
            </a:r>
            <a:r>
              <a:rPr lang="en-US" altLang="zh-CN" dirty="0" err="1"/>
              <a:t>Ke</a:t>
            </a:r>
            <a:r>
              <a:rPr lang="en-US" altLang="zh-CN" dirty="0"/>
              <a:t> (OPPO)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B3A9D29B-A429-483E-A5C1-16ABB9B7B1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10</a:t>
            </a:fld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78D79C6C-BD0D-4931-8A21-25C1DB314268}"/>
              </a:ext>
            </a:extLst>
          </p:cNvPr>
          <p:cNvSpPr txBox="1">
            <a:spLocks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dirty="0"/>
              <a:t>Nov. 2024</a:t>
            </a:r>
            <a:endParaRPr lang="en-GB" altLang="zh-CN" dirty="0"/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7FC91595-7F90-41FB-A729-B4C6C9E3043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802.11-24/1802r0</a:t>
            </a:r>
            <a:endParaRPr lang="en-SG" altLang="zh-CN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15743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75C7840D-0873-4534-83B4-F94EE538F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altLang="zh-CN" kern="1200" dirty="0">
                <a:sym typeface="OPPOSans B" panose="00020600040101010101" charset="-122"/>
              </a:rPr>
              <a:t>OOK generation with DSSS(2)</a:t>
            </a:r>
            <a:endParaRPr lang="zh-CN" altLang="en-US" kern="1200" dirty="0">
              <a:sym typeface="OPPOSans B" panose="00020600040101010101" charset="-122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F576644D-E9F5-4AD5-824B-D683838524BE}"/>
              </a:ext>
            </a:extLst>
          </p:cNvPr>
          <p:cNvSpPr txBox="1"/>
          <p:nvPr/>
        </p:nvSpPr>
        <p:spPr>
          <a:xfrm>
            <a:off x="685800" y="1270099"/>
            <a:ext cx="8229600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In order to generate a narrow bandwidth DSSS signal, one way is </a:t>
            </a:r>
            <a:r>
              <a:rPr lang="en-US" altLang="zh-CN" sz="2000" dirty="0">
                <a:solidFill>
                  <a:srgbClr val="0000FF"/>
                </a:solidFill>
                <a:cs typeface="Times New Roman" panose="02020603050405020304" pitchFamily="18" charset="0"/>
              </a:rPr>
              <a:t>to replace Barker code with another spreading code</a:t>
            </a:r>
            <a:r>
              <a:rPr lang="en-US" altLang="zh-CN" sz="2000" dirty="0">
                <a:cs typeface="Times New Roman" panose="02020603050405020304" pitchFamily="18" charset="0"/>
              </a:rPr>
              <a:t>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Less randomization than Barker code, one example is [1 1 1 1 -1 -1 -1 -1 -1 -1 -1]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about 3 times spectrum spreading via About 4 times repetition of 1 or -1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The new output DSSS signal is OOK modulated (may has Manchester coding), as shown in the following. </a:t>
            </a:r>
            <a:endParaRPr lang="en-US" altLang="zh-CN" sz="1600" dirty="0">
              <a:cs typeface="Times New Roman" panose="02020603050405020304" pitchFamily="18" charset="0"/>
            </a:endParaRPr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D0C145FF-659C-4DF4-A5BA-56AAAA83C4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5566" y="3541188"/>
            <a:ext cx="7272867" cy="2414501"/>
          </a:xfrm>
          <a:prstGeom prst="rect">
            <a:avLst/>
          </a:prstGeom>
        </p:spPr>
      </p:pic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2B7C4522-F80C-4FC0-A685-128657FC26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Wang </a:t>
            </a:r>
            <a:r>
              <a:rPr lang="en-US" altLang="zh-CN" dirty="0" err="1"/>
              <a:t>Ke</a:t>
            </a:r>
            <a:r>
              <a:rPr lang="en-US" altLang="zh-CN" dirty="0"/>
              <a:t> (OPPO)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1F7040D0-EA8F-481C-904C-24B305C703A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11</a:t>
            </a:fld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0837150-0C52-4F64-90C3-668EA3F95E5D}"/>
              </a:ext>
            </a:extLst>
          </p:cNvPr>
          <p:cNvSpPr txBox="1">
            <a:spLocks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dirty="0"/>
              <a:t>Nov. 2024</a:t>
            </a:r>
            <a:endParaRPr lang="en-GB" altLang="zh-CN" dirty="0"/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9EFE0DF4-AC97-4DC8-8A06-433B7E368E58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802.11-24/1802r0</a:t>
            </a:r>
            <a:endParaRPr lang="en-SG" altLang="zh-CN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211300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75C7840D-0873-4534-83B4-F94EE538F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altLang="zh-CN" kern="1200" dirty="0">
                <a:sym typeface="OPPOSans B" panose="00020600040101010101" charset="-122"/>
              </a:rPr>
              <a:t>OOK generation with DSSS(3)</a:t>
            </a:r>
            <a:endParaRPr lang="zh-CN" altLang="en-US" kern="1200" dirty="0">
              <a:sym typeface="OPPOSans B" panose="00020600040101010101" charset="-122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F576644D-E9F5-4AD5-824B-D683838524BE}"/>
              </a:ext>
            </a:extLst>
          </p:cNvPr>
          <p:cNvSpPr txBox="1"/>
          <p:nvPr/>
        </p:nvSpPr>
        <p:spPr>
          <a:xfrm>
            <a:off x="609600" y="116840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The new DSSS signal is OOK modulated, the BW of the output DSSS OOK = BW of DSSS + BW of OOK envelope.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C35151E5-B169-424A-8B5B-8A122C0E2FF9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143000" y="1981200"/>
            <a:ext cx="3200400" cy="2351266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90D64D06-3987-4591-B7EB-788C15D0F4BD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1143001" y="4488180"/>
            <a:ext cx="3200399" cy="1910715"/>
          </a:xfrm>
          <a:prstGeom prst="rect">
            <a:avLst/>
          </a:prstGeom>
        </p:spPr>
      </p:pic>
      <p:sp>
        <p:nvSpPr>
          <p:cNvPr id="2" name="箭头: 右 1">
            <a:extLst>
              <a:ext uri="{FF2B5EF4-FFF2-40B4-BE49-F238E27FC236}">
                <a16:creationId xmlns:a16="http://schemas.microsoft.com/office/drawing/2014/main" id="{B0CE7F19-B513-471F-81B1-55DD51CD06A3}"/>
              </a:ext>
            </a:extLst>
          </p:cNvPr>
          <p:cNvSpPr/>
          <p:nvPr/>
        </p:nvSpPr>
        <p:spPr bwMode="auto">
          <a:xfrm>
            <a:off x="4381502" y="4231713"/>
            <a:ext cx="838200" cy="30480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812CCA02-EE1A-4A32-AA38-B2CB7D9A5863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5270713" y="2669467"/>
            <a:ext cx="3644688" cy="3007677"/>
          </a:xfrm>
          <a:prstGeom prst="rect">
            <a:avLst/>
          </a:prstGeom>
        </p:spPr>
      </p:pic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89B46942-BDAB-4F39-BAC1-FF60D41F65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Wang </a:t>
            </a:r>
            <a:r>
              <a:rPr lang="en-US" altLang="zh-CN" dirty="0" err="1"/>
              <a:t>Ke</a:t>
            </a:r>
            <a:r>
              <a:rPr lang="en-US" altLang="zh-CN" dirty="0"/>
              <a:t> (OPPO)</a:t>
            </a: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4CCC164E-DC93-4583-8BFD-682F77B3E36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12</a:t>
            </a:fld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E5C89936-B448-459D-BE4E-E0E945020028}"/>
              </a:ext>
            </a:extLst>
          </p:cNvPr>
          <p:cNvSpPr txBox="1">
            <a:spLocks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dirty="0"/>
              <a:t>Nov. 2024</a:t>
            </a:r>
            <a:endParaRPr lang="en-GB" altLang="zh-CN" dirty="0"/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id="{A517C7D5-B68F-4EAB-9E82-5C2903B25D76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802.11-24/1802r0</a:t>
            </a:r>
            <a:endParaRPr lang="en-SG" altLang="zh-CN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770935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sz="1800" b="1" dirty="0"/>
              <a:t>Nov. 2024</a:t>
            </a:r>
            <a:endParaRPr lang="en-GB" altLang="zh-CN" sz="18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Wang </a:t>
            </a:r>
            <a:r>
              <a:rPr lang="en-US" altLang="zh-CN" dirty="0" err="1"/>
              <a:t>Ke</a:t>
            </a:r>
            <a:r>
              <a:rPr lang="en-US" altLang="zh-CN" dirty="0"/>
              <a:t>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49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Simulation </a:t>
            </a:r>
            <a:r>
              <a:rPr lang="en-US" kern="1200" dirty="0">
                <a:sym typeface="OPPOSans B" panose="00020600040101010101" charset="-122"/>
              </a:rPr>
              <a:t>results</a:t>
            </a:r>
            <a:r>
              <a:rPr lang="en-US" dirty="0"/>
              <a:t>(1)</a:t>
            </a:r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802.11-24/1802r0</a:t>
            </a:r>
            <a:endParaRPr lang="en-SG" altLang="zh-CN" sz="1800" dirty="0">
              <a:latin typeface="+mn-lt"/>
            </a:endParaRP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472EDE55-4DD5-4086-B95E-2D924FA04BE0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89706" y="1517652"/>
            <a:ext cx="4683919" cy="4343399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A6539799-F1D3-4DA3-92AC-58FB580EB163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4648200" y="1564214"/>
            <a:ext cx="4419600" cy="4262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8705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sz="1800" b="1" dirty="0"/>
              <a:t>Nov. 2024</a:t>
            </a:r>
            <a:endParaRPr lang="en-GB" altLang="zh-CN" sz="18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Wang </a:t>
            </a:r>
            <a:r>
              <a:rPr lang="en-US" altLang="zh-CN" dirty="0" err="1"/>
              <a:t>Ke</a:t>
            </a:r>
            <a:r>
              <a:rPr lang="en-US" altLang="zh-CN" dirty="0"/>
              <a:t>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49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Simulation </a:t>
            </a:r>
            <a:r>
              <a:rPr lang="en-US" kern="1200" dirty="0">
                <a:sym typeface="OPPOSans B" panose="00020600040101010101" charset="-122"/>
              </a:rPr>
              <a:t>results</a:t>
            </a:r>
            <a:r>
              <a:rPr lang="en-US" dirty="0"/>
              <a:t>(2)</a:t>
            </a:r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802.11-24/1802r0</a:t>
            </a:r>
            <a:endParaRPr lang="en-SG" altLang="zh-CN" sz="1800" dirty="0">
              <a:latin typeface="+mn-lt"/>
            </a:endParaRPr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5909BE4E-2CD4-4562-A2B8-28FB6AA10341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371600" y="1447800"/>
            <a:ext cx="6096000" cy="4761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7702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Summary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 noChangeArrowheads="1"/>
          </p:cNvSpPr>
          <p:nvPr/>
        </p:nvSpPr>
        <p:spPr bwMode="auto">
          <a:xfrm>
            <a:off x="555624" y="1610606"/>
            <a:ext cx="7631112" cy="407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indent="0">
              <a:buNone/>
            </a:pPr>
            <a:endParaRPr lang="en-GB" altLang="zh-CN" sz="1800" dirty="0">
              <a:latin typeface="+mn-lt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 this submission, two methods on OOK generation for AMP DL is discussed. Based on the discussion, it can be seen that DSSS based OOK has the following advantages: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No new hardware requirement on top of 802.11b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Flexible to support different data rates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Better performance than OFDM OOK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So, it is proposed: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latin typeface="+mn-lt"/>
              </a:rPr>
              <a:t>DSSS based OOK is supported for AMP DL.    </a:t>
            </a: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5AED617-1508-4CA3-BBA7-B480F0DB1DD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802.11-24/1802r0</a:t>
            </a:r>
            <a:endParaRPr lang="en-SG" altLang="zh-CN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742132A-8352-4C94-BCF2-2243115A4C4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Nov. 2024</a:t>
            </a:r>
            <a:endParaRPr lang="en-GB" altLang="zh-CN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7CC9EA03-77B8-48E7-8DAD-1C09F53482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Wang </a:t>
            </a:r>
            <a:r>
              <a:rPr lang="en-US" altLang="zh-CN" dirty="0" err="1"/>
              <a:t>Ke</a:t>
            </a:r>
            <a:r>
              <a:rPr lang="en-US" altLang="zh-CN" dirty="0"/>
              <a:t>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DA2641B5-0949-49A8-9A22-591D990BEF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Straw Poll #1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Wang </a:t>
            </a:r>
            <a:r>
              <a:rPr lang="en-US" altLang="zh-CN" dirty="0" err="1"/>
              <a:t>ke</a:t>
            </a:r>
            <a:r>
              <a:rPr lang="en-US" altLang="zh-CN" dirty="0"/>
              <a:t>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802.11-24/1802r0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Nov. 2024</a:t>
            </a:r>
            <a:endParaRPr lang="en-GB" sz="1800" b="1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99B6E8E-88D7-4229-95E3-6CAB69EA2999}"/>
              </a:ext>
            </a:extLst>
          </p:cNvPr>
          <p:cNvSpPr txBox="1">
            <a:spLocks/>
          </p:cNvSpPr>
          <p:nvPr/>
        </p:nvSpPr>
        <p:spPr>
          <a:xfrm>
            <a:off x="609600" y="1676400"/>
            <a:ext cx="8610600" cy="495299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Do you agree with the following text:</a:t>
            </a:r>
          </a:p>
          <a:p>
            <a:pPr lvl="1"/>
            <a:r>
              <a:rPr lang="en-US" altLang="zh-CN" sz="2400" dirty="0">
                <a:latin typeface="+mn-lt"/>
              </a:rPr>
              <a:t>DSSS based OOK is supported for AMP DL.</a:t>
            </a:r>
            <a:endParaRPr lang="en-US" kern="0" dirty="0"/>
          </a:p>
          <a:p>
            <a:r>
              <a:rPr lang="en-US" kern="0" dirty="0"/>
              <a:t>Yes</a:t>
            </a:r>
          </a:p>
          <a:p>
            <a:r>
              <a:rPr lang="en-US" kern="0" dirty="0"/>
              <a:t>No</a:t>
            </a:r>
          </a:p>
          <a:p>
            <a:r>
              <a:rPr lang="en-US" kern="0" dirty="0"/>
              <a:t>Abstain</a:t>
            </a:r>
          </a:p>
        </p:txBody>
      </p:sp>
    </p:spTree>
    <p:extLst>
      <p:ext uri="{BB962C8B-B14F-4D97-AF65-F5344CB8AC3E}">
        <p14:creationId xmlns:p14="http://schemas.microsoft.com/office/powerpoint/2010/main" val="738090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Reference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 noChangeArrowheads="1"/>
          </p:cNvSpPr>
          <p:nvPr/>
        </p:nvSpPr>
        <p:spPr bwMode="auto">
          <a:xfrm>
            <a:off x="555624" y="1610606"/>
            <a:ext cx="7631112" cy="407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+mj-lt"/>
              <a:buAutoNum type="arabicPeriod"/>
            </a:pPr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802.11-24/1801r0</a:t>
            </a:r>
            <a:r>
              <a:rPr lang="en-US" altLang="zh-CN" sz="1800" dirty="0"/>
              <a:t>, 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Data rates for AMP</a:t>
            </a: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5AED617-1508-4CA3-BBA7-B480F0DB1DD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802.11-24/1802r0</a:t>
            </a:r>
            <a:endParaRPr lang="en-SG" altLang="zh-CN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742132A-8352-4C94-BCF2-2243115A4C4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Nov. 2024</a:t>
            </a:r>
            <a:endParaRPr lang="en-GB" altLang="zh-CN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7CC9EA03-77B8-48E7-8DAD-1C09F53482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Wang </a:t>
            </a:r>
            <a:r>
              <a:rPr lang="en-US" altLang="zh-CN" dirty="0" err="1"/>
              <a:t>Ke</a:t>
            </a:r>
            <a:r>
              <a:rPr lang="en-US" altLang="zh-CN" dirty="0"/>
              <a:t>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DA2641B5-0949-49A8-9A22-591D990BEF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969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sz="1800" b="1" dirty="0"/>
              <a:t>Nov. 2024</a:t>
            </a:r>
            <a:endParaRPr lang="en-GB" altLang="zh-CN" sz="18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Wang </a:t>
            </a:r>
            <a:r>
              <a:rPr lang="en-US" altLang="zh-CN" dirty="0" err="1"/>
              <a:t>Ke</a:t>
            </a:r>
            <a:r>
              <a:rPr lang="en-US" altLang="zh-CN" dirty="0"/>
              <a:t>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In this contribution, the </a:t>
            </a:r>
            <a:r>
              <a:rPr lang="en-US" altLang="zh-CN" dirty="0">
                <a:solidFill>
                  <a:schemeClr val="tx1"/>
                </a:solidFill>
              </a:rPr>
              <a:t>OOK generation for AMP DL will be discussed.</a:t>
            </a:r>
            <a:endParaRPr lang="en-GB" altLang="zh-CN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802.11-24/1802r0</a:t>
            </a:r>
            <a:endParaRPr lang="en-SG" altLang="zh-CN" sz="18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7B9732A6-6EB1-4104-8704-7456FBEA33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6970" y="2329494"/>
            <a:ext cx="1841596" cy="407465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sz="1800" b="1" dirty="0"/>
              <a:t>Nov. 2024</a:t>
            </a:r>
            <a:endParaRPr lang="en-GB" altLang="zh-CN" sz="18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Wang </a:t>
            </a:r>
            <a:r>
              <a:rPr lang="en-US" altLang="zh-CN" dirty="0" err="1"/>
              <a:t>Ke</a:t>
            </a:r>
            <a:r>
              <a:rPr lang="en-US" altLang="zh-CN" dirty="0"/>
              <a:t>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Background 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250319"/>
            <a:ext cx="7772400" cy="4114800"/>
          </a:xfrm>
          <a:ln/>
        </p:spPr>
        <p:txBody>
          <a:bodyPr/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MC-OOK generation in 802.11ba, generally it uses </a:t>
            </a:r>
            <a:r>
              <a:rPr lang="en-US" altLang="zh-CN" kern="12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subcarrier equivalent to 625KHz</a:t>
            </a:r>
            <a:r>
              <a:rPr lang="en-US" altLang="zh-CN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(map 1 in every other subcarrier) to generate 2us OFDM symbol.  </a:t>
            </a:r>
          </a:p>
          <a:p>
            <a:pPr marL="0" indent="0"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zh-CN" sz="2000" b="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802.11-24/1802r0</a:t>
            </a:r>
            <a:endParaRPr lang="en-SG" altLang="zh-CN" sz="1800" dirty="0">
              <a:latin typeface="+mn-lt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9014040B-B434-432D-A17D-B34E4D5F62BE}"/>
              </a:ext>
            </a:extLst>
          </p:cNvPr>
          <p:cNvSpPr/>
          <p:nvPr/>
        </p:nvSpPr>
        <p:spPr>
          <a:xfrm>
            <a:off x="381000" y="2222181"/>
            <a:ext cx="5105400" cy="42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>
              <a:lnSpc>
                <a:spcPct val="150000"/>
              </a:lnSpc>
              <a:buFont typeface="Tempus Sans ITC" panose="04020404030D07020202" pitchFamily="82" charset="0"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400" dirty="0"/>
              <a:t>The six subcarriers with subcarrier indices </a:t>
            </a:r>
            <a:r>
              <a:rPr lang="en-US" altLang="zh-CN" sz="1400" dirty="0">
                <a:solidFill>
                  <a:srgbClr val="0070C0"/>
                </a:solidFill>
              </a:rPr>
              <a:t>k = (-6, -4, -2, 2, 4, 6) </a:t>
            </a:r>
            <a:r>
              <a:rPr lang="en-US" altLang="zh-CN" sz="1400" dirty="0"/>
              <a:t>are used with nonzero input. Other subcarriers are null.</a:t>
            </a:r>
          </a:p>
          <a:p>
            <a:pPr marL="742950" lvl="1" indent="-285750" algn="just">
              <a:lnSpc>
                <a:spcPct val="150000"/>
              </a:lnSpc>
              <a:buFont typeface="Tempus Sans ITC" panose="04020404030D07020202" pitchFamily="82" charset="0"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400" dirty="0"/>
              <a:t>The coefficients of the nonzero subcarriers are selected from the symbols of any of the following constellations: BPSK, QPSK, 16-QAM, 64-QAM, and 256-QAM.</a:t>
            </a:r>
          </a:p>
          <a:p>
            <a:pPr marL="742950" lvl="1" indent="-285750" algn="just">
              <a:lnSpc>
                <a:spcPct val="150000"/>
              </a:lnSpc>
              <a:buFont typeface="Tempus Sans ITC" panose="04020404030D07020202" pitchFamily="82" charset="0"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400" dirty="0"/>
              <a:t>The </a:t>
            </a:r>
            <a:r>
              <a:rPr lang="en-US" altLang="zh-CN" sz="1400" dirty="0">
                <a:solidFill>
                  <a:srgbClr val="0070C0"/>
                </a:solidFill>
              </a:rPr>
              <a:t>first 32 values of the 64-point IDFT </a:t>
            </a:r>
            <a:r>
              <a:rPr lang="en-US" altLang="zh-CN" sz="1400" dirty="0"/>
              <a:t>output are selected.</a:t>
            </a:r>
          </a:p>
          <a:p>
            <a:pPr marL="742950" lvl="1" indent="-285750" algn="just">
              <a:lnSpc>
                <a:spcPct val="150000"/>
              </a:lnSpc>
              <a:buFont typeface="Tempus Sans ITC" panose="04020404030D07020202" pitchFamily="82" charset="0"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400" dirty="0"/>
              <a:t>Those 32 values are processed by the Symbol Randomizer.</a:t>
            </a:r>
          </a:p>
          <a:p>
            <a:pPr marL="742950" lvl="1" indent="-285750" algn="just">
              <a:lnSpc>
                <a:spcPct val="150000"/>
              </a:lnSpc>
              <a:buFont typeface="Tempus Sans ITC" panose="04020404030D07020202" pitchFamily="82" charset="0"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400" dirty="0">
                <a:solidFill>
                  <a:srgbClr val="0070C0"/>
                </a:solidFill>
              </a:rPr>
              <a:t>The last 8 samples of those 32 samples are prepended to the 32 samples generating 40 samples</a:t>
            </a:r>
            <a:r>
              <a:rPr lang="en-US" altLang="zh-CN" sz="1400" dirty="0"/>
              <a:t>, representing the 2 </a:t>
            </a:r>
            <a:r>
              <a:rPr lang="en-US" altLang="zh-CN" sz="1400" dirty="0" err="1"/>
              <a:t>μs</a:t>
            </a:r>
            <a:r>
              <a:rPr lang="en-US" altLang="zh-CN" sz="1400" dirty="0"/>
              <a:t> duration MC-OOK On Symbol.(GI Insertion)</a:t>
            </a: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186B2C53-E242-4FBD-A313-63216294D4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58566" y="2987378"/>
            <a:ext cx="1815114" cy="3148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6256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extLst>
              <a:ext uri="{FF2B5EF4-FFF2-40B4-BE49-F238E27FC236}">
                <a16:creationId xmlns:a16="http://schemas.microsoft.com/office/drawing/2014/main" id="{2891ABEC-7859-4681-ACAA-DC2277E5A0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4691158"/>
            <a:ext cx="3733800" cy="178716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sz="1800" b="1" dirty="0"/>
              <a:t>Nov. 2024</a:t>
            </a:r>
            <a:endParaRPr lang="en-GB" altLang="zh-CN" sz="18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Wang </a:t>
            </a:r>
            <a:r>
              <a:rPr lang="en-US" altLang="zh-CN" dirty="0" err="1"/>
              <a:t>Ke</a:t>
            </a:r>
            <a:r>
              <a:rPr lang="en-US" altLang="zh-CN" dirty="0"/>
              <a:t>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Can 802.11ba MC-OOK extend to AMP?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250319"/>
            <a:ext cx="7772400" cy="4114800"/>
          </a:xfrm>
          <a:ln/>
        </p:spPr>
        <p:txBody>
          <a:bodyPr/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As discussed in[1], both 250kbps and 1Mbps will be supported for AMP DL. It is not possible to directly use MC-OOK generation mechanism defined in 802.11ba due to the following:</a:t>
            </a:r>
          </a:p>
          <a:p>
            <a:pPr lvl="1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800" dirty="0"/>
              <a:t>For 1Mbps, only 1 subcarrier in 8 eight subcarrier is 1 and all others are 0</a:t>
            </a:r>
          </a:p>
          <a:p>
            <a:pPr lvl="2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600" dirty="0"/>
              <a:t>Meaning there is </a:t>
            </a:r>
            <a:r>
              <a:rPr lang="en-US" altLang="zh-CN" sz="1600" dirty="0">
                <a:solidFill>
                  <a:srgbClr val="0000FF"/>
                </a:solidFill>
              </a:rPr>
              <a:t>one ON carrier every 2.5MHz, losing frequency diversity </a:t>
            </a:r>
          </a:p>
          <a:p>
            <a:pPr lvl="2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600" b="0" dirty="0"/>
              <a:t>It is </a:t>
            </a:r>
            <a:r>
              <a:rPr lang="en-US" altLang="zh-CN" sz="1600" b="0" dirty="0">
                <a:solidFill>
                  <a:srgbClr val="0000FF"/>
                </a:solidFill>
              </a:rPr>
              <a:t>not possible to use 13 subcarriers </a:t>
            </a:r>
            <a:r>
              <a:rPr lang="en-US" altLang="zh-CN" sz="1600" b="0" dirty="0"/>
              <a:t>as in 802.11ba since 13 is not integer times of 8.</a:t>
            </a:r>
          </a:p>
          <a:p>
            <a:pPr lvl="3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400" dirty="0"/>
              <a:t>Maybe it needs to be 16.</a:t>
            </a:r>
            <a:endParaRPr lang="en-US" altLang="zh-CN" sz="1600" dirty="0"/>
          </a:p>
          <a:p>
            <a:pPr lvl="1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800" b="0" dirty="0"/>
              <a:t>If  the bandwidth  of AMP DL PPDU is ~4Mhz, </a:t>
            </a:r>
            <a:r>
              <a:rPr lang="en-US" altLang="zh-CN" sz="1800" dirty="0"/>
              <a:t>as</a:t>
            </a:r>
            <a:r>
              <a:rPr lang="en-US" altLang="zh-CN" sz="1800" b="0" dirty="0"/>
              <a:t> </a:t>
            </a:r>
            <a:r>
              <a:rPr lang="en-US" altLang="zh-CN" sz="1800" dirty="0"/>
              <a:t>defined in 802.11ba, the total power will be only 13dB, which is </a:t>
            </a:r>
            <a:r>
              <a:rPr lang="en-US" altLang="zh-CN" sz="1800" dirty="0">
                <a:solidFill>
                  <a:srgbClr val="0000FF"/>
                </a:solidFill>
              </a:rPr>
              <a:t>3dB lower than 802.11ba</a:t>
            </a:r>
            <a:r>
              <a:rPr lang="en-US" altLang="zh-CN" sz="1800" dirty="0"/>
              <a:t>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802.11-24/1802r0</a:t>
            </a:r>
            <a:endParaRPr lang="en-SG" altLang="zh-CN" sz="1800" dirty="0">
              <a:latin typeface="+mn-lt"/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93300F3D-75A0-44B9-AB5C-B8953EE5C0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4122" y="4315196"/>
            <a:ext cx="4965541" cy="361259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CBCBD210-3DBE-4BDD-A67D-AA1806945EE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6168" y="4692015"/>
            <a:ext cx="3657600" cy="1832610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1122901D-AC57-4918-8FCA-6EA61D6300D9}"/>
              </a:ext>
            </a:extLst>
          </p:cNvPr>
          <p:cNvSpPr/>
          <p:nvPr/>
        </p:nvSpPr>
        <p:spPr>
          <a:xfrm>
            <a:off x="373159" y="5325979"/>
            <a:ext cx="9060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WUR HDR</a:t>
            </a:r>
            <a:endParaRPr lang="zh-CN" altLang="en-US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516767F3-829E-4935-A256-E95C38BA0E38}"/>
              </a:ext>
            </a:extLst>
          </p:cNvPr>
          <p:cNvSpPr/>
          <p:nvPr/>
        </p:nvSpPr>
        <p:spPr>
          <a:xfrm>
            <a:off x="8051672" y="5441157"/>
            <a:ext cx="61106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1Mbps</a:t>
            </a:r>
            <a:endParaRPr lang="zh-CN" altLang="en-US" dirty="0"/>
          </a:p>
        </p:txBody>
      </p:sp>
      <p:sp>
        <p:nvSpPr>
          <p:cNvPr id="11" name="箭头: 下 10">
            <a:extLst>
              <a:ext uri="{FF2B5EF4-FFF2-40B4-BE49-F238E27FC236}">
                <a16:creationId xmlns:a16="http://schemas.microsoft.com/office/drawing/2014/main" id="{0F972772-DB8D-4335-B19A-BBD3CA3AEB49}"/>
              </a:ext>
            </a:extLst>
          </p:cNvPr>
          <p:cNvSpPr/>
          <p:nvPr/>
        </p:nvSpPr>
        <p:spPr bwMode="auto">
          <a:xfrm rot="2290718">
            <a:off x="8157173" y="4586729"/>
            <a:ext cx="204537" cy="969537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5217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sz="1800" b="1" dirty="0"/>
              <a:t>Nov. 2024</a:t>
            </a:r>
            <a:endParaRPr lang="en-GB" altLang="zh-CN" sz="18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Wang </a:t>
            </a:r>
            <a:r>
              <a:rPr lang="en-US" altLang="zh-CN" dirty="0" err="1"/>
              <a:t>Ke</a:t>
            </a:r>
            <a:r>
              <a:rPr lang="en-US" altLang="zh-CN" dirty="0"/>
              <a:t>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Possible OOK generation mechanism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250319"/>
            <a:ext cx="7772400" cy="4114800"/>
          </a:xfrm>
          <a:ln/>
        </p:spPr>
        <p:txBody>
          <a:bodyPr/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 ease AMP receiver implementation, similar as in WUR,  </a:t>
            </a:r>
            <a:r>
              <a:rPr lang="en-US" altLang="zh-CN" kern="12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 narrow bandwidth AMP DL signal</a:t>
            </a:r>
            <a:r>
              <a:rPr lang="en-US" altLang="zh-CN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(e.g. BW is ~4MHz) with guard bands at both sides is required. 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It shall try to </a:t>
            </a:r>
            <a:r>
              <a:rPr lang="en-US" altLang="zh-CN" kern="12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reuse the existing hardware </a:t>
            </a:r>
            <a:r>
              <a:rPr lang="en-US" altLang="zh-CN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of the exiting AP when generating OOK waveform for AMP DL.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There are 2 possible methods to</a:t>
            </a:r>
            <a:r>
              <a:rPr lang="zh-CN" altLang="en-US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zh-CN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generate</a:t>
            </a:r>
            <a:r>
              <a:rPr lang="zh-CN" altLang="en-US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zh-CN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OOK</a:t>
            </a:r>
            <a:r>
              <a:rPr lang="zh-CN" altLang="en-US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zh-CN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for</a:t>
            </a:r>
            <a:r>
              <a:rPr lang="zh-CN" altLang="en-US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zh-CN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</a:t>
            </a:r>
            <a:r>
              <a:rPr lang="zh-CN" altLang="en-US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zh-CN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AP:</a:t>
            </a:r>
            <a:endParaRPr lang="zh-CN" altLang="en-US" kern="12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b="0" dirty="0"/>
              <a:t>DSSS based OOK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b="0" dirty="0"/>
              <a:t>New  OFDM based OOK</a:t>
            </a:r>
            <a:endParaRPr lang="en-GB" altLang="zh-CN" b="0" dirty="0"/>
          </a:p>
          <a:p>
            <a:pPr marL="857250" lvl="2" indent="0"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zh-CN" sz="16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802.11-24/1802r0</a:t>
            </a:r>
            <a:endParaRPr lang="en-SG" altLang="zh-CN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396309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75C7840D-0873-4534-83B4-F94EE538F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762000"/>
          </a:xfrm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New OFDM-OOK for AMP DL</a:t>
            </a:r>
            <a:endParaRPr lang="zh-CN" altLang="en-US" dirty="0"/>
          </a:p>
        </p:txBody>
      </p:sp>
      <p:pic>
        <p:nvPicPr>
          <p:cNvPr id="14" name="图片 13">
            <a:extLst>
              <a:ext uri="{FF2B5EF4-FFF2-40B4-BE49-F238E27FC236}">
                <a16:creationId xmlns:a16="http://schemas.microsoft.com/office/drawing/2014/main" id="{AAAAB055-0E37-48FB-AC15-23B775B520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219200"/>
            <a:ext cx="7809607" cy="2268676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0BF043D8-4710-4DF7-9EFC-0D0D94D677D8}"/>
              </a:ext>
            </a:extLst>
          </p:cNvPr>
          <p:cNvSpPr/>
          <p:nvPr/>
        </p:nvSpPr>
        <p:spPr>
          <a:xfrm>
            <a:off x="37206" y="3441032"/>
            <a:ext cx="8839200" cy="3061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>
              <a:lnSpc>
                <a:spcPct val="120000"/>
              </a:lnSpc>
              <a:buFont typeface="Tempus Sans ITC" panose="04020404030D07020202" pitchFamily="82" charset="0"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400" dirty="0"/>
              <a:t>The N subcarriers (e.g. N=16 with subcarrier indices k = (1,2,3,…,16) ) are used with nonzero input. Other subcarriers are null.</a:t>
            </a:r>
          </a:p>
          <a:p>
            <a:pPr marL="742950" lvl="1" indent="-285750" algn="just">
              <a:lnSpc>
                <a:spcPct val="120000"/>
              </a:lnSpc>
              <a:buFont typeface="Tempus Sans ITC" panose="04020404030D07020202" pitchFamily="82" charset="0"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400" dirty="0"/>
              <a:t>For the data rate = 1Mbps</a:t>
            </a:r>
            <a:r>
              <a:rPr lang="zh-CN" altLang="en-US" sz="1400" dirty="0"/>
              <a:t> </a:t>
            </a:r>
            <a:r>
              <a:rPr lang="en-US" altLang="zh-CN" sz="1400" dirty="0"/>
              <a:t>under the consideration of Manchester Encoding, it needs M=8 OOK symbols within one OFDM symbol duration (0.4us), every 2 OOK symbols mapped to one bit information.</a:t>
            </a:r>
          </a:p>
          <a:p>
            <a:pPr marL="742950" lvl="1" indent="-285750" algn="just">
              <a:lnSpc>
                <a:spcPct val="120000"/>
              </a:lnSpc>
              <a:buFont typeface="Tempus Sans ITC" panose="04020404030D07020202" pitchFamily="82" charset="0"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400" dirty="0"/>
              <a:t>The coefficients of the nonzero subcarriers are </a:t>
            </a:r>
            <a:r>
              <a:rPr lang="en-US" altLang="zh-CN" sz="1400" dirty="0">
                <a:solidFill>
                  <a:srgbClr val="0070C0"/>
                </a:solidFill>
              </a:rPr>
              <a:t>the DFT values with truncation (if any) </a:t>
            </a:r>
            <a:r>
              <a:rPr lang="en-US" altLang="zh-CN" sz="1400" dirty="0"/>
              <a:t>of the </a:t>
            </a:r>
            <a:r>
              <a:rPr lang="en-US" altLang="zh-CN" sz="1400" dirty="0" err="1"/>
              <a:t>upsampling</a:t>
            </a:r>
            <a:r>
              <a:rPr lang="en-US" altLang="zh-CN" sz="1400" dirty="0"/>
              <a:t> for the </a:t>
            </a:r>
            <a:r>
              <a:rPr lang="en-US" altLang="zh-CN" sz="1400" dirty="0">
                <a:solidFill>
                  <a:srgbClr val="0070C0"/>
                </a:solidFill>
              </a:rPr>
              <a:t>M bits transmitted within one OFDM symbol duration</a:t>
            </a:r>
            <a:r>
              <a:rPr lang="en-US" altLang="zh-CN" sz="1400" dirty="0"/>
              <a:t>.</a:t>
            </a:r>
          </a:p>
          <a:p>
            <a:pPr marL="1200150" lvl="2" indent="-285750" algn="just">
              <a:lnSpc>
                <a:spcPct val="120000"/>
              </a:lnSpc>
              <a:buFont typeface="Tempus Sans ITC" panose="04020404030D07020202" pitchFamily="82" charset="0"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dirty="0"/>
              <a:t>E.g., ‘1 0 0 1’ transmitted within one OFDM symbol duration, after Manchester encoding, ‘1001’=&gt; ‘01101001’. Then the encoded bit could mapped to 16 bits (</a:t>
            </a:r>
            <a:r>
              <a:rPr lang="en-US" altLang="zh-CN" dirty="0">
                <a:solidFill>
                  <a:srgbClr val="0070C0"/>
                </a:solidFill>
              </a:rPr>
              <a:t>00</a:t>
            </a:r>
            <a:r>
              <a:rPr lang="en-US" altLang="zh-CN" dirty="0">
                <a:solidFill>
                  <a:srgbClr val="FF0000"/>
                </a:solidFill>
              </a:rPr>
              <a:t>11</a:t>
            </a:r>
            <a:r>
              <a:rPr lang="en-US" altLang="zh-CN" dirty="0">
                <a:solidFill>
                  <a:srgbClr val="0070C0"/>
                </a:solidFill>
              </a:rPr>
              <a:t>11</a:t>
            </a:r>
            <a:r>
              <a:rPr lang="en-US" altLang="zh-CN" dirty="0">
                <a:solidFill>
                  <a:srgbClr val="FF0000"/>
                </a:solidFill>
              </a:rPr>
              <a:t>00</a:t>
            </a:r>
            <a:r>
              <a:rPr lang="en-US" altLang="zh-CN" dirty="0">
                <a:solidFill>
                  <a:srgbClr val="0070C0"/>
                </a:solidFill>
              </a:rPr>
              <a:t>11</a:t>
            </a:r>
            <a:r>
              <a:rPr lang="en-US" altLang="zh-CN" dirty="0">
                <a:solidFill>
                  <a:srgbClr val="FF0000"/>
                </a:solidFill>
              </a:rPr>
              <a:t>00</a:t>
            </a:r>
            <a:r>
              <a:rPr lang="en-US" altLang="zh-CN" dirty="0">
                <a:solidFill>
                  <a:srgbClr val="0070C0"/>
                </a:solidFill>
              </a:rPr>
              <a:t>00</a:t>
            </a:r>
            <a:r>
              <a:rPr lang="en-US" altLang="zh-CN" dirty="0">
                <a:solidFill>
                  <a:srgbClr val="FF0000"/>
                </a:solidFill>
              </a:rPr>
              <a:t>11</a:t>
            </a:r>
            <a:r>
              <a:rPr lang="en-US" altLang="zh-CN" dirty="0"/>
              <a:t>)without truncation before IDFT, or 64bits (</a:t>
            </a:r>
            <a:r>
              <a:rPr lang="en-US" altLang="zh-CN" dirty="0">
                <a:solidFill>
                  <a:srgbClr val="0070C0"/>
                </a:solidFill>
              </a:rPr>
              <a:t>00000000</a:t>
            </a:r>
            <a:r>
              <a:rPr lang="en-US" altLang="zh-CN" dirty="0">
                <a:solidFill>
                  <a:srgbClr val="FF0000"/>
                </a:solidFill>
              </a:rPr>
              <a:t>11111111</a:t>
            </a:r>
            <a:r>
              <a:rPr lang="en-US" altLang="zh-CN" dirty="0">
                <a:solidFill>
                  <a:srgbClr val="0070C0"/>
                </a:solidFill>
              </a:rPr>
              <a:t>11111111</a:t>
            </a:r>
            <a:r>
              <a:rPr lang="en-US" altLang="zh-CN" dirty="0">
                <a:solidFill>
                  <a:srgbClr val="FF0000"/>
                </a:solidFill>
              </a:rPr>
              <a:t>00000000</a:t>
            </a:r>
            <a:r>
              <a:rPr lang="en-US" altLang="zh-CN" dirty="0">
                <a:solidFill>
                  <a:srgbClr val="0070C0"/>
                </a:solidFill>
              </a:rPr>
              <a:t>11111111</a:t>
            </a:r>
            <a:r>
              <a:rPr lang="en-US" altLang="zh-CN" dirty="0">
                <a:solidFill>
                  <a:srgbClr val="FF0000"/>
                </a:solidFill>
              </a:rPr>
              <a:t>00000000</a:t>
            </a:r>
            <a:r>
              <a:rPr lang="en-US" altLang="zh-CN" dirty="0">
                <a:solidFill>
                  <a:srgbClr val="0070C0"/>
                </a:solidFill>
              </a:rPr>
              <a:t>00000000</a:t>
            </a:r>
            <a:r>
              <a:rPr lang="en-US" altLang="zh-CN" dirty="0">
                <a:solidFill>
                  <a:srgbClr val="FF0000"/>
                </a:solidFill>
              </a:rPr>
              <a:t>11111111</a:t>
            </a:r>
            <a:r>
              <a:rPr lang="en-US" altLang="zh-CN" dirty="0"/>
              <a:t>) with truncation before IDFT.</a:t>
            </a:r>
          </a:p>
          <a:p>
            <a:pPr marL="742950" lvl="1" indent="-285750" algn="just">
              <a:lnSpc>
                <a:spcPct val="120000"/>
              </a:lnSpc>
              <a:buFont typeface="Tempus Sans ITC" panose="04020404030D07020202" pitchFamily="82" charset="0"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400" dirty="0"/>
              <a:t>The </a:t>
            </a:r>
            <a:r>
              <a:rPr lang="en-US" altLang="zh-CN" sz="1400" dirty="0">
                <a:solidFill>
                  <a:srgbClr val="0070C0"/>
                </a:solidFill>
              </a:rPr>
              <a:t>64 values of the 64-point IDFT </a:t>
            </a:r>
            <a:r>
              <a:rPr lang="en-US" altLang="zh-CN" sz="1400" dirty="0"/>
              <a:t>output are selected, and processed by the Symbol Randomizer.</a:t>
            </a:r>
          </a:p>
          <a:p>
            <a:pPr marL="742950" lvl="1" indent="-285750" algn="just">
              <a:lnSpc>
                <a:spcPct val="120000"/>
              </a:lnSpc>
              <a:buFont typeface="Tempus Sans ITC" panose="04020404030D07020202" pitchFamily="82" charset="0"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400" dirty="0">
                <a:solidFill>
                  <a:srgbClr val="0070C0"/>
                </a:solidFill>
              </a:rPr>
              <a:t>The last 16 samples of those 64 samples are prepended to the 64 samples generating 80 samples</a:t>
            </a:r>
            <a:r>
              <a:rPr lang="en-US" altLang="zh-CN" sz="1400" dirty="0"/>
              <a:t>, representing the 4μs duration OFDM Symbol.(GI Insertion)</a:t>
            </a: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14309BF5-4BA6-4D7D-8B8A-9F88FF54F5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Wang </a:t>
            </a:r>
            <a:r>
              <a:rPr lang="en-US" altLang="zh-CN" dirty="0" err="1"/>
              <a:t>Ke</a:t>
            </a:r>
            <a:r>
              <a:rPr lang="en-US" altLang="zh-CN" dirty="0"/>
              <a:t> (OPPO)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C3493D7E-3B89-4591-BE2C-CD148F5C535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6</a:t>
            </a:fld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204C68A-99C6-4B64-B9EE-C98D0FD1D705}"/>
              </a:ext>
            </a:extLst>
          </p:cNvPr>
          <p:cNvSpPr txBox="1">
            <a:spLocks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dirty="0"/>
              <a:t>Nov. 2024</a:t>
            </a:r>
            <a:endParaRPr lang="en-GB" altLang="zh-CN" dirty="0"/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B428EAF5-3662-4EF8-AC0B-6AAE1F1E4620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802.11-24/1802r0</a:t>
            </a:r>
            <a:endParaRPr lang="en-SG" altLang="zh-CN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4353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75C7840D-0873-4534-83B4-F94EE538F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762000"/>
          </a:xfrm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Problem of New OFDM-OOK</a:t>
            </a:r>
            <a:endParaRPr lang="zh-CN" altLang="en-US" dirty="0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0BF043D8-4710-4DF7-9EFC-0D0D94D677D8}"/>
              </a:ext>
            </a:extLst>
          </p:cNvPr>
          <p:cNvSpPr/>
          <p:nvPr/>
        </p:nvSpPr>
        <p:spPr>
          <a:xfrm>
            <a:off x="190500" y="1143000"/>
            <a:ext cx="8839200" cy="24299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000" dirty="0">
                <a:cs typeface="Times New Roman" panose="02020603050405020304" pitchFamily="18" charset="0"/>
              </a:rPr>
              <a:t>Within each OFDM symbol, multiple OOK symbol can be generated based on the required data rate.</a:t>
            </a:r>
          </a:p>
          <a:p>
            <a:pPr marL="342900" lvl="1" indent="-34290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000" dirty="0">
                <a:cs typeface="Times New Roman" panose="02020603050405020304" pitchFamily="18" charset="0"/>
              </a:rPr>
              <a:t>However, </a:t>
            </a:r>
            <a:r>
              <a:rPr lang="en-US" altLang="zh-CN" sz="2000" dirty="0">
                <a:solidFill>
                  <a:srgbClr val="0000FF"/>
                </a:solidFill>
                <a:cs typeface="Times New Roman" panose="02020603050405020304" pitchFamily="18" charset="0"/>
              </a:rPr>
              <a:t>there is CP before the OOK symbols</a:t>
            </a:r>
            <a:r>
              <a:rPr lang="en-US" altLang="zh-CN" sz="2000" dirty="0">
                <a:cs typeface="Times New Roman" panose="02020603050405020304" pitchFamily="18" charset="0"/>
              </a:rPr>
              <a:t>, it is difficult for the AMP receiver to remove the CP, especially considering the clock accuracy of AMP device.  </a:t>
            </a:r>
          </a:p>
          <a:p>
            <a:pPr marL="342900" lvl="1" indent="-34290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000" dirty="0">
                <a:cs typeface="Times New Roman" panose="02020603050405020304" pitchFamily="18" charset="0"/>
              </a:rPr>
              <a:t> Distorted waveform as shown right below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3F2687F3-9E96-41BA-BEB8-1474795FDE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344" y="3851152"/>
            <a:ext cx="4902499" cy="236944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E1684520-29A7-465C-8392-DB95F50E22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Wang </a:t>
            </a:r>
            <a:r>
              <a:rPr lang="en-US" altLang="zh-CN" dirty="0" err="1"/>
              <a:t>Ke</a:t>
            </a:r>
            <a:r>
              <a:rPr lang="en-US" altLang="zh-CN" dirty="0"/>
              <a:t> (OPPO)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0E3B489D-19FA-4E68-8E22-0B68CAC4A4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7</a:t>
            </a:fld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9D45491C-F47E-4C53-99EB-1E41897EDC0C}"/>
              </a:ext>
            </a:extLst>
          </p:cNvPr>
          <p:cNvSpPr txBox="1">
            <a:spLocks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dirty="0"/>
              <a:t>Nov. 2024</a:t>
            </a:r>
            <a:endParaRPr lang="en-GB" altLang="zh-CN" dirty="0"/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3126FF7E-A22C-4989-B834-FD3D27C73A6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802.11-24/1802r0</a:t>
            </a:r>
            <a:endParaRPr lang="en-SG" altLang="zh-CN" sz="1800" dirty="0">
              <a:latin typeface="+mn-lt"/>
            </a:endParaRP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24D0F58D-50E9-4F06-BB98-5B8A3338E538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2999" y="3254034"/>
            <a:ext cx="4132515" cy="27801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文本框 1">
            <a:extLst>
              <a:ext uri="{FF2B5EF4-FFF2-40B4-BE49-F238E27FC236}">
                <a16:creationId xmlns:a16="http://schemas.microsoft.com/office/drawing/2014/main" id="{D411C896-DEB8-4623-B992-92FD5470C9E8}"/>
              </a:ext>
            </a:extLst>
          </p:cNvPr>
          <p:cNvSpPr txBox="1"/>
          <p:nvPr/>
        </p:nvSpPr>
        <p:spPr>
          <a:xfrm>
            <a:off x="914400" y="5943600"/>
            <a:ext cx="31366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OFDM-OOK symbol with CP</a:t>
            </a:r>
            <a:endParaRPr lang="zh-CN" altLang="en-US" dirty="0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A3EE4152-C2F0-485D-93D0-470C7F359D37}"/>
              </a:ext>
            </a:extLst>
          </p:cNvPr>
          <p:cNvSpPr txBox="1"/>
          <p:nvPr/>
        </p:nvSpPr>
        <p:spPr>
          <a:xfrm>
            <a:off x="6424863" y="6047601"/>
            <a:ext cx="15730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OFDM-OOK signal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64079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3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Simulation assumptions for new OFDM OOK</a:t>
            </a:r>
            <a:endParaRPr lang="zh-CN" altLang="en-US" sz="33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Wang </a:t>
            </a:r>
            <a:r>
              <a:rPr lang="en-US" altLang="zh-CN" dirty="0" err="1"/>
              <a:t>Ke</a:t>
            </a:r>
            <a:r>
              <a:rPr lang="en-US" altLang="zh-CN" dirty="0"/>
              <a:t>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802.11-24/1802r0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Nov. 2024</a:t>
            </a:r>
            <a:endParaRPr lang="en-GB" sz="18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E219A34-2D7B-464A-B4E2-1D28487AF336}"/>
              </a:ext>
            </a:extLst>
          </p:cNvPr>
          <p:cNvSpPr/>
          <p:nvPr/>
        </p:nvSpPr>
        <p:spPr>
          <a:xfrm>
            <a:off x="114300" y="1325972"/>
            <a:ext cx="84963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Link level simulations are performed with the following assumptions.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graphicFrame>
        <p:nvGraphicFramePr>
          <p:cNvPr id="13" name="表格 12">
            <a:extLst>
              <a:ext uri="{FF2B5EF4-FFF2-40B4-BE49-F238E27FC236}">
                <a16:creationId xmlns:a16="http://schemas.microsoft.com/office/drawing/2014/main" id="{1E024C9C-121F-40C5-A063-76AEBF0F0B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4046516"/>
              </p:ext>
            </p:extLst>
          </p:nvPr>
        </p:nvGraphicFramePr>
        <p:xfrm>
          <a:off x="421514" y="2163747"/>
          <a:ext cx="7846948" cy="29078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9888">
                  <a:extLst>
                    <a:ext uri="{9D8B030D-6E8A-4147-A177-3AD203B41FA5}">
                      <a16:colId xmlns:a16="http://schemas.microsoft.com/office/drawing/2014/main" val="4215848821"/>
                    </a:ext>
                  </a:extLst>
                </a:gridCol>
                <a:gridCol w="3667060">
                  <a:extLst>
                    <a:ext uri="{9D8B030D-6E8A-4147-A177-3AD203B41FA5}">
                      <a16:colId xmlns:a16="http://schemas.microsoft.com/office/drawing/2014/main" val="1225950313"/>
                    </a:ext>
                  </a:extLst>
                </a:gridCol>
              </a:tblGrid>
              <a:tr h="465895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effectLst/>
                        </a:rPr>
                        <a:t>Parameters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>
                          <a:effectLst/>
                        </a:rPr>
                        <a:t>Values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5798795"/>
                  </a:ext>
                </a:extLst>
              </a:tr>
              <a:tr h="39354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Date Rate 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250kpbs/</a:t>
                      </a:r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1Mbps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2296628"/>
                  </a:ext>
                </a:extLst>
              </a:tr>
              <a:tr h="40581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Waveform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OFDM OOK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8401442"/>
                  </a:ext>
                </a:extLst>
              </a:tr>
              <a:tr h="410654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effectLst/>
                        </a:rPr>
                        <a:t>Channel model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kern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Channel B/Channel D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1743118"/>
                  </a:ext>
                </a:extLst>
              </a:tr>
              <a:tr h="410654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effectLst/>
                        </a:rPr>
                        <a:t>Chip duration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2µs/0.5</a:t>
                      </a:r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µs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872174"/>
                  </a:ext>
                </a:extLst>
              </a:tr>
              <a:tr h="410654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effectLst/>
                        </a:rPr>
                        <a:t>Sampling rate at AMP AP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kern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2MHz/8MHz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6403106"/>
                  </a:ext>
                </a:extLst>
              </a:tr>
              <a:tr h="410654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effectLst/>
                        </a:rPr>
                        <a:t>Coding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kern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Manchester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58886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6136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sz="1800" b="1" dirty="0"/>
              <a:t>Nov. 2024</a:t>
            </a:r>
            <a:endParaRPr lang="en-GB" altLang="zh-CN" sz="18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Wang </a:t>
            </a:r>
            <a:r>
              <a:rPr lang="en-US" altLang="zh-CN" dirty="0" err="1"/>
              <a:t>Ke</a:t>
            </a:r>
            <a:r>
              <a:rPr lang="en-US" altLang="zh-CN" dirty="0"/>
              <a:t>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kern="1200" dirty="0">
                <a:sym typeface="OPPOSans B" panose="00020600040101010101" charset="-122"/>
              </a:rPr>
              <a:t>Simulation results for OFDM-OOK</a:t>
            </a:r>
            <a:endParaRPr lang="en-GB" kern="1200" dirty="0">
              <a:sym typeface="OPPOSans B" panose="00020600040101010101" charset="-122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802.11-24/1802r0</a:t>
            </a:r>
            <a:endParaRPr lang="en-SG" altLang="zh-CN" sz="1800" dirty="0">
              <a:latin typeface="+mn-lt"/>
            </a:endParaRPr>
          </a:p>
        </p:txBody>
      </p:sp>
      <p:pic>
        <p:nvPicPr>
          <p:cNvPr id="16" name="图片 15">
            <a:extLst>
              <a:ext uri="{FF2B5EF4-FFF2-40B4-BE49-F238E27FC236}">
                <a16:creationId xmlns:a16="http://schemas.microsoft.com/office/drawing/2014/main" id="{40A81B34-73ED-448B-BA0A-2A263C9060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676400"/>
            <a:ext cx="5141911" cy="3856434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4E1DD09B-07DB-4BF6-A06F-6BEDF1E8DF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3625" y="1659943"/>
            <a:ext cx="4270375" cy="3731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9384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17742</TotalTime>
  <Words>1388</Words>
  <Application>Microsoft Office PowerPoint</Application>
  <PresentationFormat>全屏显示(4:3)</PresentationFormat>
  <Paragraphs>207</Paragraphs>
  <Slides>17</Slides>
  <Notes>17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3" baseType="lpstr">
      <vt:lpstr>Arial</vt:lpstr>
      <vt:lpstr>Calibri</vt:lpstr>
      <vt:lpstr>Tempus Sans ITC</vt:lpstr>
      <vt:lpstr>Times New Roman</vt:lpstr>
      <vt:lpstr>Wingdings</vt:lpstr>
      <vt:lpstr>ACcord Submission Template</vt:lpstr>
      <vt:lpstr> OOK generation for AMP DL</vt:lpstr>
      <vt:lpstr>Abstract</vt:lpstr>
      <vt:lpstr>Background </vt:lpstr>
      <vt:lpstr>Can 802.11ba MC-OOK extend to AMP?</vt:lpstr>
      <vt:lpstr>Possible OOK generation mechanism</vt:lpstr>
      <vt:lpstr>New OFDM-OOK for AMP DL</vt:lpstr>
      <vt:lpstr>Problem of New OFDM-OOK</vt:lpstr>
      <vt:lpstr>PowerPoint 演示文稿</vt:lpstr>
      <vt:lpstr>Simulation results for OFDM-OOK</vt:lpstr>
      <vt:lpstr>OOK generation with DSSS(1)</vt:lpstr>
      <vt:lpstr>OOK generation with DSSS(2)</vt:lpstr>
      <vt:lpstr>OOK generation with DSSS(3)</vt:lpstr>
      <vt:lpstr>Simulation results(1)</vt:lpstr>
      <vt:lpstr>Simulation results(2)</vt:lpstr>
      <vt:lpstr>Summary</vt:lpstr>
      <vt:lpstr>PowerPoint 演示文稿</vt:lpstr>
      <vt:lpstr>Reference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徐伟杰</cp:lastModifiedBy>
  <cp:revision>2030</cp:revision>
  <cp:lastPrinted>1998-02-10T13:28:00Z</cp:lastPrinted>
  <dcterms:created xsi:type="dcterms:W3CDTF">2009-12-02T19:05:00Z</dcterms:created>
  <dcterms:modified xsi:type="dcterms:W3CDTF">2024-11-11T18:27:00Z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KSOProductBuildVer">
    <vt:lpwstr>2052-10.1.0.6395</vt:lpwstr>
  </property>
</Properties>
</file>