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3" r:id="rId5"/>
    <p:sldId id="265" r:id="rId6"/>
    <p:sldId id="268" r:id="rId7"/>
    <p:sldId id="269" r:id="rId8"/>
    <p:sldId id="266" r:id="rId9"/>
    <p:sldId id="267" r:id="rId10"/>
    <p:sldId id="270" r:id="rId11"/>
    <p:sldId id="271" r:id="rId12"/>
    <p:sldId id="272"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43" autoAdjust="0"/>
    <p:restoredTop sz="96181"/>
  </p:normalViewPr>
  <p:slideViewPr>
    <p:cSldViewPr>
      <p:cViewPr varScale="1">
        <p:scale>
          <a:sx n="111" d="100"/>
          <a:sy n="111" d="100"/>
        </p:scale>
        <p:origin x="216" y="3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802.11-24/1799r0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Amichai Sanderovich, Wiliot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802.11-24/1799r0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Amichai Sanderovich, Wiliot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802.11-24/1799r0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802.11-24/1799r0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802.11-24/1799r0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802.11-24/1799r0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802.11-24/1799r0</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Amichai Sanderovich,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Amichai Sanderovich,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Amichai Sanderovich,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Amichai Sanderovich,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Analysis of Free Running Oscillators Accuracy for Active Transmission AMP Devices </a:t>
            </a:r>
            <a:endParaRPr lang="en-GB" dirty="0"/>
          </a:p>
        </p:txBody>
      </p:sp>
      <p:sp>
        <p:nvSpPr>
          <p:cNvPr id="3074" name="Rectangle 2"/>
          <p:cNvSpPr>
            <a:spLocks noGrp="1" noChangeArrowheads="1"/>
          </p:cNvSpPr>
          <p:nvPr>
            <p:ph type="subTitle" idx="1"/>
          </p:nvPr>
        </p:nvSpPr>
        <p:spPr>
          <a:xfrm>
            <a:off x="1828800" y="16726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Amichai Sanderovich,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E9DCF2F6-1298-5BCA-FED9-9AE05AE43DF3}"/>
              </a:ext>
            </a:extLst>
          </p:cNvPr>
          <p:cNvGraphicFramePr>
            <a:graphicFrameLocks noChangeAspect="1"/>
          </p:cNvGraphicFramePr>
          <p:nvPr>
            <p:extLst>
              <p:ext uri="{D42A27DB-BD31-4B8C-83A1-F6EECF244321}">
                <p14:modId xmlns:p14="http://schemas.microsoft.com/office/powerpoint/2010/main" val="3794684437"/>
              </p:ext>
            </p:extLst>
          </p:nvPr>
        </p:nvGraphicFramePr>
        <p:xfrm>
          <a:off x="993775" y="2348880"/>
          <a:ext cx="10272713" cy="3228975"/>
        </p:xfrm>
        <a:graphic>
          <a:graphicData uri="http://schemas.openxmlformats.org/presentationml/2006/ole">
            <mc:AlternateContent xmlns:mc="http://schemas.openxmlformats.org/markup-compatibility/2006">
              <mc:Choice xmlns:v="urn:schemas-microsoft-com:vml" Requires="v">
                <p:oleObj name="Document" r:id="rId3" imgW="10439400" imgH="3302000" progId="Word.Document.8">
                  <p:embed/>
                </p:oleObj>
              </mc:Choice>
              <mc:Fallback>
                <p:oleObj name="Document" r:id="rId3" imgW="10439400" imgH="3302000" progId="Word.Document.8">
                  <p:embed/>
                  <p:pic>
                    <p:nvPicPr>
                      <p:cNvPr id="3" name="Object 3">
                        <a:extLst>
                          <a:ext uri="{FF2B5EF4-FFF2-40B4-BE49-F238E27FC236}">
                            <a16:creationId xmlns:a16="http://schemas.microsoft.com/office/drawing/2014/main" id="{E9DCF2F6-1298-5BCA-FED9-9AE05AE43DF3}"/>
                          </a:ext>
                        </a:extLst>
                      </p:cNvPr>
                      <p:cNvPicPr>
                        <a:picLocks noChangeAspect="1" noChangeArrowheads="1"/>
                      </p:cNvPicPr>
                      <p:nvPr/>
                    </p:nvPicPr>
                    <p:blipFill>
                      <a:blip r:embed="rId4"/>
                      <a:srcRect/>
                      <a:stretch>
                        <a:fillRect/>
                      </a:stretch>
                    </p:blipFill>
                    <p:spPr bwMode="auto">
                      <a:xfrm>
                        <a:off x="993775" y="2348880"/>
                        <a:ext cx="10272713" cy="32289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B370-4E10-74FB-BE8A-0440C994FE73}"/>
              </a:ext>
            </a:extLst>
          </p:cNvPr>
          <p:cNvSpPr>
            <a:spLocks noGrp="1"/>
          </p:cNvSpPr>
          <p:nvPr>
            <p:ph type="title"/>
          </p:nvPr>
        </p:nvSpPr>
        <p:spPr/>
        <p:txBody>
          <a:bodyPr/>
          <a:lstStyle/>
          <a:p>
            <a:r>
              <a:rPr lang="en-IL" dirty="0"/>
              <a:t>Performance</a:t>
            </a:r>
          </a:p>
        </p:txBody>
      </p:sp>
      <p:sp>
        <p:nvSpPr>
          <p:cNvPr id="3" name="Content Placeholder 2">
            <a:extLst>
              <a:ext uri="{FF2B5EF4-FFF2-40B4-BE49-F238E27FC236}">
                <a16:creationId xmlns:a16="http://schemas.microsoft.com/office/drawing/2014/main" id="{745D1657-B1A7-2AB4-1B96-36DBC8BB7E1E}"/>
              </a:ext>
            </a:extLst>
          </p:cNvPr>
          <p:cNvSpPr>
            <a:spLocks noGrp="1"/>
          </p:cNvSpPr>
          <p:nvPr>
            <p:ph idx="1"/>
          </p:nvPr>
        </p:nvSpPr>
        <p:spPr/>
        <p:txBody>
          <a:bodyPr/>
          <a:lstStyle/>
          <a:p>
            <a:endParaRPr lang="en-IL" dirty="0"/>
          </a:p>
          <a:p>
            <a:endParaRPr lang="en-IL" dirty="0"/>
          </a:p>
          <a:p>
            <a:endParaRPr lang="en-IL" dirty="0"/>
          </a:p>
          <a:p>
            <a:endParaRPr lang="en-IL" dirty="0"/>
          </a:p>
          <a:p>
            <a:endParaRPr lang="en-IL" dirty="0"/>
          </a:p>
          <a:p>
            <a:endParaRPr lang="en-IL" dirty="0"/>
          </a:p>
        </p:txBody>
      </p:sp>
      <p:sp>
        <p:nvSpPr>
          <p:cNvPr id="4" name="Slide Number Placeholder 3">
            <a:extLst>
              <a:ext uri="{FF2B5EF4-FFF2-40B4-BE49-F238E27FC236}">
                <a16:creationId xmlns:a16="http://schemas.microsoft.com/office/drawing/2014/main" id="{F94DF93D-46B9-DE9D-0ED2-77DDA3EF521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34FE374-1368-2B7F-9A90-0B8D82195F94}"/>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AFEBDF16-6E7C-B23C-0B77-4B7D0F6AD606}"/>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8167FCAC-C68B-7DAC-C311-D4677565D21C}"/>
              </a:ext>
            </a:extLst>
          </p:cNvPr>
          <p:cNvPicPr>
            <a:picLocks noChangeAspect="1"/>
          </p:cNvPicPr>
          <p:nvPr/>
        </p:nvPicPr>
        <p:blipFill>
          <a:blip r:embed="rId2"/>
          <a:stretch>
            <a:fillRect/>
          </a:stretch>
        </p:blipFill>
        <p:spPr>
          <a:xfrm>
            <a:off x="-259301" y="1497807"/>
            <a:ext cx="4876800" cy="3213100"/>
          </a:xfrm>
          <a:prstGeom prst="rect">
            <a:avLst/>
          </a:prstGeom>
        </p:spPr>
      </p:pic>
      <p:pic>
        <p:nvPicPr>
          <p:cNvPr id="9" name="Picture 8">
            <a:extLst>
              <a:ext uri="{FF2B5EF4-FFF2-40B4-BE49-F238E27FC236}">
                <a16:creationId xmlns:a16="http://schemas.microsoft.com/office/drawing/2014/main" id="{27F6E32F-8381-BB10-5003-9EFDED9DA38B}"/>
              </a:ext>
            </a:extLst>
          </p:cNvPr>
          <p:cNvPicPr>
            <a:picLocks noChangeAspect="1"/>
          </p:cNvPicPr>
          <p:nvPr/>
        </p:nvPicPr>
        <p:blipFill>
          <a:blip r:embed="rId3"/>
          <a:stretch>
            <a:fillRect/>
          </a:stretch>
        </p:blipFill>
        <p:spPr>
          <a:xfrm>
            <a:off x="7993141" y="1218407"/>
            <a:ext cx="4305300" cy="3771900"/>
          </a:xfrm>
          <a:prstGeom prst="rect">
            <a:avLst/>
          </a:prstGeom>
        </p:spPr>
      </p:pic>
      <p:pic>
        <p:nvPicPr>
          <p:cNvPr id="10" name="Picture 9">
            <a:extLst>
              <a:ext uri="{FF2B5EF4-FFF2-40B4-BE49-F238E27FC236}">
                <a16:creationId xmlns:a16="http://schemas.microsoft.com/office/drawing/2014/main" id="{1178205F-15E9-2BCD-16E7-B537EC3B347F}"/>
              </a:ext>
            </a:extLst>
          </p:cNvPr>
          <p:cNvPicPr>
            <a:picLocks noChangeAspect="1"/>
          </p:cNvPicPr>
          <p:nvPr/>
        </p:nvPicPr>
        <p:blipFill>
          <a:blip r:embed="rId4"/>
          <a:stretch>
            <a:fillRect/>
          </a:stretch>
        </p:blipFill>
        <p:spPr>
          <a:xfrm>
            <a:off x="4323063" y="1469404"/>
            <a:ext cx="4038600" cy="3162300"/>
          </a:xfrm>
          <a:prstGeom prst="rect">
            <a:avLst/>
          </a:prstGeom>
        </p:spPr>
      </p:pic>
      <p:graphicFrame>
        <p:nvGraphicFramePr>
          <p:cNvPr id="12" name="Table 11">
            <a:extLst>
              <a:ext uri="{FF2B5EF4-FFF2-40B4-BE49-F238E27FC236}">
                <a16:creationId xmlns:a16="http://schemas.microsoft.com/office/drawing/2014/main" id="{B508C431-4424-B144-AECD-02A6C55BB24B}"/>
              </a:ext>
            </a:extLst>
          </p:cNvPr>
          <p:cNvGraphicFramePr>
            <a:graphicFrameLocks noGrp="1"/>
          </p:cNvGraphicFramePr>
          <p:nvPr>
            <p:extLst>
              <p:ext uri="{D42A27DB-BD31-4B8C-83A1-F6EECF244321}">
                <p14:modId xmlns:p14="http://schemas.microsoft.com/office/powerpoint/2010/main" val="438383650"/>
              </p:ext>
            </p:extLst>
          </p:nvPr>
        </p:nvGraphicFramePr>
        <p:xfrm>
          <a:off x="316443" y="4906329"/>
          <a:ext cx="5778500" cy="1188085"/>
        </p:xfrm>
        <a:graphic>
          <a:graphicData uri="http://schemas.openxmlformats.org/drawingml/2006/table">
            <a:tbl>
              <a:tblPr>
                <a:tableStyleId>{5C22544A-7EE6-4342-B048-85BDC9FD1C3A}</a:tableStyleId>
              </a:tblPr>
              <a:tblGrid>
                <a:gridCol w="825500">
                  <a:extLst>
                    <a:ext uri="{9D8B030D-6E8A-4147-A177-3AD203B41FA5}">
                      <a16:colId xmlns:a16="http://schemas.microsoft.com/office/drawing/2014/main" val="3454784569"/>
                    </a:ext>
                  </a:extLst>
                </a:gridCol>
                <a:gridCol w="825500">
                  <a:extLst>
                    <a:ext uri="{9D8B030D-6E8A-4147-A177-3AD203B41FA5}">
                      <a16:colId xmlns:a16="http://schemas.microsoft.com/office/drawing/2014/main" val="224951946"/>
                    </a:ext>
                  </a:extLst>
                </a:gridCol>
                <a:gridCol w="825500">
                  <a:extLst>
                    <a:ext uri="{9D8B030D-6E8A-4147-A177-3AD203B41FA5}">
                      <a16:colId xmlns:a16="http://schemas.microsoft.com/office/drawing/2014/main" val="2824661626"/>
                    </a:ext>
                  </a:extLst>
                </a:gridCol>
                <a:gridCol w="825500">
                  <a:extLst>
                    <a:ext uri="{9D8B030D-6E8A-4147-A177-3AD203B41FA5}">
                      <a16:colId xmlns:a16="http://schemas.microsoft.com/office/drawing/2014/main" val="3007414264"/>
                    </a:ext>
                  </a:extLst>
                </a:gridCol>
                <a:gridCol w="825500">
                  <a:extLst>
                    <a:ext uri="{9D8B030D-6E8A-4147-A177-3AD203B41FA5}">
                      <a16:colId xmlns:a16="http://schemas.microsoft.com/office/drawing/2014/main" val="39005804"/>
                    </a:ext>
                  </a:extLst>
                </a:gridCol>
                <a:gridCol w="825500">
                  <a:extLst>
                    <a:ext uri="{9D8B030D-6E8A-4147-A177-3AD203B41FA5}">
                      <a16:colId xmlns:a16="http://schemas.microsoft.com/office/drawing/2014/main" val="786973092"/>
                    </a:ext>
                  </a:extLst>
                </a:gridCol>
                <a:gridCol w="825500">
                  <a:extLst>
                    <a:ext uri="{9D8B030D-6E8A-4147-A177-3AD203B41FA5}">
                      <a16:colId xmlns:a16="http://schemas.microsoft.com/office/drawing/2014/main" val="1930905695"/>
                    </a:ext>
                  </a:extLst>
                </a:gridCol>
              </a:tblGrid>
              <a:tr h="203200">
                <a:tc>
                  <a:txBody>
                    <a:bodyPr/>
                    <a:lstStyle/>
                    <a:p>
                      <a:pPr algn="l" fontAlgn="b"/>
                      <a:r>
                        <a:rPr lang="en-US" sz="1200" u="none" strike="noStrike">
                          <a:effectLst/>
                        </a:rPr>
                        <a:t>Payload=</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200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en-US" sz="1200" u="none" strike="noStrike">
                          <a:effectLst/>
                        </a:rPr>
                        <a:t>bits</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IL"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92085017"/>
                  </a:ext>
                </a:extLst>
              </a:tr>
              <a:tr h="203200">
                <a:tc>
                  <a:txBody>
                    <a:bodyPr/>
                    <a:lstStyle/>
                    <a:p>
                      <a:pPr algn="l" fontAlgn="b"/>
                      <a:r>
                        <a:rPr lang="en-US" sz="1200" u="none" strike="noStrike">
                          <a:effectLst/>
                        </a:rPr>
                        <a:t>Rate [Mbps]</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0.125</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0.125</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4</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4</a:t>
                      </a:r>
                      <a:endParaRPr lang="en-IL"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818736918"/>
                  </a:ext>
                </a:extLst>
              </a:tr>
              <a:tr h="203200">
                <a:tc>
                  <a:txBody>
                    <a:bodyPr/>
                    <a:lstStyle/>
                    <a:p>
                      <a:pPr algn="l" fontAlgn="b"/>
                      <a:r>
                        <a:rPr lang="en-US" sz="1200" u="none" strike="noStrike">
                          <a:effectLst/>
                        </a:rPr>
                        <a:t>Payload [us]</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1600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1600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200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200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50</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50</a:t>
                      </a:r>
                      <a:endParaRPr lang="en-IL"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44760555"/>
                  </a:ext>
                </a:extLst>
              </a:tr>
              <a:tr h="203200">
                <a:tc>
                  <a:txBody>
                    <a:bodyPr/>
                    <a:lstStyle/>
                    <a:p>
                      <a:pPr algn="l" fontAlgn="b"/>
                      <a:r>
                        <a:rPr lang="en-US" sz="1200" u="none" strike="noStrike">
                          <a:effectLst/>
                        </a:rPr>
                        <a:t>AMP-STF [us]</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128</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64</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16</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8</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4</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2</a:t>
                      </a:r>
                      <a:endParaRPr lang="en-IL" sz="12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94830036"/>
                  </a:ext>
                </a:extLst>
              </a:tr>
              <a:tr h="203200">
                <a:tc>
                  <a:txBody>
                    <a:bodyPr/>
                    <a:lstStyle/>
                    <a:p>
                      <a:pPr algn="l" fontAlgn="b"/>
                      <a:r>
                        <a:rPr lang="en-US" sz="1200" u="none" strike="noStrike">
                          <a:effectLst/>
                        </a:rPr>
                        <a:t>%overhead</a:t>
                      </a:r>
                      <a:endParaRPr lang="en-US"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7.41%</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3.85%</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7.41%</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3.85%</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a:effectLst/>
                        </a:rPr>
                        <a:t>7.41%</a:t>
                      </a:r>
                      <a:endParaRPr lang="en-IL" sz="12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en-IL" sz="1200" u="none" strike="noStrike" dirty="0">
                          <a:effectLst/>
                        </a:rPr>
                        <a:t>3.85%</a:t>
                      </a:r>
                      <a:endParaRPr lang="en-IL"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88564412"/>
                  </a:ext>
                </a:extLst>
              </a:tr>
            </a:tbl>
          </a:graphicData>
        </a:graphic>
      </p:graphicFrame>
    </p:spTree>
    <p:extLst>
      <p:ext uri="{BB962C8B-B14F-4D97-AF65-F5344CB8AC3E}">
        <p14:creationId xmlns:p14="http://schemas.microsoft.com/office/powerpoint/2010/main" val="3902227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3661B-980C-BD4E-0632-F69B26EA5A3C}"/>
              </a:ext>
            </a:extLst>
          </p:cNvPr>
          <p:cNvSpPr>
            <a:spLocks noGrp="1"/>
          </p:cNvSpPr>
          <p:nvPr>
            <p:ph type="title"/>
          </p:nvPr>
        </p:nvSpPr>
        <p:spPr/>
        <p:txBody>
          <a:bodyPr/>
          <a:lstStyle/>
          <a:p>
            <a:r>
              <a:rPr lang="en-IL" dirty="0"/>
              <a:t>Conclusions</a:t>
            </a:r>
          </a:p>
        </p:txBody>
      </p:sp>
      <p:sp>
        <p:nvSpPr>
          <p:cNvPr id="3" name="Content Placeholder 2">
            <a:extLst>
              <a:ext uri="{FF2B5EF4-FFF2-40B4-BE49-F238E27FC236}">
                <a16:creationId xmlns:a16="http://schemas.microsoft.com/office/drawing/2014/main" id="{FF70C7F4-4107-7430-D669-33AB33AD75B3}"/>
              </a:ext>
            </a:extLst>
          </p:cNvPr>
          <p:cNvSpPr>
            <a:spLocks noGrp="1"/>
          </p:cNvSpPr>
          <p:nvPr>
            <p:ph idx="1"/>
          </p:nvPr>
        </p:nvSpPr>
        <p:spPr/>
        <p:txBody>
          <a:bodyPr/>
          <a:lstStyle/>
          <a:p>
            <a:pPr>
              <a:buFont typeface="Arial" panose="020B0604020202020204" pitchFamily="34" charset="0"/>
              <a:buChar char="•"/>
            </a:pPr>
            <a:r>
              <a:rPr lang="en-IL" dirty="0"/>
              <a:t>Our analysis indicates that a 1000ppm clock accuracy is sufficient in terms of receiver complexity, AMP-STF overheads and AMP-device simple circuitry support and productability</a:t>
            </a:r>
          </a:p>
          <a:p>
            <a:pPr>
              <a:buFont typeface="Arial" panose="020B0604020202020204" pitchFamily="34" charset="0"/>
              <a:buChar char="•"/>
            </a:pPr>
            <a:r>
              <a:rPr lang="en-IL" dirty="0"/>
              <a:t>In terms of bandwidth usage, we see no value in reducing this number further, as the bandwidth of base channel of legacy networks in 2.4GHz is 21MHz, while the maximum bandwidth of AMP devices is not expected to go beyond 16MHz</a:t>
            </a:r>
          </a:p>
        </p:txBody>
      </p:sp>
      <p:sp>
        <p:nvSpPr>
          <p:cNvPr id="4" name="Slide Number Placeholder 3">
            <a:extLst>
              <a:ext uri="{FF2B5EF4-FFF2-40B4-BE49-F238E27FC236}">
                <a16:creationId xmlns:a16="http://schemas.microsoft.com/office/drawing/2014/main" id="{5FD32BEE-4A8F-03EA-D407-A225FB68FAD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53DF434-338B-1AAB-0E64-F54DC564003A}"/>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C2A201D1-5C0D-23CE-16C5-1F39F9C9A29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90379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BB07E-7693-0C9F-754E-F03EFA94131A}"/>
              </a:ext>
            </a:extLst>
          </p:cNvPr>
          <p:cNvSpPr>
            <a:spLocks noGrp="1"/>
          </p:cNvSpPr>
          <p:nvPr>
            <p:ph type="title"/>
          </p:nvPr>
        </p:nvSpPr>
        <p:spPr/>
        <p:txBody>
          <a:bodyPr/>
          <a:lstStyle/>
          <a:p>
            <a:r>
              <a:rPr lang="en-IL" dirty="0"/>
              <a:t>Strawpoll  </a:t>
            </a:r>
          </a:p>
        </p:txBody>
      </p:sp>
      <p:sp>
        <p:nvSpPr>
          <p:cNvPr id="3" name="Content Placeholder 2">
            <a:extLst>
              <a:ext uri="{FF2B5EF4-FFF2-40B4-BE49-F238E27FC236}">
                <a16:creationId xmlns:a16="http://schemas.microsoft.com/office/drawing/2014/main" id="{97668E88-B25E-6B3A-4BA2-24C34FB344D6}"/>
              </a:ext>
            </a:extLst>
          </p:cNvPr>
          <p:cNvSpPr>
            <a:spLocks noGrp="1"/>
          </p:cNvSpPr>
          <p:nvPr>
            <p:ph idx="1"/>
          </p:nvPr>
        </p:nvSpPr>
        <p:spPr/>
        <p:txBody>
          <a:bodyPr/>
          <a:lstStyle/>
          <a:p>
            <a:pPr marL="0" indent="0">
              <a:buNone/>
            </a:pPr>
            <a:r>
              <a:rPr lang="en-US" altLang="zh-CN" dirty="0"/>
              <a:t>Do you agree to add the following text to sub-clause 2.1 of FRD:</a:t>
            </a:r>
            <a:endParaRPr lang="en-US" altLang="zh-CN" b="0" dirty="0"/>
          </a:p>
          <a:p>
            <a:pPr lvl="1"/>
            <a:r>
              <a:rPr lang="en-US" altLang="zh-CN" sz="2100" dirty="0"/>
              <a:t>When performing transmission, the maximum clock offset is ± 10^3 ppm for AMP device supporting active transmission.</a:t>
            </a:r>
            <a:endParaRPr lang="en-US" altLang="zh-CN" sz="2100" b="0" dirty="0"/>
          </a:p>
          <a:p>
            <a:endParaRPr lang="en-US" altLang="zh-CN" dirty="0"/>
          </a:p>
          <a:p>
            <a:endParaRPr lang="en-US" altLang="zh-CN" dirty="0"/>
          </a:p>
          <a:p>
            <a:r>
              <a:rPr lang="en-US" altLang="zh-CN" dirty="0"/>
              <a:t>Yes</a:t>
            </a:r>
            <a:endParaRPr lang="en-US" altLang="zh-CN" sz="4800" b="0" dirty="0"/>
          </a:p>
          <a:p>
            <a:r>
              <a:rPr lang="en-US" altLang="zh-CN" dirty="0"/>
              <a:t>No</a:t>
            </a:r>
            <a:endParaRPr lang="en-US" altLang="zh-CN" sz="4800" b="0" dirty="0"/>
          </a:p>
          <a:p>
            <a:r>
              <a:rPr lang="en-US" altLang="zh-CN" dirty="0"/>
              <a:t>Abstain</a:t>
            </a:r>
            <a:endParaRPr lang="en-US" altLang="zh-CN" sz="4800" b="0" dirty="0"/>
          </a:p>
          <a:p>
            <a:endParaRPr lang="en-IL" dirty="0"/>
          </a:p>
        </p:txBody>
      </p:sp>
      <p:sp>
        <p:nvSpPr>
          <p:cNvPr id="4" name="Slide Number Placeholder 3">
            <a:extLst>
              <a:ext uri="{FF2B5EF4-FFF2-40B4-BE49-F238E27FC236}">
                <a16:creationId xmlns:a16="http://schemas.microsoft.com/office/drawing/2014/main" id="{D26BF517-9A1F-CCA6-0F8C-EBF6E63519B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9104650-61CD-132A-79AB-3C0666BD531E}"/>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953F2723-F5A7-9413-B8D9-00F423DFFB0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95850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normAutofit fontScale="47500" lnSpcReduction="20000"/>
          </a:bodyPr>
          <a:lstStyle/>
          <a:p>
            <a:r>
              <a:rPr lang="en-GB" dirty="0"/>
              <a:t>[1] 11-24-1475-03-00bp-discussion-on-ultra-low-power-timing-clock</a:t>
            </a:r>
          </a:p>
          <a:p>
            <a:r>
              <a:rPr lang="en-GB" dirty="0"/>
              <a:t>[2] Wheeler, Brad, et al. "Crystal-free narrow-band radios for low-cost IoT." 2017 IEEE Radio Frequency Integrated Circuits Symposium (RFIC). IEEE, 2017.</a:t>
            </a:r>
          </a:p>
          <a:p>
            <a:r>
              <a:rPr lang="en-GB" dirty="0"/>
              <a:t>[3] </a:t>
            </a:r>
            <a:r>
              <a:rPr lang="en-GB" dirty="0" err="1"/>
              <a:t>Delke</a:t>
            </a:r>
            <a:r>
              <a:rPr lang="en-GB" dirty="0"/>
              <a:t>, Alexander S., et al. "A single-trim frequency reference achieving±120 ppm accuracy from− 50° C to 170° C." IEEE journal of solid-state circuits 56.11 (2021): 3434-3444.</a:t>
            </a:r>
          </a:p>
          <a:p>
            <a:r>
              <a:rPr lang="en-GB" dirty="0"/>
              <a:t>[4] Burnett, David C., et al. "CMOS oscillators to satisfy 802.15. 4 and Bluetooth LE PHY specifications without a crystal reference." 2019 IEEE 9th Annual Computing and Communication Workshop and Conference (CCWC). IEEE, 2019.</a:t>
            </a:r>
          </a:p>
          <a:p>
            <a:r>
              <a:rPr lang="en-GB" dirty="0"/>
              <a:t>[5]</a:t>
            </a:r>
            <a:r>
              <a:rPr lang="en-US" sz="2400" baseline="30000" dirty="0"/>
              <a:t> </a:t>
            </a:r>
            <a:r>
              <a:rPr lang="en-US" sz="2400" dirty="0"/>
              <a:t>Si4010-C2 Crystal-Less SoC RF Transmitter Rev. 1.0, Silicon Lab. Inc.</a:t>
            </a:r>
            <a:endParaRPr lang="en-GB" dirty="0"/>
          </a:p>
          <a:p>
            <a:r>
              <a:rPr lang="en-GB" dirty="0"/>
              <a:t>[6] </a:t>
            </a:r>
            <a:r>
              <a:rPr lang="en-US" sz="2400" dirty="0"/>
              <a:t>Greiner, Philipp, et al. "A system-on-chip crystal-less wireless sub-GHz transmitter." IEEE Transactions on Microwave Theory and Techniques 66.3 (2017): 1431-1439.</a:t>
            </a:r>
          </a:p>
          <a:p>
            <a:r>
              <a:rPr lang="en-US" sz="2400" dirty="0"/>
              <a:t>[7] M. </a:t>
            </a:r>
            <a:r>
              <a:rPr lang="en-US" sz="2400" dirty="0" err="1"/>
              <a:t>Eberlein</a:t>
            </a:r>
            <a:r>
              <a:rPr lang="en-US" sz="2400" dirty="0"/>
              <a:t> and H. </a:t>
            </a:r>
            <a:r>
              <a:rPr lang="en-US" sz="2400" dirty="0" err="1"/>
              <a:t>Pretl</a:t>
            </a:r>
            <a:r>
              <a:rPr lang="en-US" sz="2400" dirty="0"/>
              <a:t>, "A No-Trim, Scaling-Friendly Thermal Sensor in 16nm </a:t>
            </a:r>
            <a:r>
              <a:rPr lang="en-US" sz="2400" dirty="0" err="1"/>
              <a:t>FinFET</a:t>
            </a:r>
            <a:r>
              <a:rPr lang="en-US" sz="2400" dirty="0"/>
              <a:t> Using Bulk Diodes as Sensing Elements," in IEEE Solid-State Circuits Letters, vol. 2, no. 9, pp. 63-66, Sept. 2019, </a:t>
            </a:r>
            <a:r>
              <a:rPr lang="en-US" sz="2400" dirty="0" err="1"/>
              <a:t>doi</a:t>
            </a:r>
            <a:r>
              <a:rPr lang="en-US" sz="2400" dirty="0"/>
              <a:t>: 10.1109/LSSC.2019.2938140. </a:t>
            </a:r>
          </a:p>
          <a:p>
            <a:r>
              <a:rPr lang="en-US" sz="2400" dirty="0"/>
              <a:t>[8] H. Xin, M. </a:t>
            </a:r>
            <a:r>
              <a:rPr lang="en-US" sz="2400" dirty="0" err="1"/>
              <a:t>Andraud</a:t>
            </a:r>
            <a:r>
              <a:rPr lang="en-US" sz="2400" dirty="0"/>
              <a:t>, P. </a:t>
            </a:r>
            <a:r>
              <a:rPr lang="en-US" sz="2400" dirty="0" err="1"/>
              <a:t>Baltus</a:t>
            </a:r>
            <a:r>
              <a:rPr lang="en-US" sz="2400" dirty="0"/>
              <a:t>, E. </a:t>
            </a:r>
            <a:r>
              <a:rPr lang="en-US" sz="2400" dirty="0" err="1"/>
              <a:t>Cantatore</a:t>
            </a:r>
            <a:r>
              <a:rPr lang="en-US" sz="2400" dirty="0"/>
              <a:t> and P. </a:t>
            </a:r>
            <a:r>
              <a:rPr lang="en-US" sz="2400" dirty="0" err="1"/>
              <a:t>Harpe</a:t>
            </a:r>
            <a:r>
              <a:rPr lang="en-US" sz="2400" dirty="0"/>
              <a:t>, "A 174 </a:t>
            </a:r>
            <a:r>
              <a:rPr lang="en-US" sz="2400" dirty="0" err="1"/>
              <a:t>pW</a:t>
            </a:r>
            <a:r>
              <a:rPr lang="en-US" sz="2400" dirty="0"/>
              <a:t>–488.3 </a:t>
            </a:r>
            <a:r>
              <a:rPr lang="en-US" sz="2400" dirty="0" err="1"/>
              <a:t>nW</a:t>
            </a:r>
            <a:r>
              <a:rPr lang="en-US" sz="2400" dirty="0"/>
              <a:t> 1 S/s–100 </a:t>
            </a:r>
            <a:r>
              <a:rPr lang="en-US" sz="2400" dirty="0" err="1"/>
              <a:t>kS</a:t>
            </a:r>
            <a:r>
              <a:rPr lang="en-US" sz="2400" dirty="0"/>
              <a:t>/s All-Dynamic Resistive Temperature Sensor With Speed/Resolution/Resistance Adaptability," in IEEE Solid-State Circuits Letters, vol. 1, no. 3, pp. 70-73, March 2018, </a:t>
            </a:r>
            <a:r>
              <a:rPr lang="en-US" sz="2400" dirty="0" err="1"/>
              <a:t>doi</a:t>
            </a:r>
            <a:r>
              <a:rPr lang="en-US" sz="2400" dirty="0"/>
              <a:t>: 10.1109/LSSC.2018.2827883.</a:t>
            </a:r>
          </a:p>
          <a:p>
            <a:r>
              <a:rPr lang="en-US" dirty="0"/>
              <a:t>[9] T. -T. Zhang, M. -K. Law, P. -I. Mak, M. -I. Vai and R. P. Martins, "Nano-Watt Class Energy-Efficient Capacitive Sensor Interface With On-Chip Temperature Drift Compensation," in IEEE Sensors Journal, vol. 18, no. 7, pp. 2870-2882, 1 April1, 2018, </a:t>
            </a:r>
            <a:r>
              <a:rPr lang="en-US" dirty="0" err="1"/>
              <a:t>doi</a:t>
            </a:r>
            <a:r>
              <a:rPr lang="en-US" dirty="0"/>
              <a:t>: 10.1109/JSEN.2018.2803203</a:t>
            </a:r>
          </a:p>
          <a:p>
            <a:r>
              <a:rPr lang="en-US" sz="2400" dirty="0"/>
              <a:t>[10] B. </a:t>
            </a:r>
            <a:r>
              <a:rPr lang="en-US" sz="2400" dirty="0" err="1"/>
              <a:t>Yousefzadeh</a:t>
            </a:r>
            <a:r>
              <a:rPr lang="en-US" sz="2400" dirty="0"/>
              <a:t> and K. A. A. </a:t>
            </a:r>
            <a:r>
              <a:rPr lang="en-US" sz="2400" dirty="0" err="1"/>
              <a:t>Makinwa</a:t>
            </a:r>
            <a:r>
              <a:rPr lang="en-US" sz="2400" dirty="0"/>
              <a:t>, "A BJT-Based Temperature-to-Digital Converter With a ±0.25 °C 3 </a:t>
            </a:r>
            <a:r>
              <a:rPr lang="el-GR" sz="2400" dirty="0"/>
              <a:t>σ -</a:t>
            </a:r>
            <a:r>
              <a:rPr lang="en-US" sz="2400" dirty="0"/>
              <a:t>Inaccuracy From −40 °C to +180 °C Using Heater-Assisted Voltage Calibration," in IEEE Journal of Solid-State Circuits, vol. 55, no. 2, pp. 369-377, Feb. 2020, </a:t>
            </a:r>
            <a:r>
              <a:rPr lang="en-US" sz="2400" dirty="0" err="1"/>
              <a:t>doi</a:t>
            </a:r>
            <a:r>
              <a:rPr lang="en-US" sz="2400" dirty="0"/>
              <a:t>: 10.1109/JSSC.2019.2953834</a:t>
            </a:r>
          </a:p>
          <a:p>
            <a:r>
              <a:rPr lang="en-US" dirty="0"/>
              <a:t>[11] 11-24-1497-00-00bp Uplink Rates for Active Transmission</a:t>
            </a:r>
            <a:endParaRPr lang="en-US" sz="2400"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last meeting, clock accuracy of 1000ppm was suggested [1] for uplink active transmission of AMP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We provide some analysis for the feasibility of such clock accuracy for simple and low power devices such as AMP.</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Free Running Integrated Oscillators</a:t>
            </a:r>
          </a:p>
        </p:txBody>
      </p:sp>
      <p:sp>
        <p:nvSpPr>
          <p:cNvPr id="9218" name="Rectangle 2"/>
          <p:cNvSpPr>
            <a:spLocks noGrp="1" noChangeArrowheads="1"/>
          </p:cNvSpPr>
          <p:nvPr>
            <p:ph idx="1"/>
          </p:nvPr>
        </p:nvSpPr>
        <p:spPr>
          <a:xfrm>
            <a:off x="914400" y="1981201"/>
            <a:ext cx="11014247" cy="4113213"/>
          </a:xfrm>
          <a:ln/>
        </p:spPr>
        <p:txBody>
          <a:bodyPr>
            <a:normAutofit fontScale="85000" lnSpcReduction="20000"/>
          </a:bodyPr>
          <a:lstStyle/>
          <a:p>
            <a:pPr>
              <a:buFont typeface="Times New Roman" pitchFamily="16" charset="0"/>
              <a:buChar char="•"/>
            </a:pPr>
            <a:r>
              <a:rPr lang="en-GB" dirty="0"/>
              <a:t>Definition</a:t>
            </a:r>
          </a:p>
          <a:p>
            <a:pPr lvl="1">
              <a:buFont typeface="Times New Roman" pitchFamily="16" charset="0"/>
              <a:buChar char="•"/>
            </a:pPr>
            <a:r>
              <a:rPr lang="en-GB" dirty="0"/>
              <a:t>On-chip integrated oscillators that operate independently without frequency-locking to off-chip components like XTAL, MEMS, or BAW devices.</a:t>
            </a:r>
          </a:p>
          <a:p>
            <a:pPr>
              <a:buFont typeface="Times New Roman" pitchFamily="16" charset="0"/>
              <a:buChar char="•"/>
            </a:pPr>
            <a:r>
              <a:rPr lang="en-GB" dirty="0"/>
              <a:t>Motivation</a:t>
            </a:r>
          </a:p>
          <a:p>
            <a:pPr lvl="1">
              <a:buFont typeface="Times New Roman" pitchFamily="16" charset="0"/>
              <a:buChar char="•"/>
            </a:pPr>
            <a:r>
              <a:rPr lang="en-GB" dirty="0"/>
              <a:t>Required for enabling simple AMP devices by eliminating the need for additional external components.</a:t>
            </a:r>
          </a:p>
          <a:p>
            <a:pPr lvl="1">
              <a:buFont typeface="Times New Roman" pitchFamily="16" charset="0"/>
              <a:buChar char="•"/>
            </a:pPr>
            <a:r>
              <a:rPr lang="en-GB" dirty="0"/>
              <a:t>Required for RF harvesting AMP devices that need to operate with very low energy compared to systems using frequency-locking to external devices.</a:t>
            </a:r>
          </a:p>
          <a:p>
            <a:pPr>
              <a:buFont typeface="Times New Roman" pitchFamily="16" charset="0"/>
              <a:buChar char="•"/>
            </a:pPr>
            <a:r>
              <a:rPr lang="en-GB" dirty="0"/>
              <a:t>Focus</a:t>
            </a:r>
          </a:p>
          <a:p>
            <a:pPr lvl="1">
              <a:buFont typeface="Times New Roman" pitchFamily="16" charset="0"/>
              <a:buChar char="•"/>
            </a:pPr>
            <a:r>
              <a:rPr lang="en-GB" dirty="0"/>
              <a:t>RF integrated LC-type oscillators</a:t>
            </a:r>
          </a:p>
          <a:p>
            <a:pPr>
              <a:buFont typeface="Times New Roman" pitchFamily="16" charset="0"/>
              <a:buChar char="•"/>
            </a:pPr>
            <a:r>
              <a:rPr lang="en-GB" dirty="0"/>
              <a:t>Impacting factors that will be discussed</a:t>
            </a:r>
          </a:p>
          <a:p>
            <a:pPr lvl="1">
              <a:buFont typeface="Times New Roman" pitchFamily="16" charset="0"/>
              <a:buChar char="•"/>
            </a:pPr>
            <a:r>
              <a:rPr lang="en-GB" dirty="0"/>
              <a:t>Noise</a:t>
            </a:r>
          </a:p>
          <a:p>
            <a:pPr lvl="1">
              <a:buFont typeface="Times New Roman" pitchFamily="16" charset="0"/>
              <a:buChar char="•"/>
            </a:pPr>
            <a:r>
              <a:rPr lang="en-GB" dirty="0"/>
              <a:t>Temperature</a:t>
            </a:r>
          </a:p>
          <a:p>
            <a:pPr lvl="1">
              <a:buFont typeface="Times New Roman" pitchFamily="16" charset="0"/>
              <a:buChar char="•"/>
            </a:pPr>
            <a:r>
              <a:rPr lang="en-GB" dirty="0"/>
              <a:t>Temperature compensation</a:t>
            </a:r>
          </a:p>
          <a:p>
            <a:pPr lvl="1">
              <a:buFont typeface="Times New Roman" pitchFamily="16" charset="0"/>
              <a:buChar char="•"/>
            </a:pPr>
            <a:r>
              <a:rPr lang="en-GB" dirty="0"/>
              <a:t>Receiver and preamble requirements</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Free-Running Integrated GHz Oscillators</a:t>
            </a:r>
          </a:p>
        </p:txBody>
      </p:sp>
      <p:sp>
        <p:nvSpPr>
          <p:cNvPr id="3" name="Content Placeholder 2"/>
          <p:cNvSpPr>
            <a:spLocks noGrp="1"/>
          </p:cNvSpPr>
          <p:nvPr>
            <p:ph idx="1"/>
          </p:nvPr>
        </p:nvSpPr>
        <p:spPr>
          <a:xfrm>
            <a:off x="914401" y="5157192"/>
            <a:ext cx="10361084" cy="937222"/>
          </a:xfrm>
        </p:spPr>
        <p:txBody>
          <a:bodyPr/>
          <a:lstStyle/>
          <a:p>
            <a:pPr>
              <a:buFont typeface="Arial" panose="020B0604020202020204" pitchFamily="34" charset="0"/>
              <a:buChar char="•"/>
            </a:pPr>
            <a:r>
              <a:rPr lang="en-GB" dirty="0"/>
              <a:t>Given their performance advantage, the remaining of this discussion will focus on LC-based free-running integrated oscillators </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November 2024</a:t>
            </a:r>
            <a:endParaRPr lang="en-GB"/>
          </a:p>
        </p:txBody>
      </p:sp>
      <p:graphicFrame>
        <p:nvGraphicFramePr>
          <p:cNvPr id="7" name="Table 6">
            <a:extLst>
              <a:ext uri="{FF2B5EF4-FFF2-40B4-BE49-F238E27FC236}">
                <a16:creationId xmlns:a16="http://schemas.microsoft.com/office/drawing/2014/main" id="{643A6F6F-EEA9-7ABB-23D0-19731DC4EA60}"/>
              </a:ext>
            </a:extLst>
          </p:cNvPr>
          <p:cNvGraphicFramePr>
            <a:graphicFrameLocks noGrp="1"/>
          </p:cNvGraphicFramePr>
          <p:nvPr>
            <p:extLst>
              <p:ext uri="{D42A27DB-BD31-4B8C-83A1-F6EECF244321}">
                <p14:modId xmlns:p14="http://schemas.microsoft.com/office/powerpoint/2010/main" val="1772888842"/>
              </p:ext>
            </p:extLst>
          </p:nvPr>
        </p:nvGraphicFramePr>
        <p:xfrm>
          <a:off x="551384" y="1909511"/>
          <a:ext cx="11516172" cy="3205480"/>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3984754631"/>
                    </a:ext>
                  </a:extLst>
                </a:gridCol>
                <a:gridCol w="1728192">
                  <a:extLst>
                    <a:ext uri="{9D8B030D-6E8A-4147-A177-3AD203B41FA5}">
                      <a16:colId xmlns:a16="http://schemas.microsoft.com/office/drawing/2014/main" val="161688448"/>
                    </a:ext>
                  </a:extLst>
                </a:gridCol>
                <a:gridCol w="2088232">
                  <a:extLst>
                    <a:ext uri="{9D8B030D-6E8A-4147-A177-3AD203B41FA5}">
                      <a16:colId xmlns:a16="http://schemas.microsoft.com/office/drawing/2014/main" val="3424481408"/>
                    </a:ext>
                  </a:extLst>
                </a:gridCol>
                <a:gridCol w="1872208">
                  <a:extLst>
                    <a:ext uri="{9D8B030D-6E8A-4147-A177-3AD203B41FA5}">
                      <a16:colId xmlns:a16="http://schemas.microsoft.com/office/drawing/2014/main" val="4054401165"/>
                    </a:ext>
                  </a:extLst>
                </a:gridCol>
                <a:gridCol w="1656184">
                  <a:extLst>
                    <a:ext uri="{9D8B030D-6E8A-4147-A177-3AD203B41FA5}">
                      <a16:colId xmlns:a16="http://schemas.microsoft.com/office/drawing/2014/main" val="3937625200"/>
                    </a:ext>
                  </a:extLst>
                </a:gridCol>
                <a:gridCol w="2371156">
                  <a:extLst>
                    <a:ext uri="{9D8B030D-6E8A-4147-A177-3AD203B41FA5}">
                      <a16:colId xmlns:a16="http://schemas.microsoft.com/office/drawing/2014/main" val="271712136"/>
                    </a:ext>
                  </a:extLst>
                </a:gridCol>
              </a:tblGrid>
              <a:tr h="370840">
                <a:tc>
                  <a:txBody>
                    <a:bodyPr/>
                    <a:lstStyle/>
                    <a:p>
                      <a:r>
                        <a:rPr lang="en-IL" dirty="0"/>
                        <a:t>Oscillator Type</a:t>
                      </a:r>
                    </a:p>
                  </a:txBody>
                  <a:tcPr/>
                </a:tc>
                <a:tc>
                  <a:txBody>
                    <a:bodyPr/>
                    <a:lstStyle/>
                    <a:p>
                      <a:r>
                        <a:rPr lang="en-IL" dirty="0"/>
                        <a:t>Frequency</a:t>
                      </a:r>
                    </a:p>
                  </a:txBody>
                  <a:tcPr/>
                </a:tc>
                <a:tc>
                  <a:txBody>
                    <a:bodyPr/>
                    <a:lstStyle/>
                    <a:p>
                      <a:r>
                        <a:rPr lang="en-IL" dirty="0"/>
                        <a:t>Temp. Coefficient (un-compensated)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Noise Frequency deviation (Allan deviation)</a:t>
                      </a:r>
                    </a:p>
                  </a:txBody>
                  <a:tcPr/>
                </a:tc>
                <a:tc>
                  <a:txBody>
                    <a:bodyPr/>
                    <a:lstStyle/>
                    <a:p>
                      <a:r>
                        <a:rPr lang="en-IL" dirty="0"/>
                        <a:t>Power Consumption </a:t>
                      </a:r>
                    </a:p>
                  </a:txBody>
                  <a:tcPr/>
                </a:tc>
                <a:tc>
                  <a:txBody>
                    <a:bodyPr/>
                    <a:lstStyle/>
                    <a:p>
                      <a:r>
                        <a:rPr lang="en-IL" dirty="0"/>
                        <a:t>Comments</a:t>
                      </a:r>
                    </a:p>
                  </a:txBody>
                  <a:tcPr/>
                </a:tc>
                <a:extLst>
                  <a:ext uri="{0D108BD9-81ED-4DB2-BD59-A6C34878D82A}">
                    <a16:rowId xmlns:a16="http://schemas.microsoft.com/office/drawing/2014/main" val="3059769805"/>
                  </a:ext>
                </a:extLst>
              </a:tr>
              <a:tr h="370840">
                <a:tc>
                  <a:txBody>
                    <a:bodyPr/>
                    <a:lstStyle/>
                    <a:p>
                      <a:r>
                        <a:rPr lang="en-IL" dirty="0"/>
                        <a:t>LC</a:t>
                      </a:r>
                      <a:r>
                        <a:rPr lang="en-IL" baseline="30000" dirty="0"/>
                        <a:t>2</a:t>
                      </a:r>
                      <a:endParaRPr lang="en-IL" dirty="0"/>
                    </a:p>
                  </a:txBody>
                  <a:tcPr/>
                </a:tc>
                <a:tc>
                  <a:txBody>
                    <a:bodyPr/>
                    <a:lstStyle/>
                    <a:p>
                      <a:r>
                        <a:rPr lang="en-IL" dirty="0"/>
                        <a:t>2600 GHz</a:t>
                      </a:r>
                    </a:p>
                  </a:txBody>
                  <a:tcPr/>
                </a:tc>
                <a:tc>
                  <a:txBody>
                    <a:bodyPr/>
                    <a:lstStyle/>
                    <a:p>
                      <a:r>
                        <a:rPr lang="en-IL" dirty="0"/>
                        <a:t>±95ppm</a:t>
                      </a:r>
                      <a:r>
                        <a:rPr lang="en-US" dirty="0"/>
                        <a:t>/◦C </a:t>
                      </a:r>
                      <a:endParaRPr lang="en-IL" dirty="0"/>
                    </a:p>
                  </a:txBody>
                  <a:tcPr/>
                </a:tc>
                <a:tc>
                  <a:txBody>
                    <a:bodyPr/>
                    <a:lstStyle/>
                    <a:p>
                      <a:r>
                        <a:rPr lang="el-GR" dirty="0"/>
                        <a:t>σ</a:t>
                      </a:r>
                      <a:r>
                        <a:rPr lang="el-GR" baseline="-25000" dirty="0"/>
                        <a:t>1</a:t>
                      </a:r>
                      <a:r>
                        <a:rPr lang="en-US" baseline="-25000" dirty="0"/>
                        <a:t>sec </a:t>
                      </a:r>
                      <a:r>
                        <a:rPr lang="en-IL" dirty="0"/>
                        <a:t>&lt;15ppm</a:t>
                      </a:r>
                    </a:p>
                    <a:p>
                      <a:r>
                        <a:rPr lang="en-IL" dirty="0"/>
                        <a:t>(from graph)</a:t>
                      </a:r>
                    </a:p>
                  </a:txBody>
                  <a:tcPr/>
                </a:tc>
                <a:tc>
                  <a:txBody>
                    <a:bodyPr/>
                    <a:lstStyle/>
                    <a:p>
                      <a:r>
                        <a:rPr lang="en-IL" dirty="0"/>
                        <a:t>&lt;0.5mW</a:t>
                      </a:r>
                    </a:p>
                  </a:txBody>
                  <a:tcPr/>
                </a:tc>
                <a:tc>
                  <a:txBody>
                    <a:bodyPr/>
                    <a:lstStyle/>
                    <a:p>
                      <a:endParaRPr lang="en-IL" dirty="0"/>
                    </a:p>
                  </a:txBody>
                  <a:tcPr/>
                </a:tc>
                <a:extLst>
                  <a:ext uri="{0D108BD9-81ED-4DB2-BD59-A6C34878D82A}">
                    <a16:rowId xmlns:a16="http://schemas.microsoft.com/office/drawing/2014/main" val="4143441494"/>
                  </a:ext>
                </a:extLst>
              </a:tr>
              <a:tr h="370840">
                <a:tc>
                  <a:txBody>
                    <a:bodyPr/>
                    <a:lstStyle/>
                    <a:p>
                      <a:r>
                        <a:rPr lang="en-IL" dirty="0"/>
                        <a:t>LC</a:t>
                      </a:r>
                      <a:r>
                        <a:rPr lang="en-IL" baseline="30000" dirty="0"/>
                        <a:t>3</a:t>
                      </a:r>
                      <a:endParaRPr lang="en-IL" dirty="0"/>
                    </a:p>
                  </a:txBody>
                  <a:tcPr/>
                </a:tc>
                <a:tc>
                  <a:txBody>
                    <a:bodyPr/>
                    <a:lstStyle/>
                    <a:p>
                      <a:r>
                        <a:rPr lang="en-US" dirty="0"/>
                        <a:t>1380 MHz</a:t>
                      </a:r>
                    </a:p>
                  </a:txBody>
                  <a:tcPr/>
                </a:tc>
                <a:tc>
                  <a:txBody>
                    <a:bodyPr/>
                    <a:lstStyle/>
                    <a:p>
                      <a:r>
                        <a:rPr lang="en-IL" dirty="0"/>
                        <a:t>±</a:t>
                      </a:r>
                      <a:r>
                        <a:rPr lang="en-US" dirty="0"/>
                        <a:t>44.5 ppm/◦C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(avg. over 220◦C )</a:t>
                      </a:r>
                    </a:p>
                  </a:txBody>
                  <a:tcPr/>
                </a:tc>
                <a:tc>
                  <a:txBody>
                    <a:bodyPr/>
                    <a:lstStyle/>
                    <a:p>
                      <a:r>
                        <a:rPr lang="el-GR" dirty="0"/>
                        <a:t>σ</a:t>
                      </a:r>
                      <a:r>
                        <a:rPr lang="el-GR" baseline="-25000" dirty="0"/>
                        <a:t>1</a:t>
                      </a:r>
                      <a:r>
                        <a:rPr lang="en-US" baseline="-25000" dirty="0"/>
                        <a:t>sec </a:t>
                      </a:r>
                      <a:r>
                        <a:rPr lang="en-US" baseline="0" dirty="0"/>
                        <a:t>=</a:t>
                      </a:r>
                      <a:r>
                        <a:rPr lang="en-US" dirty="0"/>
                        <a:t>0.25 ppm (after divider)</a:t>
                      </a:r>
                    </a:p>
                  </a:txBody>
                  <a:tcPr/>
                </a:tc>
                <a:tc>
                  <a:txBody>
                    <a:bodyPr/>
                    <a:lstStyle/>
                    <a:p>
                      <a:r>
                        <a:rPr lang="en-IL" dirty="0"/>
                        <a:t>4.25mW</a:t>
                      </a:r>
                    </a:p>
                  </a:txBody>
                  <a:tcPr/>
                </a:tc>
                <a:tc>
                  <a:txBody>
                    <a:bodyPr/>
                    <a:lstStyle/>
                    <a:p>
                      <a:endParaRPr lang="en-US" dirty="0"/>
                    </a:p>
                  </a:txBody>
                  <a:tcPr/>
                </a:tc>
                <a:extLst>
                  <a:ext uri="{0D108BD9-81ED-4DB2-BD59-A6C34878D82A}">
                    <a16:rowId xmlns:a16="http://schemas.microsoft.com/office/drawing/2014/main" val="3717952635"/>
                  </a:ext>
                </a:extLst>
              </a:tr>
              <a:tr h="370840">
                <a:tc>
                  <a:txBody>
                    <a:bodyPr/>
                    <a:lstStyle/>
                    <a:p>
                      <a:r>
                        <a:rPr lang="en-IL" dirty="0"/>
                        <a:t>Ring</a:t>
                      </a:r>
                      <a:r>
                        <a:rPr lang="en-IL" baseline="30000" dirty="0"/>
                        <a:t>4</a:t>
                      </a:r>
                      <a:endParaRPr lang="en-I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2440MHz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  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σ</a:t>
                      </a:r>
                      <a:r>
                        <a:rPr lang="en-US" baseline="-25000" dirty="0"/>
                        <a:t>1sec</a:t>
                      </a:r>
                      <a:r>
                        <a:rPr lang="en-IL" dirty="0"/>
                        <a:t>&gt;100ppm</a:t>
                      </a:r>
                    </a:p>
                  </a:txBody>
                  <a:tcPr/>
                </a:tc>
                <a:tc>
                  <a:txBody>
                    <a:bodyPr/>
                    <a:lstStyle/>
                    <a:p>
                      <a:r>
                        <a:rPr lang="en-IL" dirty="0"/>
                        <a:t>1.25mW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OTA calibration</a:t>
                      </a:r>
                    </a:p>
                  </a:txBody>
                  <a:tcPr/>
                </a:tc>
                <a:extLst>
                  <a:ext uri="{0D108BD9-81ED-4DB2-BD59-A6C34878D82A}">
                    <a16:rowId xmlns:a16="http://schemas.microsoft.com/office/drawing/2014/main" val="2337400556"/>
                  </a:ext>
                </a:extLst>
              </a:tr>
              <a:tr h="370840">
                <a:tc>
                  <a:txBody>
                    <a:bodyPr/>
                    <a:lstStyle/>
                    <a:p>
                      <a:r>
                        <a:rPr lang="en-IL" dirty="0"/>
                        <a:t>Quartz Crystal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8MHz-80MHz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~±0.25ppm/◦C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σ</a:t>
                      </a:r>
                      <a:r>
                        <a:rPr lang="el-GR" baseline="-25000" dirty="0"/>
                        <a:t>1</a:t>
                      </a:r>
                      <a:r>
                        <a:rPr lang="en-US" baseline="-25000" dirty="0"/>
                        <a:t>sec</a:t>
                      </a:r>
                      <a:r>
                        <a:rPr lang="en-US" baseline="0" dirty="0"/>
                        <a:t>&lt;0.1ppm</a:t>
                      </a:r>
                      <a:endParaRPr lang="en-IL" dirty="0"/>
                    </a:p>
                  </a:txBody>
                  <a:tcPr/>
                </a:tc>
                <a:tc>
                  <a:txBody>
                    <a:bodyPr/>
                    <a:lstStyle/>
                    <a:p>
                      <a:r>
                        <a:rPr lang="en-IL" dirty="0"/>
                        <a:t>&gt;1mW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L" dirty="0"/>
                        <a:t>Not including GHz LO synthesis</a:t>
                      </a:r>
                    </a:p>
                  </a:txBody>
                  <a:tcPr/>
                </a:tc>
                <a:extLst>
                  <a:ext uri="{0D108BD9-81ED-4DB2-BD59-A6C34878D82A}">
                    <a16:rowId xmlns:a16="http://schemas.microsoft.com/office/drawing/2014/main" val="307147843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45D1E-9DE6-8F02-7F8F-0C1C9D444A0D}"/>
              </a:ext>
            </a:extLst>
          </p:cNvPr>
          <p:cNvSpPr>
            <a:spLocks noGrp="1"/>
          </p:cNvSpPr>
          <p:nvPr>
            <p:ph type="title"/>
          </p:nvPr>
        </p:nvSpPr>
        <p:spPr/>
        <p:txBody>
          <a:bodyPr/>
          <a:lstStyle/>
          <a:p>
            <a:r>
              <a:rPr lang="en-US" dirty="0"/>
              <a:t>Temperature-Compensating an Oscillator</a:t>
            </a:r>
            <a:endParaRPr lang="en-IL" dirty="0"/>
          </a:p>
        </p:txBody>
      </p:sp>
      <p:sp>
        <p:nvSpPr>
          <p:cNvPr id="3" name="Content Placeholder 2">
            <a:extLst>
              <a:ext uri="{FF2B5EF4-FFF2-40B4-BE49-F238E27FC236}">
                <a16:creationId xmlns:a16="http://schemas.microsoft.com/office/drawing/2014/main" id="{2C35FFCE-8899-7725-D849-7FBC696BDB2A}"/>
              </a:ext>
            </a:extLst>
          </p:cNvPr>
          <p:cNvSpPr>
            <a:spLocks noGrp="1"/>
          </p:cNvSpPr>
          <p:nvPr>
            <p:ph idx="1"/>
          </p:nvPr>
        </p:nvSpPr>
        <p:spPr>
          <a:xfrm>
            <a:off x="590936" y="1628800"/>
            <a:ext cx="8867600" cy="4113213"/>
          </a:xfrm>
        </p:spPr>
        <p:txBody>
          <a:bodyPr>
            <a:normAutofit fontScale="92500" lnSpcReduction="10000"/>
          </a:bodyPr>
          <a:lstStyle/>
          <a:p>
            <a:r>
              <a:rPr lang="en-US" dirty="0"/>
              <a:t>Current Solutions:</a:t>
            </a:r>
          </a:p>
          <a:p>
            <a:pPr>
              <a:buFont typeface="Arial" panose="020B0604020202020204" pitchFamily="34" charset="0"/>
              <a:buChar char="•"/>
            </a:pPr>
            <a:r>
              <a:rPr lang="en-US" dirty="0"/>
              <a:t>Academic and commercial solutions achieve about ±250 ppm over the industrial temperature range [4,5]</a:t>
            </a:r>
          </a:p>
          <a:p>
            <a:pPr>
              <a:buFont typeface="Arial" panose="020B0604020202020204" pitchFamily="34" charset="0"/>
              <a:buChar char="•"/>
            </a:pPr>
            <a:r>
              <a:rPr lang="en-US" dirty="0"/>
              <a:t>These solutions typically target systems with power consumption greater than 10 </a:t>
            </a:r>
            <a:r>
              <a:rPr lang="en-US" dirty="0" err="1"/>
              <a:t>mW</a:t>
            </a:r>
            <a:endParaRPr lang="en-US" dirty="0"/>
          </a:p>
          <a:p>
            <a:pPr>
              <a:buFont typeface="Arial" panose="020B0604020202020204" pitchFamily="34" charset="0"/>
              <a:buChar char="•"/>
            </a:pPr>
            <a:r>
              <a:rPr lang="en-US" dirty="0"/>
              <a:t>Transient temperature tracking speed is not reported</a:t>
            </a:r>
          </a:p>
          <a:p>
            <a:r>
              <a:rPr lang="en-US" dirty="0"/>
              <a:t>Discussion:</a:t>
            </a:r>
          </a:p>
          <a:p>
            <a:pPr>
              <a:buFont typeface="Arial" panose="020B0604020202020204" pitchFamily="34" charset="0"/>
              <a:buChar char="•"/>
            </a:pPr>
            <a:r>
              <a:rPr lang="en-US" dirty="0"/>
              <a:t>Further work is needed to enable temperature compensated RF oscillators for ~25°C /sec  at X100 lower power/energy consumption</a:t>
            </a:r>
          </a:p>
          <a:p>
            <a:pPr>
              <a:buFont typeface="Arial" panose="020B0604020202020204" pitchFamily="34" charset="0"/>
              <a:buChar char="•"/>
            </a:pPr>
            <a:r>
              <a:rPr lang="en-US" dirty="0"/>
              <a:t>Hence it is recommended to relax temperature compensation requirements to ±1000ppm over the industrial temperature range</a:t>
            </a:r>
          </a:p>
          <a:p>
            <a:endParaRPr lang="en-US" dirty="0"/>
          </a:p>
          <a:p>
            <a:endParaRPr lang="en-IL" dirty="0"/>
          </a:p>
        </p:txBody>
      </p:sp>
      <p:sp>
        <p:nvSpPr>
          <p:cNvPr id="4" name="Slide Number Placeholder 3">
            <a:extLst>
              <a:ext uri="{FF2B5EF4-FFF2-40B4-BE49-F238E27FC236}">
                <a16:creationId xmlns:a16="http://schemas.microsoft.com/office/drawing/2014/main" id="{60F678BF-9024-8727-AC10-E874F1B7F7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487E929-6391-4F6D-AC0A-252CA7D5794A}"/>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949A483B-F70C-64BD-A55F-B5918E83D6B2}"/>
              </a:ext>
            </a:extLst>
          </p:cNvPr>
          <p:cNvSpPr>
            <a:spLocks noGrp="1"/>
          </p:cNvSpPr>
          <p:nvPr>
            <p:ph type="dt" idx="15"/>
          </p:nvPr>
        </p:nvSpPr>
        <p:spPr/>
        <p:txBody>
          <a:bodyPr/>
          <a:lstStyle/>
          <a:p>
            <a:r>
              <a:rPr lang="en-US"/>
              <a:t>November 2024</a:t>
            </a:r>
            <a:endParaRPr lang="en-GB" dirty="0"/>
          </a:p>
        </p:txBody>
      </p:sp>
      <p:pic>
        <p:nvPicPr>
          <p:cNvPr id="22" name="Picture 21">
            <a:extLst>
              <a:ext uri="{FF2B5EF4-FFF2-40B4-BE49-F238E27FC236}">
                <a16:creationId xmlns:a16="http://schemas.microsoft.com/office/drawing/2014/main" id="{D1529280-4615-878C-52A8-BAE64D693382}"/>
              </a:ext>
            </a:extLst>
          </p:cNvPr>
          <p:cNvPicPr>
            <a:picLocks noChangeAspect="1"/>
          </p:cNvPicPr>
          <p:nvPr/>
        </p:nvPicPr>
        <p:blipFill>
          <a:blip r:embed="rId2"/>
          <a:stretch>
            <a:fillRect/>
          </a:stretch>
        </p:blipFill>
        <p:spPr>
          <a:xfrm>
            <a:off x="9674224" y="1810281"/>
            <a:ext cx="1905000" cy="2324100"/>
          </a:xfrm>
          <a:prstGeom prst="rect">
            <a:avLst/>
          </a:prstGeom>
        </p:spPr>
      </p:pic>
      <p:pic>
        <p:nvPicPr>
          <p:cNvPr id="23" name="Picture 22">
            <a:extLst>
              <a:ext uri="{FF2B5EF4-FFF2-40B4-BE49-F238E27FC236}">
                <a16:creationId xmlns:a16="http://schemas.microsoft.com/office/drawing/2014/main" id="{406A47AE-63A8-1E03-3615-061ABEE156B7}"/>
              </a:ext>
            </a:extLst>
          </p:cNvPr>
          <p:cNvPicPr>
            <a:picLocks noChangeAspect="1"/>
          </p:cNvPicPr>
          <p:nvPr/>
        </p:nvPicPr>
        <p:blipFill>
          <a:blip r:embed="rId3"/>
          <a:stretch>
            <a:fillRect/>
          </a:stretch>
        </p:blipFill>
        <p:spPr>
          <a:xfrm>
            <a:off x="8563984" y="4725144"/>
            <a:ext cx="3606800" cy="1574800"/>
          </a:xfrm>
          <a:prstGeom prst="rect">
            <a:avLst/>
          </a:prstGeom>
        </p:spPr>
      </p:pic>
    </p:spTree>
    <p:extLst>
      <p:ext uri="{BB962C8B-B14F-4D97-AF65-F5344CB8AC3E}">
        <p14:creationId xmlns:p14="http://schemas.microsoft.com/office/powerpoint/2010/main" val="1835634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3E3CC-ABFF-4DB5-3781-34A1741E83B0}"/>
              </a:ext>
            </a:extLst>
          </p:cNvPr>
          <p:cNvSpPr>
            <a:spLocks noGrp="1"/>
          </p:cNvSpPr>
          <p:nvPr>
            <p:ph type="title"/>
          </p:nvPr>
        </p:nvSpPr>
        <p:spPr>
          <a:xfrm>
            <a:off x="910346" y="548866"/>
            <a:ext cx="10361084" cy="1065213"/>
          </a:xfrm>
        </p:spPr>
        <p:txBody>
          <a:bodyPr/>
          <a:lstStyle/>
          <a:p>
            <a:r>
              <a:rPr lang="en-IL" dirty="0"/>
              <a:t>Example for Implementation</a:t>
            </a:r>
          </a:p>
        </p:txBody>
      </p:sp>
      <p:sp>
        <p:nvSpPr>
          <p:cNvPr id="3" name="Content Placeholder 2">
            <a:extLst>
              <a:ext uri="{FF2B5EF4-FFF2-40B4-BE49-F238E27FC236}">
                <a16:creationId xmlns:a16="http://schemas.microsoft.com/office/drawing/2014/main" id="{A67DD69C-9DB9-039B-9D13-3BB5BC4C0133}"/>
              </a:ext>
            </a:extLst>
          </p:cNvPr>
          <p:cNvSpPr>
            <a:spLocks noGrp="1"/>
          </p:cNvSpPr>
          <p:nvPr>
            <p:ph idx="1"/>
          </p:nvPr>
        </p:nvSpPr>
        <p:spPr>
          <a:xfrm>
            <a:off x="910346" y="1485107"/>
            <a:ext cx="10361084" cy="4113213"/>
          </a:xfrm>
        </p:spPr>
        <p:txBody>
          <a:bodyPr/>
          <a:lstStyle/>
          <a:p>
            <a:pPr>
              <a:buFont typeface="Arial" panose="020B0604020202020204" pitchFamily="34" charset="0"/>
              <a:buChar char="•"/>
            </a:pPr>
            <a:r>
              <a:rPr lang="en-IL" dirty="0"/>
              <a:t>Manufectured batch shows 15,000ppm without any temperature compensation </a:t>
            </a:r>
          </a:p>
          <a:p>
            <a:pPr>
              <a:buFont typeface="Arial" panose="020B0604020202020204" pitchFamily="34" charset="0"/>
              <a:buChar char="•"/>
            </a:pPr>
            <a:r>
              <a:rPr lang="en-IL" dirty="0"/>
              <a:t>When applying temperature compensation resolution of 5</a:t>
            </a:r>
            <a:r>
              <a:rPr lang="en-IL" baseline="30000" dirty="0"/>
              <a:t>0</a:t>
            </a:r>
            <a:r>
              <a:rPr lang="en-IL" dirty="0"/>
              <a:t>C – we get a maximum of 650ppm over entire batch</a:t>
            </a:r>
          </a:p>
          <a:p>
            <a:pPr>
              <a:buFont typeface="Arial" panose="020B0604020202020204" pitchFamily="34" charset="0"/>
              <a:buChar char="•"/>
            </a:pPr>
            <a:r>
              <a:rPr lang="en-IL" dirty="0"/>
              <a:t>Measuring temperature with 5</a:t>
            </a:r>
            <a:r>
              <a:rPr lang="en-IL" baseline="30000" dirty="0"/>
              <a:t>0</a:t>
            </a:r>
            <a:r>
              <a:rPr lang="en-IL" dirty="0"/>
              <a:t>C accuracy </a:t>
            </a:r>
            <a:br>
              <a:rPr lang="en-IL" dirty="0"/>
            </a:br>
            <a:r>
              <a:rPr lang="en-IL" dirty="0"/>
              <a:t>(e.g. [7-8], sub 1nJ) consumes about x10-x100 </a:t>
            </a:r>
            <a:br>
              <a:rPr lang="en-IL" dirty="0"/>
            </a:br>
            <a:r>
              <a:rPr lang="en-IL" dirty="0"/>
              <a:t>less energy compared to 1</a:t>
            </a:r>
            <a:r>
              <a:rPr lang="en-IL" baseline="30000" dirty="0"/>
              <a:t>0</a:t>
            </a:r>
            <a:r>
              <a:rPr lang="en-IL" dirty="0"/>
              <a:t>C (e.g. [9-10] over 20nJ)</a:t>
            </a:r>
          </a:p>
          <a:p>
            <a:pPr>
              <a:buFont typeface="Arial" panose="020B0604020202020204" pitchFamily="34" charset="0"/>
              <a:buChar char="•"/>
            </a:pPr>
            <a:r>
              <a:rPr lang="en-IL" dirty="0"/>
              <a:t>We estimate that 5</a:t>
            </a:r>
            <a:r>
              <a:rPr lang="en-IL" baseline="30000" dirty="0"/>
              <a:t>0</a:t>
            </a:r>
            <a:r>
              <a:rPr lang="en-IL" dirty="0"/>
              <a:t>C accuracy will require </a:t>
            </a:r>
            <a:br>
              <a:rPr lang="en-IL" dirty="0"/>
            </a:br>
            <a:r>
              <a:rPr lang="en-IL" dirty="0"/>
              <a:t>temperature measurement no more than once in </a:t>
            </a:r>
            <a:br>
              <a:rPr lang="en-IL" dirty="0"/>
            </a:br>
            <a:r>
              <a:rPr lang="en-IL" dirty="0"/>
              <a:t>150ms while 1</a:t>
            </a:r>
            <a:r>
              <a:rPr lang="en-IL" baseline="30000" dirty="0"/>
              <a:t>0</a:t>
            </a:r>
            <a:r>
              <a:rPr lang="en-IL" dirty="0"/>
              <a:t>C will require at least 5 times that, once in 30ms.</a:t>
            </a:r>
          </a:p>
          <a:p>
            <a:pPr>
              <a:buFont typeface="Arial" panose="020B0604020202020204" pitchFamily="34" charset="0"/>
              <a:buChar char="•"/>
            </a:pPr>
            <a:r>
              <a:rPr lang="en-IL" dirty="0"/>
              <a:t>Thus we estimate energy consumption of 1</a:t>
            </a:r>
            <a:r>
              <a:rPr lang="en-IL" baseline="30000" dirty="0"/>
              <a:t>0</a:t>
            </a:r>
            <a:r>
              <a:rPr lang="en-IL" dirty="0"/>
              <a:t>C accuracy is x50-x500 more compared to 5</a:t>
            </a:r>
            <a:r>
              <a:rPr lang="en-IL" baseline="30000" dirty="0"/>
              <a:t>0</a:t>
            </a:r>
            <a:r>
              <a:rPr lang="en-IL" dirty="0"/>
              <a:t>C accuracy.</a:t>
            </a:r>
            <a:br>
              <a:rPr lang="en-IL" dirty="0"/>
            </a:br>
            <a:endParaRPr lang="en-IL" dirty="0"/>
          </a:p>
          <a:p>
            <a:endParaRPr lang="en-IL" dirty="0"/>
          </a:p>
        </p:txBody>
      </p:sp>
      <p:sp>
        <p:nvSpPr>
          <p:cNvPr id="4" name="Slide Number Placeholder 3">
            <a:extLst>
              <a:ext uri="{FF2B5EF4-FFF2-40B4-BE49-F238E27FC236}">
                <a16:creationId xmlns:a16="http://schemas.microsoft.com/office/drawing/2014/main" id="{6A4820C2-B69F-F085-3E97-C53CEB3ACC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FDC7188-C7C2-D0C2-E24E-D928ABDB564B}"/>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62059D75-EEBC-335C-1DEE-34495809576F}"/>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DECEA163-ED94-A271-C367-7956F347A580}"/>
              </a:ext>
            </a:extLst>
          </p:cNvPr>
          <p:cNvPicPr>
            <a:picLocks noChangeAspect="1"/>
          </p:cNvPicPr>
          <p:nvPr/>
        </p:nvPicPr>
        <p:blipFill>
          <a:blip r:embed="rId2"/>
          <a:srcRect r="13377"/>
          <a:stretch/>
        </p:blipFill>
        <p:spPr>
          <a:xfrm>
            <a:off x="7968208" y="2627187"/>
            <a:ext cx="3960440" cy="2743200"/>
          </a:xfrm>
          <a:prstGeom prst="rect">
            <a:avLst/>
          </a:prstGeom>
        </p:spPr>
      </p:pic>
    </p:spTree>
    <p:extLst>
      <p:ext uri="{BB962C8B-B14F-4D97-AF65-F5344CB8AC3E}">
        <p14:creationId xmlns:p14="http://schemas.microsoft.com/office/powerpoint/2010/main" val="270402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50E0-AC9A-AB2D-4D6E-FFD920244774}"/>
              </a:ext>
            </a:extLst>
          </p:cNvPr>
          <p:cNvSpPr>
            <a:spLocks noGrp="1"/>
          </p:cNvSpPr>
          <p:nvPr>
            <p:ph type="title"/>
          </p:nvPr>
        </p:nvSpPr>
        <p:spPr/>
        <p:txBody>
          <a:bodyPr/>
          <a:lstStyle/>
          <a:p>
            <a:r>
              <a:rPr lang="en-IL" dirty="0"/>
              <a:t>Configurable Oscilators</a:t>
            </a:r>
          </a:p>
        </p:txBody>
      </p:sp>
      <p:sp>
        <p:nvSpPr>
          <p:cNvPr id="3" name="Content Placeholder 2">
            <a:extLst>
              <a:ext uri="{FF2B5EF4-FFF2-40B4-BE49-F238E27FC236}">
                <a16:creationId xmlns:a16="http://schemas.microsoft.com/office/drawing/2014/main" id="{B420F505-17F2-E202-88BB-973B37B1A7EB}"/>
              </a:ext>
            </a:extLst>
          </p:cNvPr>
          <p:cNvSpPr>
            <a:spLocks noGrp="1"/>
          </p:cNvSpPr>
          <p:nvPr>
            <p:ph idx="1"/>
          </p:nvPr>
        </p:nvSpPr>
        <p:spPr>
          <a:xfrm>
            <a:off x="914401" y="1772816"/>
            <a:ext cx="10361084" cy="4113213"/>
          </a:xfrm>
        </p:spPr>
        <p:txBody>
          <a:bodyPr/>
          <a:lstStyle/>
          <a:p>
            <a:pPr>
              <a:buFont typeface="Arial" panose="020B0604020202020204" pitchFamily="34" charset="0"/>
              <a:buChar char="•"/>
            </a:pPr>
            <a:r>
              <a:rPr lang="en-IL" dirty="0"/>
              <a:t>Any approach for using a free-running oscilator would require some control knobes in the oscilator to compensate over process variation and also temperature variations and get to an accuracy of 1000ppm</a:t>
            </a:r>
          </a:p>
          <a:p>
            <a:pPr>
              <a:buFont typeface="Arial" panose="020B0604020202020204" pitchFamily="34" charset="0"/>
              <a:buChar char="•"/>
            </a:pPr>
            <a:r>
              <a:rPr lang="en-IL" dirty="0"/>
              <a:t>These knobes are expected to be used also for e.g. channel selection.</a:t>
            </a:r>
          </a:p>
          <a:p>
            <a:pPr>
              <a:buFont typeface="Arial" panose="020B0604020202020204" pitchFamily="34" charset="0"/>
              <a:buChar char="•"/>
            </a:pPr>
            <a:r>
              <a:rPr lang="en-IL" dirty="0"/>
              <a:t>Sometimes these control knobes are sensitive to PVT by themselves. One approch to resolve this sensitivity is by including an additional knobless stable oscilator and some simple calibration hardware.</a:t>
            </a:r>
          </a:p>
        </p:txBody>
      </p:sp>
      <p:sp>
        <p:nvSpPr>
          <p:cNvPr id="4" name="Slide Number Placeholder 3">
            <a:extLst>
              <a:ext uri="{FF2B5EF4-FFF2-40B4-BE49-F238E27FC236}">
                <a16:creationId xmlns:a16="http://schemas.microsoft.com/office/drawing/2014/main" id="{DF642CE9-0A48-5664-B79A-7DBCE1AA5AD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F80290E-C1E5-7037-0DCA-B8F7422E00DD}"/>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77E1C801-A74A-9D8C-8897-7D6C0A80A970}"/>
              </a:ext>
            </a:extLst>
          </p:cNvPr>
          <p:cNvSpPr>
            <a:spLocks noGrp="1"/>
          </p:cNvSpPr>
          <p:nvPr>
            <p:ph type="dt" idx="15"/>
          </p:nvPr>
        </p:nvSpPr>
        <p:spPr/>
        <p:txBody>
          <a:bodyPr/>
          <a:lstStyle/>
          <a:p>
            <a:r>
              <a:rPr lang="en-US"/>
              <a:t>November 2024</a:t>
            </a:r>
            <a:endParaRPr lang="en-GB" dirty="0"/>
          </a:p>
        </p:txBody>
      </p:sp>
      <p:sp>
        <p:nvSpPr>
          <p:cNvPr id="7" name="Oval 6">
            <a:extLst>
              <a:ext uri="{FF2B5EF4-FFF2-40B4-BE49-F238E27FC236}">
                <a16:creationId xmlns:a16="http://schemas.microsoft.com/office/drawing/2014/main" id="{A4308E7C-A9BD-5CBE-F6C9-A59933D16408}"/>
              </a:ext>
            </a:extLst>
          </p:cNvPr>
          <p:cNvSpPr/>
          <p:nvPr/>
        </p:nvSpPr>
        <p:spPr bwMode="auto">
          <a:xfrm>
            <a:off x="4079073" y="5534103"/>
            <a:ext cx="504056" cy="504056"/>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L" sz="2400" b="0" i="0" u="none" strike="noStrike" cap="none" normalizeH="0" baseline="0" dirty="0">
                <a:ln>
                  <a:noFill/>
                </a:ln>
                <a:solidFill>
                  <a:schemeClr val="bg1"/>
                </a:solidFill>
                <a:effectLst/>
                <a:latin typeface="Times New Roman" pitchFamily="16" charset="0"/>
                <a:ea typeface="MS Gothic" charset="-128"/>
              </a:rPr>
              <a:t>~</a:t>
            </a:r>
          </a:p>
        </p:txBody>
      </p:sp>
      <p:sp>
        <p:nvSpPr>
          <p:cNvPr id="8" name="Oval 7">
            <a:extLst>
              <a:ext uri="{FF2B5EF4-FFF2-40B4-BE49-F238E27FC236}">
                <a16:creationId xmlns:a16="http://schemas.microsoft.com/office/drawing/2014/main" id="{B6C6EFEB-CDDE-69AB-1CDA-ABD4C7700A20}"/>
              </a:ext>
            </a:extLst>
          </p:cNvPr>
          <p:cNvSpPr/>
          <p:nvPr/>
        </p:nvSpPr>
        <p:spPr bwMode="auto">
          <a:xfrm>
            <a:off x="6676639" y="5534102"/>
            <a:ext cx="504056" cy="504056"/>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L" sz="2400" b="0" i="0" u="none" strike="noStrike" cap="none" normalizeH="0" baseline="0" dirty="0">
                <a:ln>
                  <a:noFill/>
                </a:ln>
                <a:solidFill>
                  <a:schemeClr val="bg1"/>
                </a:solidFill>
                <a:effectLst/>
                <a:latin typeface="Times New Roman" pitchFamily="16" charset="0"/>
                <a:ea typeface="MS Gothic" charset="-128"/>
              </a:rPr>
              <a:t>~</a:t>
            </a:r>
          </a:p>
        </p:txBody>
      </p:sp>
      <p:sp>
        <p:nvSpPr>
          <p:cNvPr id="9" name="Rectangle 8">
            <a:extLst>
              <a:ext uri="{FF2B5EF4-FFF2-40B4-BE49-F238E27FC236}">
                <a16:creationId xmlns:a16="http://schemas.microsoft.com/office/drawing/2014/main" id="{8F913AE0-3263-0E9A-C3D6-81B353A8605F}"/>
              </a:ext>
            </a:extLst>
          </p:cNvPr>
          <p:cNvSpPr/>
          <p:nvPr/>
        </p:nvSpPr>
        <p:spPr bwMode="auto">
          <a:xfrm>
            <a:off x="5085165" y="5628322"/>
            <a:ext cx="1010835" cy="3156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L" sz="1400" b="0" i="0" u="none" strike="noStrike" cap="none" normalizeH="0" baseline="0" dirty="0">
                <a:ln>
                  <a:noFill/>
                </a:ln>
                <a:solidFill>
                  <a:schemeClr val="bg1"/>
                </a:solidFill>
                <a:effectLst/>
                <a:latin typeface="Times New Roman" pitchFamily="16" charset="0"/>
                <a:ea typeface="MS Gothic" charset="-128"/>
              </a:rPr>
              <a:t>Calibration</a:t>
            </a:r>
          </a:p>
        </p:txBody>
      </p:sp>
      <p:sp>
        <p:nvSpPr>
          <p:cNvPr id="10" name="TextBox 9">
            <a:extLst>
              <a:ext uri="{FF2B5EF4-FFF2-40B4-BE49-F238E27FC236}">
                <a16:creationId xmlns:a16="http://schemas.microsoft.com/office/drawing/2014/main" id="{350FE030-7196-F808-18E9-A7CF93B1858F}"/>
              </a:ext>
            </a:extLst>
          </p:cNvPr>
          <p:cNvSpPr txBox="1"/>
          <p:nvPr/>
        </p:nvSpPr>
        <p:spPr>
          <a:xfrm>
            <a:off x="3408923" y="5112942"/>
            <a:ext cx="1330814" cy="830997"/>
          </a:xfrm>
          <a:prstGeom prst="rect">
            <a:avLst/>
          </a:prstGeom>
          <a:noFill/>
        </p:spPr>
        <p:txBody>
          <a:bodyPr wrap="none" rtlCol="0">
            <a:spAutoFit/>
          </a:bodyPr>
          <a:lstStyle/>
          <a:p>
            <a:r>
              <a:rPr lang="en-US" dirty="0">
                <a:solidFill>
                  <a:schemeClr val="tx1"/>
                </a:solidFill>
              </a:rPr>
              <a:t>K</a:t>
            </a:r>
            <a:r>
              <a:rPr lang="en-IL" dirty="0">
                <a:solidFill>
                  <a:schemeClr val="tx1"/>
                </a:solidFill>
              </a:rPr>
              <a:t>nobless</a:t>
            </a:r>
          </a:p>
          <a:p>
            <a:r>
              <a:rPr lang="en-IL" dirty="0">
                <a:solidFill>
                  <a:schemeClr val="tx1"/>
                </a:solidFill>
              </a:rPr>
              <a:t> LO</a:t>
            </a:r>
          </a:p>
        </p:txBody>
      </p:sp>
      <p:sp>
        <p:nvSpPr>
          <p:cNvPr id="11" name="TextBox 10">
            <a:extLst>
              <a:ext uri="{FF2B5EF4-FFF2-40B4-BE49-F238E27FC236}">
                <a16:creationId xmlns:a16="http://schemas.microsoft.com/office/drawing/2014/main" id="{12E74DAA-FD67-5C07-B598-8BD4133B0882}"/>
              </a:ext>
            </a:extLst>
          </p:cNvPr>
          <p:cNvSpPr txBox="1"/>
          <p:nvPr/>
        </p:nvSpPr>
        <p:spPr>
          <a:xfrm>
            <a:off x="7607153" y="5370907"/>
            <a:ext cx="1055097" cy="830997"/>
          </a:xfrm>
          <a:prstGeom prst="rect">
            <a:avLst/>
          </a:prstGeom>
          <a:noFill/>
        </p:spPr>
        <p:txBody>
          <a:bodyPr wrap="none" rtlCol="0">
            <a:spAutoFit/>
          </a:bodyPr>
          <a:lstStyle/>
          <a:p>
            <a:r>
              <a:rPr lang="en-US" dirty="0">
                <a:solidFill>
                  <a:schemeClr val="tx1"/>
                </a:solidFill>
              </a:rPr>
              <a:t>c</a:t>
            </a:r>
            <a:r>
              <a:rPr lang="en-IL" dirty="0">
                <a:solidFill>
                  <a:schemeClr val="tx1"/>
                </a:solidFill>
              </a:rPr>
              <a:t>ontrol</a:t>
            </a:r>
          </a:p>
          <a:p>
            <a:r>
              <a:rPr lang="en-IL" dirty="0">
                <a:solidFill>
                  <a:schemeClr val="tx1"/>
                </a:solidFill>
              </a:rPr>
              <a:t>knobs</a:t>
            </a:r>
          </a:p>
        </p:txBody>
      </p:sp>
      <p:cxnSp>
        <p:nvCxnSpPr>
          <p:cNvPr id="13" name="Straight Arrow Connector 12">
            <a:extLst>
              <a:ext uri="{FF2B5EF4-FFF2-40B4-BE49-F238E27FC236}">
                <a16:creationId xmlns:a16="http://schemas.microsoft.com/office/drawing/2014/main" id="{0268E7F4-6052-9542-C159-170DCBE8F89B}"/>
              </a:ext>
            </a:extLst>
          </p:cNvPr>
          <p:cNvCxnSpPr>
            <a:stCxn id="11" idx="1"/>
            <a:endCxn id="8" idx="6"/>
          </p:cNvCxnSpPr>
          <p:nvPr/>
        </p:nvCxnSpPr>
        <p:spPr bwMode="auto">
          <a:xfrm flipH="1" flipV="1">
            <a:off x="7180695" y="5786130"/>
            <a:ext cx="426458" cy="27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00BEA8B7-3771-CC75-F8DF-AA91C01471EB}"/>
              </a:ext>
            </a:extLst>
          </p:cNvPr>
          <p:cNvCxnSpPr>
            <a:stCxn id="7" idx="6"/>
            <a:endCxn id="9" idx="1"/>
          </p:cNvCxnSpPr>
          <p:nvPr/>
        </p:nvCxnSpPr>
        <p:spPr bwMode="auto">
          <a:xfrm>
            <a:off x="4583129" y="5786131"/>
            <a:ext cx="50203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E557A530-08C3-AF00-73E4-004A554F031B}"/>
              </a:ext>
            </a:extLst>
          </p:cNvPr>
          <p:cNvCxnSpPr>
            <a:stCxn id="9" idx="3"/>
            <a:endCxn id="8" idx="2"/>
          </p:cNvCxnSpPr>
          <p:nvPr/>
        </p:nvCxnSpPr>
        <p:spPr bwMode="auto">
          <a:xfrm flipV="1">
            <a:off x="6096000" y="5786130"/>
            <a:ext cx="580639"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114320DB-9784-4A23-7EDC-D81B864699B8}"/>
              </a:ext>
            </a:extLst>
          </p:cNvPr>
          <p:cNvSpPr txBox="1"/>
          <p:nvPr/>
        </p:nvSpPr>
        <p:spPr>
          <a:xfrm>
            <a:off x="6186165" y="4928104"/>
            <a:ext cx="1821446" cy="830997"/>
          </a:xfrm>
          <a:prstGeom prst="rect">
            <a:avLst/>
          </a:prstGeom>
          <a:noFill/>
        </p:spPr>
        <p:txBody>
          <a:bodyPr wrap="square">
            <a:spAutoFit/>
          </a:bodyPr>
          <a:lstStyle/>
          <a:p>
            <a:r>
              <a:rPr lang="en-US" dirty="0">
                <a:solidFill>
                  <a:schemeClr val="tx1"/>
                </a:solidFill>
              </a:rPr>
              <a:t>Configurable </a:t>
            </a:r>
          </a:p>
          <a:p>
            <a:r>
              <a:rPr lang="en-US" dirty="0">
                <a:solidFill>
                  <a:schemeClr val="tx1"/>
                </a:solidFill>
              </a:rPr>
              <a:t>LO</a:t>
            </a:r>
            <a:endParaRPr lang="en-IL" dirty="0">
              <a:solidFill>
                <a:schemeClr val="tx1"/>
              </a:solidFill>
            </a:endParaRPr>
          </a:p>
        </p:txBody>
      </p:sp>
    </p:spTree>
    <p:extLst>
      <p:ext uri="{BB962C8B-B14F-4D97-AF65-F5344CB8AC3E}">
        <p14:creationId xmlns:p14="http://schemas.microsoft.com/office/powerpoint/2010/main" val="169188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D957-A204-E824-3033-793DAE63CEF8}"/>
              </a:ext>
            </a:extLst>
          </p:cNvPr>
          <p:cNvSpPr>
            <a:spLocks noGrp="1"/>
          </p:cNvSpPr>
          <p:nvPr>
            <p:ph type="title"/>
          </p:nvPr>
        </p:nvSpPr>
        <p:spPr/>
        <p:txBody>
          <a:bodyPr/>
          <a:lstStyle/>
          <a:p>
            <a:r>
              <a:rPr lang="en-IL" dirty="0"/>
              <a:t>Receiver Considerations</a:t>
            </a:r>
          </a:p>
        </p:txBody>
      </p:sp>
      <p:sp>
        <p:nvSpPr>
          <p:cNvPr id="3" name="Content Placeholder 2">
            <a:extLst>
              <a:ext uri="{FF2B5EF4-FFF2-40B4-BE49-F238E27FC236}">
                <a16:creationId xmlns:a16="http://schemas.microsoft.com/office/drawing/2014/main" id="{2E8E43E9-FA9F-DC37-8E0B-C6C5AA44E696}"/>
              </a:ext>
            </a:extLst>
          </p:cNvPr>
          <p:cNvSpPr>
            <a:spLocks noGrp="1"/>
          </p:cNvSpPr>
          <p:nvPr>
            <p:ph idx="1"/>
          </p:nvPr>
        </p:nvSpPr>
        <p:spPr>
          <a:xfrm>
            <a:off x="929217" y="1761308"/>
            <a:ext cx="10361084" cy="4113213"/>
          </a:xfrm>
        </p:spPr>
        <p:txBody>
          <a:bodyPr/>
          <a:lstStyle/>
          <a:p>
            <a:pPr>
              <a:buFont typeface="Arial" panose="020B0604020202020204" pitchFamily="34" charset="0"/>
              <a:buChar char="•"/>
            </a:pPr>
            <a:r>
              <a:rPr lang="en-IL" dirty="0"/>
              <a:t>When decoding OOK with Manchester and convolution code FEC (see [11]), the receiver needs to estimate the clock offset from the AMP transmitter.</a:t>
            </a:r>
          </a:p>
          <a:p>
            <a:pPr>
              <a:buFont typeface="Arial" panose="020B0604020202020204" pitchFamily="34" charset="0"/>
              <a:buChar char="•"/>
            </a:pPr>
            <a:r>
              <a:rPr lang="en-US" dirty="0"/>
              <a:t>The required residual frequency error of that estimation</a:t>
            </a:r>
            <a:r>
              <a:rPr lang="en-IL" dirty="0"/>
              <a:t> depends on the bandwidth of the transmission. The lower the bandwidth – more SNR gain can be obtained for lower residual frequency error.</a:t>
            </a:r>
          </a:p>
          <a:p>
            <a:pPr>
              <a:buFont typeface="Arial" panose="020B0604020202020204" pitchFamily="34" charset="0"/>
              <a:buChar char="•"/>
            </a:pPr>
            <a:r>
              <a:rPr lang="en-US" dirty="0"/>
              <a:t>E</a:t>
            </a:r>
            <a:r>
              <a:rPr lang="en-IL" dirty="0"/>
              <a:t>.g. for 4 Mbps, no frequency estimation at all results </a:t>
            </a:r>
            <a:br>
              <a:rPr lang="en-IL" dirty="0"/>
            </a:br>
            <a:r>
              <a:rPr lang="en-IL" dirty="0"/>
              <a:t>with 1.1dB loss while 100ppm residual frequency error </a:t>
            </a:r>
            <a:br>
              <a:rPr lang="en-IL" dirty="0"/>
            </a:br>
            <a:r>
              <a:rPr lang="en-IL" dirty="0"/>
              <a:t>results with &lt;0.2dB loss.</a:t>
            </a:r>
          </a:p>
          <a:p>
            <a:pPr>
              <a:buFont typeface="Arial" panose="020B0604020202020204" pitchFamily="34" charset="0"/>
              <a:buChar char="•"/>
            </a:pPr>
            <a:r>
              <a:rPr lang="en-IL" dirty="0"/>
              <a:t>On the other hand, lower bandwidth is more sensitive, </a:t>
            </a:r>
            <a:br>
              <a:rPr lang="en-IL" dirty="0"/>
            </a:br>
            <a:r>
              <a:rPr lang="en-IL" dirty="0"/>
              <a:t>e.g. 0.5MHz will need less than 10ppm</a:t>
            </a:r>
            <a:r>
              <a:rPr lang="en-US" dirty="0"/>
              <a:t> for loss &lt; 1dB.</a:t>
            </a:r>
            <a:endParaRPr lang="en-IL" dirty="0"/>
          </a:p>
        </p:txBody>
      </p:sp>
      <p:sp>
        <p:nvSpPr>
          <p:cNvPr id="4" name="Slide Number Placeholder 3">
            <a:extLst>
              <a:ext uri="{FF2B5EF4-FFF2-40B4-BE49-F238E27FC236}">
                <a16:creationId xmlns:a16="http://schemas.microsoft.com/office/drawing/2014/main" id="{E3E60984-EABB-80A1-42C6-D6AD7929388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FE99EB0-E952-333A-69F7-4DE66835D04A}"/>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D77C621E-90C7-8225-F63F-E309D030A42A}"/>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A9C9AD14-7792-BE53-3266-2EEDCAD311CA}"/>
              </a:ext>
            </a:extLst>
          </p:cNvPr>
          <p:cNvPicPr>
            <a:picLocks noChangeAspect="1"/>
          </p:cNvPicPr>
          <p:nvPr/>
        </p:nvPicPr>
        <p:blipFill>
          <a:blip r:embed="rId2"/>
          <a:stretch>
            <a:fillRect/>
          </a:stretch>
        </p:blipFill>
        <p:spPr>
          <a:xfrm>
            <a:off x="8496300" y="3868737"/>
            <a:ext cx="3695700" cy="2476500"/>
          </a:xfrm>
          <a:prstGeom prst="rect">
            <a:avLst/>
          </a:prstGeom>
        </p:spPr>
      </p:pic>
    </p:spTree>
    <p:extLst>
      <p:ext uri="{BB962C8B-B14F-4D97-AF65-F5344CB8AC3E}">
        <p14:creationId xmlns:p14="http://schemas.microsoft.com/office/powerpoint/2010/main" val="381548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9182-8814-1BCC-B97F-2A3AD66CFEC9}"/>
              </a:ext>
            </a:extLst>
          </p:cNvPr>
          <p:cNvSpPr>
            <a:spLocks noGrp="1"/>
          </p:cNvSpPr>
          <p:nvPr>
            <p:ph type="title"/>
          </p:nvPr>
        </p:nvSpPr>
        <p:spPr>
          <a:xfrm>
            <a:off x="914401" y="404664"/>
            <a:ext cx="10361084" cy="1065213"/>
          </a:xfrm>
        </p:spPr>
        <p:txBody>
          <a:bodyPr/>
          <a:lstStyle/>
          <a:p>
            <a:r>
              <a:rPr lang="en-IL" dirty="0"/>
              <a:t>Receiver Considerations [cont.]</a:t>
            </a:r>
          </a:p>
        </p:txBody>
      </p:sp>
      <p:sp>
        <p:nvSpPr>
          <p:cNvPr id="3" name="Content Placeholder 2">
            <a:extLst>
              <a:ext uri="{FF2B5EF4-FFF2-40B4-BE49-F238E27FC236}">
                <a16:creationId xmlns:a16="http://schemas.microsoft.com/office/drawing/2014/main" id="{D9E111A7-AC69-5C7F-0366-12825FD5E521}"/>
              </a:ext>
            </a:extLst>
          </p:cNvPr>
          <p:cNvSpPr>
            <a:spLocks noGrp="1"/>
          </p:cNvSpPr>
          <p:nvPr>
            <p:ph idx="1"/>
          </p:nvPr>
        </p:nvSpPr>
        <p:spPr>
          <a:xfrm>
            <a:off x="263352" y="1260003"/>
            <a:ext cx="11784632" cy="4113213"/>
          </a:xfrm>
        </p:spPr>
        <p:txBody>
          <a:bodyPr/>
          <a:lstStyle/>
          <a:p>
            <a:pPr>
              <a:buFont typeface="Arial" panose="020B0604020202020204" pitchFamily="34" charset="0"/>
              <a:buChar char="•"/>
            </a:pPr>
            <a:r>
              <a:rPr lang="en-IL" dirty="0"/>
              <a:t>An OOK short training field (AMP-STF) is transmitted before the data and then used by the receiver to overcome the ppm difference (AMP-STF is narrower BW vs data). </a:t>
            </a:r>
          </a:p>
          <a:p>
            <a:pPr lvl="1">
              <a:buFont typeface="Arial" panose="020B0604020202020204" pitchFamily="34" charset="0"/>
              <a:buChar char="•"/>
            </a:pPr>
            <a:r>
              <a:rPr lang="en-IL" dirty="0"/>
              <a:t>No coherency is assumed during the AMP-STF, to allow the AMP-device to shot-down and save power during the OFF times</a:t>
            </a:r>
          </a:p>
          <a:p>
            <a:pPr>
              <a:buFont typeface="Arial" panose="020B0604020202020204" pitchFamily="34" charset="0"/>
              <a:buChar char="•"/>
            </a:pPr>
            <a:r>
              <a:rPr lang="en-IL" dirty="0"/>
              <a:t>We considered two types of frequency mismatch estimation algorithms in the receiver</a:t>
            </a:r>
          </a:p>
          <a:p>
            <a:pPr lvl="1">
              <a:buFont typeface="Arial" panose="020B0604020202020204" pitchFamily="34" charset="0"/>
              <a:buChar char="•"/>
            </a:pPr>
            <a:r>
              <a:rPr lang="en-US" dirty="0"/>
              <a:t>S</a:t>
            </a:r>
            <a:r>
              <a:rPr lang="en-IL" dirty="0"/>
              <a:t>imple based on auto-correlation</a:t>
            </a:r>
          </a:p>
          <a:p>
            <a:pPr lvl="1">
              <a:buFont typeface="Arial" panose="020B0604020202020204" pitchFamily="34" charset="0"/>
              <a:buChar char="•"/>
            </a:pPr>
            <a:r>
              <a:rPr lang="en-IL" dirty="0"/>
              <a:t>More complex assuming the availability of FFT with N=64</a:t>
            </a:r>
          </a:p>
          <a:p>
            <a:pPr>
              <a:buFont typeface="Arial" panose="020B0604020202020204" pitchFamily="34" charset="0"/>
              <a:buChar char="•"/>
            </a:pPr>
            <a:r>
              <a:rPr lang="en-IL" dirty="0"/>
              <a:t>Eventhough we present only frequency, the same field and receiver blocks are used also for timing mismatch estimation</a:t>
            </a:r>
          </a:p>
          <a:p>
            <a:pPr>
              <a:buFont typeface="Arial" panose="020B0604020202020204" pitchFamily="34" charset="0"/>
              <a:buChar char="•"/>
            </a:pPr>
            <a:endParaRPr lang="en-IL" dirty="0"/>
          </a:p>
          <a:p>
            <a:pPr>
              <a:buFont typeface="Arial" panose="020B0604020202020204" pitchFamily="34" charset="0"/>
              <a:buChar char="•"/>
            </a:pPr>
            <a:endParaRPr lang="en-IL" dirty="0"/>
          </a:p>
        </p:txBody>
      </p:sp>
      <p:sp>
        <p:nvSpPr>
          <p:cNvPr id="4" name="Slide Number Placeholder 3">
            <a:extLst>
              <a:ext uri="{FF2B5EF4-FFF2-40B4-BE49-F238E27FC236}">
                <a16:creationId xmlns:a16="http://schemas.microsoft.com/office/drawing/2014/main" id="{FEC685CF-C573-2FCA-25D1-D4B51E808AE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7136E7-472A-E2B4-DCEB-891C2872BA7D}"/>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E243CF53-AF67-7A5B-C8BD-20955C340BC3}"/>
              </a:ext>
            </a:extLst>
          </p:cNvPr>
          <p:cNvSpPr>
            <a:spLocks noGrp="1"/>
          </p:cNvSpPr>
          <p:nvPr>
            <p:ph type="dt" idx="15"/>
          </p:nvPr>
        </p:nvSpPr>
        <p:spPr/>
        <p:txBody>
          <a:bodyPr/>
          <a:lstStyle/>
          <a:p>
            <a:r>
              <a:rPr lang="en-US"/>
              <a:t>November 2024</a:t>
            </a:r>
            <a:endParaRPr lang="en-GB" dirty="0"/>
          </a:p>
        </p:txBody>
      </p:sp>
      <p:pic>
        <p:nvPicPr>
          <p:cNvPr id="2050" name="Picture 2">
            <a:extLst>
              <a:ext uri="{FF2B5EF4-FFF2-40B4-BE49-F238E27FC236}">
                <a16:creationId xmlns:a16="http://schemas.microsoft.com/office/drawing/2014/main" id="{B7E51940-47BB-F58D-F9E1-BD2B1AC58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61" y="4863396"/>
            <a:ext cx="5048243" cy="187797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82D5ED5D-5029-4191-27B4-2056ABB6D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2064" y="4863396"/>
            <a:ext cx="4905028" cy="1251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8610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51318</TotalTime>
  <Words>1567</Words>
  <Application>Microsoft Macintosh PowerPoint</Application>
  <PresentationFormat>Widescreen</PresentationFormat>
  <Paragraphs>208</Paragraphs>
  <Slides>13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Aptos Narrow</vt:lpstr>
      <vt:lpstr>Arial</vt:lpstr>
      <vt:lpstr>Times New Roman</vt:lpstr>
      <vt:lpstr>Office Theme</vt:lpstr>
      <vt:lpstr>Document</vt:lpstr>
      <vt:lpstr>Analysis of Free Running Oscillators Accuracy for Active Transmission AMP Devices </vt:lpstr>
      <vt:lpstr>Abstract</vt:lpstr>
      <vt:lpstr>Free Running Integrated Oscillators</vt:lpstr>
      <vt:lpstr>Example: Free-Running Integrated GHz Oscillators</vt:lpstr>
      <vt:lpstr>Temperature-Compensating an Oscillator</vt:lpstr>
      <vt:lpstr>Example for Implementation</vt:lpstr>
      <vt:lpstr>Configurable Oscilators</vt:lpstr>
      <vt:lpstr>Receiver Considerations</vt:lpstr>
      <vt:lpstr>Receiver Considerations [cont.]</vt:lpstr>
      <vt:lpstr>Performance</vt:lpstr>
      <vt:lpstr>Conclusions</vt:lpstr>
      <vt:lpstr>Strawpoll  </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Free Running Oscillators Accuracy for Active Transmission AMP Devices</dc:title>
  <dc:subject/>
  <dc:creator>Amichai sanderovich</dc:creator>
  <cp:keywords/>
  <dc:description/>
  <cp:lastModifiedBy>Amichai sanderovich</cp:lastModifiedBy>
  <cp:revision>3</cp:revision>
  <cp:lastPrinted>1601-01-01T00:00:00Z</cp:lastPrinted>
  <dcterms:created xsi:type="dcterms:W3CDTF">2024-09-26T08:53:17Z</dcterms:created>
  <dcterms:modified xsi:type="dcterms:W3CDTF">2024-11-11T18:36:10Z</dcterms:modified>
  <cp:category/>
</cp:coreProperties>
</file>