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0" r:id="rId2"/>
    <p:sldId id="275" r:id="rId3"/>
    <p:sldId id="426" r:id="rId4"/>
    <p:sldId id="416" r:id="rId5"/>
    <p:sldId id="419" r:id="rId6"/>
    <p:sldId id="427" r:id="rId7"/>
    <p:sldId id="430" r:id="rId8"/>
    <p:sldId id="431" r:id="rId9"/>
    <p:sldId id="428" r:id="rId10"/>
    <p:sldId id="432" r:id="rId11"/>
    <p:sldId id="429" r:id="rId12"/>
    <p:sldId id="433" r:id="rId13"/>
    <p:sldId id="407" r:id="rId14"/>
    <p:sldId id="380" r:id="rId15"/>
    <p:sldId id="406" r:id="rId16"/>
    <p:sldId id="434" r:id="rId17"/>
    <p:sldId id="435" r:id="rId18"/>
    <p:sldId id="379" r:id="rId19"/>
    <p:sldId id="421" r:id="rId20"/>
    <p:sldId id="422" r:id="rId21"/>
    <p:sldId id="423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52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8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5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802.11-24/1796r1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New LTF Sequences for DRU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3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E171C61-179C-539A-AEDC-4FA3AE0149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011234"/>
              </p:ext>
            </p:extLst>
          </p:nvPr>
        </p:nvGraphicFramePr>
        <p:xfrm>
          <a:off x="984250" y="2414588"/>
          <a:ext cx="10625138" cy="282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86790" progId="Word.Document.8">
                  <p:embed/>
                </p:oleObj>
              </mc:Choice>
              <mc:Fallback>
                <p:oleObj name="Document" r:id="rId3" imgW="10439485" imgH="278679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E171C61-179C-539A-AEDC-4FA3AE0149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4588"/>
                        <a:ext cx="10625138" cy="2822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0004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1597D-CCAE-BFF7-63C7-394045DFC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LTF Sequences for DBW = 80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E2B5D-DD77-ABEB-FCEA-B6F4D9DEB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component sequences for DBW = 80 MHz are listed below considering the tone plan in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FCF82-FBFE-D3B2-B4A9-E54B9D5551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7E3D0-B633-22AB-6ABD-626B943D95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CB1B6B-FDE5-DDEA-87C8-5BA7D470FC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68155E6-26FC-F4B1-5275-B26187B7D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881665"/>
              </p:ext>
            </p:extLst>
          </p:nvPr>
        </p:nvGraphicFramePr>
        <p:xfrm>
          <a:off x="2030943" y="3186114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993">
                  <a:extLst>
                    <a:ext uri="{9D8B030D-6E8A-4147-A177-3AD203B41FA5}">
                      <a16:colId xmlns:a16="http://schemas.microsoft.com/office/drawing/2014/main" val="743089871"/>
                    </a:ext>
                  </a:extLst>
                </a:gridCol>
                <a:gridCol w="6099007">
                  <a:extLst>
                    <a:ext uri="{9D8B030D-6E8A-4147-A177-3AD203B41FA5}">
                      <a16:colId xmlns:a16="http://schemas.microsoft.com/office/drawing/2014/main" val="3569478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 Sequence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3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LTF26DRU80_1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-1,-1,-1,1,-1,1,1,1,-1,1,-1,-1,1,-1,1,-1,-1,-1,-1,1,-1,-1,-1,-1,1,1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9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LTF26DRU80_2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-1,-1,1,1,-1,-1,1,-1,1,-1,-1,-1,-1,-1,1,-1,1,1,1,-1,-1,1,1,-1,-1,1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82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LTF26DRU80_3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1,1,1,1,1,1,-1,1,1,1,-1,-1,1,-1,-1,-1,1,-1,1,1,1,-1,-1,-1,-1,-1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363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LTF26DRU80_4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1,-1,1,1,-1,1,-1,1,1,-1,1,-1,-1,1,1,-1,-1,-1,-1,1,1,-1,1,-1,1,-1</a:t>
                      </a:r>
                      <a:endParaRPr lang="en-US" u="none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737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713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4240-FF43-DA62-7F21-667B0238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Mapping of LTF Sequences to DRUs for DBW = 80 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638EF-96B9-2AC6-BE26-0093CD8F46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7E186-59FF-11D5-2706-1A77F02DC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E575-7E61-F958-6908-527342855E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id="{93806F3C-2FEF-2CC9-8713-F49EA2E85D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362793"/>
              </p:ext>
            </p:extLst>
          </p:nvPr>
        </p:nvGraphicFramePr>
        <p:xfrm>
          <a:off x="444341" y="2257837"/>
          <a:ext cx="11301203" cy="1879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027">
                  <a:extLst>
                    <a:ext uri="{9D8B030D-6E8A-4147-A177-3AD203B41FA5}">
                      <a16:colId xmlns:a16="http://schemas.microsoft.com/office/drawing/2014/main" val="3252240014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1047517800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839251570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1853548937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1903398768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1868909870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1709668487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4240383021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3121629163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59974796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3632690480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2675258206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3507833832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2682067229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2148631573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2424854729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3207941157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/>
                      <a:endParaRPr lang="en-US" sz="1400" b="1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527770"/>
                  </a:ext>
                </a:extLst>
              </a:tr>
              <a:tr h="689573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algn="ctr"/>
                      <a:r>
                        <a:rPr lang="en-US" sz="11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  <a:endParaRPr lang="en-US" sz="11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4562323"/>
                  </a:ext>
                </a:extLst>
              </a:tr>
              <a:tr h="689573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  <a:endParaRPr lang="en-US" sz="11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53092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1C88894-4D4C-856C-DEF0-D9887EE2E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645854"/>
              </p:ext>
            </p:extLst>
          </p:nvPr>
        </p:nvGraphicFramePr>
        <p:xfrm>
          <a:off x="1917256" y="4644549"/>
          <a:ext cx="845697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431">
                  <a:extLst>
                    <a:ext uri="{9D8B030D-6E8A-4147-A177-3AD203B41FA5}">
                      <a16:colId xmlns:a16="http://schemas.microsoft.com/office/drawing/2014/main" val="1106244998"/>
                    </a:ext>
                  </a:extLst>
                </a:gridCol>
                <a:gridCol w="6309541">
                  <a:extLst>
                    <a:ext uri="{9D8B030D-6E8A-4147-A177-3AD203B41FA5}">
                      <a16:colId xmlns:a16="http://schemas.microsoft.com/office/drawing/2014/main" val="1207903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 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Component LTF Sequences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21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LTF52DRU80_1 </a:t>
                      </a:r>
                      <a:endParaRPr lang="en-US" b="1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{LTF26DRU80_1, LTF26DRU80_2}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133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 </a:t>
                      </a:r>
                      <a:endParaRPr lang="en-US" b="1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{LTF26DRU80_1, LTF26DRU80_2, LTF26DRU80_3, LTF26DRU80_4}, {1,1}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2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332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4240-FF43-DA62-7F21-667B0238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PAPR Performance for DBW = 80 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638EF-96B9-2AC6-BE26-0093CD8F46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7E186-59FF-11D5-2706-1A77F02DC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E575-7E61-F958-6908-527342855E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id="{93806F3C-2FEF-2CC9-8713-F49EA2E85D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2761633"/>
              </p:ext>
            </p:extLst>
          </p:nvPr>
        </p:nvGraphicFramePr>
        <p:xfrm>
          <a:off x="719500" y="1751015"/>
          <a:ext cx="10753000" cy="1458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984">
                  <a:extLst>
                    <a:ext uri="{9D8B030D-6E8A-4147-A177-3AD203B41FA5}">
                      <a16:colId xmlns:a16="http://schemas.microsoft.com/office/drawing/2014/main" val="3252240014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1047517800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839251570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1853548937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1903398768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1868909870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1709668487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4240383021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3121629163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59974796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3632690480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2675258206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3507833832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2682067229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2148631573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2424854729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3207941157"/>
                    </a:ext>
                  </a:extLst>
                </a:gridCol>
              </a:tblGrid>
              <a:tr h="388506">
                <a:tc>
                  <a:txBody>
                    <a:bodyPr/>
                    <a:lstStyle/>
                    <a:p>
                      <a:pPr algn="ctr"/>
                      <a:endParaRPr lang="en-US" sz="1400" b="1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8527770"/>
                  </a:ext>
                </a:extLst>
              </a:tr>
              <a:tr h="535012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  <a:endParaRPr lang="en-US" sz="1400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4562323"/>
                  </a:ext>
                </a:extLst>
              </a:tr>
              <a:tr h="535012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530928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732DBE4-3F8D-8DAC-5BDA-0B51EA43E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376" y="3320003"/>
            <a:ext cx="4059936" cy="3044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2326E3F-BDC9-7DAE-0697-6900BDAEC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4688" y="3320003"/>
            <a:ext cx="4059936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090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3B46D-4203-F50F-2C11-1B9977809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on the New LTF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08EE1-E664-C32E-AB9B-9CAB2D51A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The </a:t>
            </a:r>
            <a:r>
              <a:rPr lang="en-US" sz="2000" dirty="0"/>
              <a:t>PAPR performance is significantly better than that of the RRU and the proposed LTF sequence in [4] 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component sequences requires significantly less storage than the legacy LTF.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Simple mapping of the component sequences to the DRU is required.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FE4C2-E283-556A-32DD-D913A0F67A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BAC29-6A9D-83EE-E29E-E62A2DFD14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6082A8-CD13-6979-4580-FFA4E87332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75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D5FC8-2FDE-D7D5-0CD5-5A0ED8243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 and Way Forward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27D4B-C8D6-10B6-B1E5-27A063BFD2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5BE99-E3F5-81BA-B641-2D6DB47269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D18CB6-9A6D-89AE-6321-9CE1F3E780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1B6C7D0-1DDD-CB3A-D2D9-774273AF0CA8}"/>
              </a:ext>
            </a:extLst>
          </p:cNvPr>
          <p:cNvSpPr txBox="1">
            <a:spLocks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New LTF sequence for DRU is proposed for each corresponding distribution bandwidth and the PAPR performance is evaluated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new sequence is constructed from component sequence of length 26 each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mapping of the sequences to the DRUs is unique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In almost all cases, one sequence is found to improve the PAPR performance for all DRUs of the same size.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For example, in DBW = 40 MHz, one 26 long LTF sequence is found to minimize the PAPR for all 26DRU40 (PAPR = 1.89 dB)  </a:t>
            </a:r>
          </a:p>
          <a:p>
            <a:pPr marL="914400" lvl="2" indent="0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338211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C74A-A7C2-942A-5648-9E23E487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85096-C7BB-A2FD-19CD-F5BAFC2B8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11bn SFD:</a:t>
            </a:r>
          </a:p>
          <a:p>
            <a:r>
              <a:rPr lang="en-US" sz="2000" dirty="0"/>
              <a:t>The LTF sequence to use for DBW = 20 MHz is</a:t>
            </a:r>
            <a:endParaRPr lang="en-US" dirty="0"/>
          </a:p>
          <a:p>
            <a:pPr algn="just"/>
            <a:r>
              <a:rPr lang="en-US" sz="1800" b="0" dirty="0">
                <a:effectLst/>
                <a:latin typeface="Calibri" panose="020F0502020204030204" pitchFamily="34" charset="0"/>
              </a:rPr>
              <a:t>	{-1,-1,-1,1,1,1,-1,-1,-1,1,-1,-1,-1,1,-1,1,1,1,-1,1,1,-1,1,1,-1,1,1,-1,1,-1,-1,1,-1,1,1,-1,1,1,1,-1,1,1,1,1,-1,1,-1,-1,-1,1,-1,-1,-1,1,-1,-1,1,1,-1,-1,-1,-1,1,-1,-1,1,1,1,-1,1,-1,1,1,-1,-1,-1,1,-1,-1,1,-1,1,1,1,1,-1,-1,-1,-1,-1,1,1,1,1,-1,-1,1,1,-1,1,-1,1,-1,1,1,-1,-1,-1,1,1,-1,-1,-1,1,1,-1,1,1,1,1,1,1,-1,-1,1,-1,1,1,1,-1,1,-1,-1,-1,-1,1,1,1,-1,-1,-1,1,-1,-1,-1,1,-1,1,1,1,-1,1,1,-1,1,1,-1,1,1,-1,1,-1,-1,1,-1,1,1,-1,1,1,1,-1,1,1,1,1,-1,1,-1,-1,-1,1,-1,-1,-1,1,-1,-1,1,1,-1,-1,-1,-1,1,-1,-1,1,1,1,-1,1,-1,1,1,-1,-1,-1,1,-1,-1,-1,1,1,1,-1,1,-1,-1,1,1,1,1,-1,-1,-1,-1,1,-1,-1,-1,-1,1,-1,1,-1,-1,-1}</a:t>
            </a:r>
            <a:r>
              <a:rPr lang="en-US" dirty="0"/>
              <a:t>		</a:t>
            </a:r>
            <a:endParaRPr lang="en-US" b="0" dirty="0"/>
          </a:p>
          <a:p>
            <a:r>
              <a:rPr lang="en-US" sz="2000" dirty="0"/>
              <a:t>	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E7651-ACDC-F9FB-E0DD-68CBEAFF1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5D52D-87FB-16F4-17B8-FBF306899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C62272-6615-5E85-2681-CB1EA48762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91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C74A-A7C2-942A-5648-9E23E487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85096-C7BB-A2FD-19CD-F5BAFC2B8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11bn SFD:</a:t>
            </a:r>
          </a:p>
          <a:p>
            <a:r>
              <a:rPr lang="en-US" sz="2000" dirty="0"/>
              <a:t>The LTF sequence to use for DBW = 40 MHz is</a:t>
            </a:r>
          </a:p>
          <a:p>
            <a:r>
              <a:rPr lang="en-US" dirty="0"/>
              <a:t>		</a:t>
            </a:r>
            <a:endParaRPr lang="en-US" b="0" dirty="0"/>
          </a:p>
          <a:p>
            <a:r>
              <a:rPr lang="en-US" sz="2000" b="0" dirty="0"/>
              <a:t>{-1,-1,-1,1,1,1,-1,-1,-1,1,-1,-1,-1,1,-1,1,1,1,-1,1,1,-1,1,1,-1,1,-1,-1,1,-1,1,-1,1,-1,-1,-1,-1,1,-1,-1,-1,-1,-1,1,-1,1,1,-1,1,-1,-1,-1,1,-1,1,-1,1,1,1,1,1,-1,1,1,-1,-1,1,-1,1,-1,1,-1,1,1,-1,1,1,1,1,1,-1,1,-1,-1,1,-1,-1,-1,-1,-1,-1,-1,1,1,-1,1,1,-1,-1,-1,1,-1,-1,1,1,-1}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E7651-ACDC-F9FB-E0DD-68CBEAFF1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5D52D-87FB-16F4-17B8-FBF306899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C62272-6615-5E85-2681-CB1EA48762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36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C74A-A7C2-942A-5648-9E23E487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85096-C7BB-A2FD-19CD-F5BAFC2B8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11bn SFD:</a:t>
            </a:r>
          </a:p>
          <a:p>
            <a:r>
              <a:rPr lang="en-US" sz="2000" dirty="0"/>
              <a:t>The LTF sequence to use for DBW = 80 MHz is</a:t>
            </a:r>
          </a:p>
          <a:p>
            <a:r>
              <a:rPr lang="en-US" dirty="0"/>
              <a:t>		</a:t>
            </a:r>
            <a:endParaRPr lang="en-US" b="0" dirty="0"/>
          </a:p>
          <a:p>
            <a:r>
              <a:rPr lang="en-US" sz="2000" b="0" dirty="0"/>
              <a:t>{-1,-1,-1,1,-1,1,1,1,-1,1,-1,-1,1,-1,1,-1,-1,-1,-1,1,-1,-1,-1,-1,1,1,-1,-1,1,1,-1,-1,1,-1,1,-1,-1,-1,-1,-1,1,-1,1,1,1,-1,-1,1,1,-1,-1,1,1,1,1,1,1,1,-1,1,1,1,-1,-1,1,-1,-1,-1,1,-1,1,1,1,-1,-1,-1,-1,-1,1,-1,1,1,-1,1,-1,1,1,-1,1,-1,-1,1,1,-1,-1,-1,-1,1,1,-1,1,-1,1,-1,1,1}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E7651-ACDC-F9FB-E0DD-68CBEAFF1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5D52D-87FB-16F4-17B8-FBF306899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C62272-6615-5E85-2681-CB1EA48762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500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C74A-A7C2-942A-5648-9E23E487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85096-C7BB-A2FD-19CD-F5BAFC2B8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925174" cy="4113213"/>
          </a:xfrm>
        </p:spPr>
        <p:txBody>
          <a:bodyPr/>
          <a:lstStyle/>
          <a:p>
            <a:r>
              <a:rPr lang="en-US" sz="1800"/>
              <a:t>[1] 11/24-0468r2 DRU Tone Plan for 11bn, Mediatek</a:t>
            </a:r>
          </a:p>
          <a:p>
            <a:r>
              <a:rPr lang="en-US" sz="1800"/>
              <a:t>[2] 11/24-0799r0 DRU Tone Plan from the perspective of PAPR, Huawei</a:t>
            </a:r>
          </a:p>
          <a:p>
            <a:r>
              <a:rPr lang="en-US" sz="1800"/>
              <a:t>[3] 11/24-1096r0 Mirror Symmetric 20 MHz DRU Tone Plan within 242 RRU Boundary, LGE</a:t>
            </a:r>
          </a:p>
          <a:p>
            <a:r>
              <a:rPr lang="en-US" sz="1800"/>
              <a:t>[4] 11/24-1567r0 LTF Design for DRU, Broadcom</a:t>
            </a:r>
            <a:endParaRPr lang="en-US" sz="1800">
              <a:highlight>
                <a:srgbClr val="FFFF00"/>
              </a:highlight>
            </a:endParaRPr>
          </a:p>
          <a:p>
            <a:r>
              <a:rPr lang="en-US" sz="180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E7651-ACDC-F9FB-E0DD-68CBEAFF1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5D52D-87FB-16F4-17B8-FBF306899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C62272-6615-5E85-2681-CB1EA48762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252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7BA3-F5B4-776C-788E-A19C4A1C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1: Tone Plan [1] (1/3)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FCB9E-3720-3C11-AAC7-A5EA8D9A09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00E13-A6E8-90EA-0C90-9F05D4BBF5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3769D-19AA-7896-79BC-8BA3E74C8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B5ECA9-8617-5CE1-DAD3-87E3EBF5B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752542"/>
              </p:ext>
            </p:extLst>
          </p:nvPr>
        </p:nvGraphicFramePr>
        <p:xfrm>
          <a:off x="1130883" y="2384865"/>
          <a:ext cx="10144602" cy="330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0767">
                  <a:extLst>
                    <a:ext uri="{9D8B030D-6E8A-4147-A177-3AD203B41FA5}">
                      <a16:colId xmlns:a16="http://schemas.microsoft.com/office/drawing/2014/main" val="2519517983"/>
                    </a:ext>
                  </a:extLst>
                </a:gridCol>
                <a:gridCol w="1690767">
                  <a:extLst>
                    <a:ext uri="{9D8B030D-6E8A-4147-A177-3AD203B41FA5}">
                      <a16:colId xmlns:a16="http://schemas.microsoft.com/office/drawing/2014/main" val="4263345161"/>
                    </a:ext>
                  </a:extLst>
                </a:gridCol>
                <a:gridCol w="1690767">
                  <a:extLst>
                    <a:ext uri="{9D8B030D-6E8A-4147-A177-3AD203B41FA5}">
                      <a16:colId xmlns:a16="http://schemas.microsoft.com/office/drawing/2014/main" val="1168672210"/>
                    </a:ext>
                  </a:extLst>
                </a:gridCol>
                <a:gridCol w="1690767">
                  <a:extLst>
                    <a:ext uri="{9D8B030D-6E8A-4147-A177-3AD203B41FA5}">
                      <a16:colId xmlns:a16="http://schemas.microsoft.com/office/drawing/2014/main" val="3413567295"/>
                    </a:ext>
                  </a:extLst>
                </a:gridCol>
                <a:gridCol w="1690767">
                  <a:extLst>
                    <a:ext uri="{9D8B030D-6E8A-4147-A177-3AD203B41FA5}">
                      <a16:colId xmlns:a16="http://schemas.microsoft.com/office/drawing/2014/main" val="3184424505"/>
                    </a:ext>
                  </a:extLst>
                </a:gridCol>
                <a:gridCol w="1690767">
                  <a:extLst>
                    <a:ext uri="{9D8B030D-6E8A-4147-A177-3AD203B41FA5}">
                      <a16:colId xmlns:a16="http://schemas.microsoft.com/office/drawing/2014/main" val="2386956459"/>
                    </a:ext>
                  </a:extLst>
                </a:gridCol>
              </a:tblGrid>
              <a:tr h="319851">
                <a:tc gridSpan="6"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and pilot subcarrier indices for Distributed Tone RUs (DRUs)  in a 20 MHz UHR TB PPDU [1]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91822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Type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index and subcarrier range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812459"/>
                  </a:ext>
                </a:extLst>
              </a:tr>
              <a:tr h="50643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26DRU20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1:9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909256"/>
                  </a:ext>
                </a:extLst>
              </a:tr>
              <a:tr h="506431">
                <a:tc vMerge="1">
                  <a:txBody>
                    <a:bodyPr/>
                    <a:lstStyle/>
                    <a:p>
                      <a:pPr algn="ctr"/>
                      <a:endParaRPr lang="en-US" sz="2000" b="1" kern="12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838931"/>
                  </a:ext>
                </a:extLst>
              </a:tr>
              <a:tr h="50643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52DRU20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1:4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DRU1</a:t>
                      </a:r>
                      <a:b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 [DRU1, DRU2]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DRU2</a:t>
                      </a:r>
                      <a:b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 [DRU3, DRU4]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781420"/>
                  </a:ext>
                </a:extLst>
              </a:tr>
              <a:tr h="506431">
                <a:tc vMerge="1">
                  <a:txBody>
                    <a:bodyPr/>
                    <a:lstStyle/>
                    <a:p>
                      <a:pPr algn="ctr"/>
                      <a:endParaRPr lang="en-US" sz="2000" b="1" kern="12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DRU3</a:t>
                      </a:r>
                      <a:b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 [DRU6, DRU7]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DRU4</a:t>
                      </a:r>
                      <a:b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 [DRU8, DRU9]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209747"/>
                  </a:ext>
                </a:extLst>
              </a:tr>
              <a:tr h="506431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106DRU20</a:t>
                      </a:r>
                    </a:p>
                    <a:p>
                      <a:pPr algn="ctr"/>
                      <a:r>
                        <a:rPr lang="en-US" sz="1600" b="1" kern="120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= 1:2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</a:t>
                      </a: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RU1</a:t>
                      </a:r>
                      <a:b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</a:t>
                      </a: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[</a:t>
                      </a: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</a:t>
                      </a: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RU1~4], [-3, 3]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RU2</a:t>
                      </a:r>
                      <a:b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[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RU6~9], [-2, 2]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718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957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33589-F7E8-EE2A-3799-33CC7FED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9AEAD-0F43-8081-17EC-A03CDA579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7167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propose new LTF sequences for DRU corresponding to different distribution bandwidths. The new sequences are constructed from component sequences for the 26-tone DRUs. In this document, we share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PAPR performance results of the new LTF sequences for different DRU sizes and distribution bandwidths 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B674E-3CA2-CB0A-423B-82A3856BD7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4EB20-7AD0-0711-120E-34B60E6C5F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671459-E5FD-37E2-87E0-F213DD82D6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7BA3-F5B4-776C-788E-A19C4A1C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1: Tone Plan [1] (2/3)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FCB9E-3720-3C11-AAC7-A5EA8D9A09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00E13-A6E8-90EA-0C90-9F05D4BBF5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3769D-19AA-7896-79BC-8BA3E74C8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FAC08BC-83E5-0BB9-2F0E-25C0BC5A5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18297"/>
              </p:ext>
            </p:extLst>
          </p:nvPr>
        </p:nvGraphicFramePr>
        <p:xfrm>
          <a:off x="504445" y="1590486"/>
          <a:ext cx="11183109" cy="4844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7587">
                  <a:extLst>
                    <a:ext uri="{9D8B030D-6E8A-4147-A177-3AD203B41FA5}">
                      <a16:colId xmlns:a16="http://schemas.microsoft.com/office/drawing/2014/main" val="1171584137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3785352794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188369467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4251961831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2543932478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3466945109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3138935655"/>
                    </a:ext>
                  </a:extLst>
                </a:gridCol>
              </a:tblGrid>
              <a:tr h="42649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and pilot subcarrier indices for Distributed Tone RUs (DRUs)  in a 40 MHz UHR TB PPDU [1]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188048"/>
                  </a:ext>
                </a:extLst>
              </a:tr>
              <a:tr h="4264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Type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index and subcarrier range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68977"/>
                  </a:ext>
                </a:extLst>
              </a:tr>
              <a:tr h="426495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26DRU40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1:18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[-242:18:-26, 10:18:226]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[-233:18:-17, 19:18:235]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[-238:18:-22, 14:18:230]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[-229:18:-13, 23:18:239]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[-225:18:-9, 27:18:243]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[-240:18:-24, 12:18:228]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601406"/>
                  </a:ext>
                </a:extLst>
              </a:tr>
              <a:tr h="426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[-231:18:-15, 21:18:237]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[-236:18:-20, 16:18:232]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[-227:18:-11, 25:18:241]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[-241:18:-25, 11:18:227]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[-232:18:-16, 20:18:236]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[-237:18:-21, 15:18:231]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678049"/>
                  </a:ext>
                </a:extLst>
              </a:tr>
              <a:tr h="426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[-228:18:-12, 24:18:240]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[-234:18:-18, 18:18:234]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[-239:18:-23, 13:18:229]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[-230:18:-14, 22:18:238]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DRU17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[-235:18:-19, 17:18:233]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DRU18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[-226:18:-10, 26:18:242]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0342"/>
                  </a:ext>
                </a:extLst>
              </a:tr>
              <a:tr h="426495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52DRU40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1:8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DRU1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[-242:9:-17, 10:9:235]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DRU2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[-238:9:-13, 14:9:239]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DRU3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[-240:9:-15, 12:9:237]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949846"/>
                  </a:ext>
                </a:extLst>
              </a:tr>
              <a:tr h="426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DRU4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[-236:9:-11, 16:9:241]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DRU5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[-241:9:-16, 11:9:236]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DRU6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[-237:9:-12, 15:9:240]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497358"/>
                  </a:ext>
                </a:extLst>
              </a:tr>
              <a:tr h="426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DRU7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[-239:9:-14, 13:9:238]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DRU8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[-235:9:-10, 17:9:242]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45923"/>
                  </a:ext>
                </a:extLst>
              </a:tr>
              <a:tr h="42649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106DRU40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1:4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26DRU40 [DRU1~4], [-8,5]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26DRU40 [DRU6~9], [-6,7]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26DRU40 [DRU10~13], [-7,6]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27993"/>
                  </a:ext>
                </a:extLst>
              </a:tr>
              <a:tr h="426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26DRU40 [DRU15~18], [-5,8]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810306"/>
                  </a:ext>
                </a:extLst>
              </a:tr>
              <a:tr h="426495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242DRU40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1:2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DRU1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106DRU40 [DRU1~2], 26DRU40 DRU5, </a:t>
                      </a:r>
                    </a:p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[-244,-4,3,9]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DRU2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106DRU40  [DRU3~4], 26DRU40 DRU14, </a:t>
                      </a:r>
                    </a:p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[-243,-3,4,244]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1200" b="0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552" marR="7552" marT="5664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43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2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7BA3-F5B4-776C-788E-A19C4A1C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1: Tone Plan [1] (3/3)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FCB9E-3720-3C11-AAC7-A5EA8D9A09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00E13-A6E8-90EA-0C90-9F05D4BBF5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3769D-19AA-7896-79BC-8BA3E74C8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55BB492-E402-E7A1-FAA3-837EF5229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655753"/>
              </p:ext>
            </p:extLst>
          </p:nvPr>
        </p:nvGraphicFramePr>
        <p:xfrm>
          <a:off x="653330" y="1718502"/>
          <a:ext cx="10885340" cy="462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7068">
                  <a:extLst>
                    <a:ext uri="{9D8B030D-6E8A-4147-A177-3AD203B41FA5}">
                      <a16:colId xmlns:a16="http://schemas.microsoft.com/office/drawing/2014/main" val="1171584137"/>
                    </a:ext>
                  </a:extLst>
                </a:gridCol>
                <a:gridCol w="2177068">
                  <a:extLst>
                    <a:ext uri="{9D8B030D-6E8A-4147-A177-3AD203B41FA5}">
                      <a16:colId xmlns:a16="http://schemas.microsoft.com/office/drawing/2014/main" val="3785352794"/>
                    </a:ext>
                  </a:extLst>
                </a:gridCol>
                <a:gridCol w="2177068">
                  <a:extLst>
                    <a:ext uri="{9D8B030D-6E8A-4147-A177-3AD203B41FA5}">
                      <a16:colId xmlns:a16="http://schemas.microsoft.com/office/drawing/2014/main" val="188369467"/>
                    </a:ext>
                  </a:extLst>
                </a:gridCol>
                <a:gridCol w="2177068">
                  <a:extLst>
                    <a:ext uri="{9D8B030D-6E8A-4147-A177-3AD203B41FA5}">
                      <a16:colId xmlns:a16="http://schemas.microsoft.com/office/drawing/2014/main" val="4251961831"/>
                    </a:ext>
                  </a:extLst>
                </a:gridCol>
                <a:gridCol w="2177068">
                  <a:extLst>
                    <a:ext uri="{9D8B030D-6E8A-4147-A177-3AD203B41FA5}">
                      <a16:colId xmlns:a16="http://schemas.microsoft.com/office/drawing/2014/main" val="2543932478"/>
                    </a:ext>
                  </a:extLst>
                </a:gridCol>
              </a:tblGrid>
              <a:tr h="31258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and pilot subcarrier indices for Distributed Tone RUs (DRUs)  in an 80 MHz UHR TB PPDU [1]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188048"/>
                  </a:ext>
                </a:extLst>
              </a:tr>
              <a:tr h="3125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Type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index and subcarrier range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68977"/>
                  </a:ext>
                </a:extLst>
              </a:tr>
              <a:tr h="518044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52DRU80</a:t>
                      </a:r>
                    </a:p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1:16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[-483:36:-51, 17:36:449],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[-467:36:-35, 33:36:465]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[-475:36:-43, 25:36:457],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[-459:36:-27, 41:36:473]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[-479:36:-47, 21:36:453],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[-463:36:-31, 37:36:469]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[-471:36:-39, 29:36:461],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[-455:36:-23, 45:36:477]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601406"/>
                  </a:ext>
                </a:extLst>
              </a:tr>
              <a:tr h="51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[-477:36:-45, 23:36:455],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[-461:36:-29, 39:36:471]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[-469:36:-37, 31:36:463],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[-453:36:-21, 47:36:479]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[-481:36:-49, 19:36:451],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[-465:36:-33, 35:36:467]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[-473:36:-41, 27:36:459],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[-457:36:-25, 43:36:475]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678049"/>
                  </a:ext>
                </a:extLst>
              </a:tr>
              <a:tr h="51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[-482:36:-50, 18:36:450],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[-466:36:-34, 34:36:466]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[-474:36:-42, 26:36:458],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[-458:36:-26, 42:36:474]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[-478:36:-46, 22:36:454],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[-462:36:-30, 38:36:470]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[-470:36:-38, 30:36:462],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[-454:36:-22, 46:36:478]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0342"/>
                  </a:ext>
                </a:extLst>
              </a:tr>
              <a:tr h="518044">
                <a:tc vMerge="1">
                  <a:txBody>
                    <a:bodyPr/>
                    <a:lstStyle/>
                    <a:p>
                      <a:pPr algn="ctr"/>
                      <a:endParaRPr lang="en-US" sz="1600" b="1" kern="12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[-476:36:-44, 24:36:456],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[-460:36:-28, 40:36:472]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[-468:36:-36, 32:36:464],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[-452:36:-20,48:36:480]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[-480:36:-48, 20:36:452],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[-464:36:-32, 36:36:468]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[-472:36:-40, 28:36:460],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[-456:36:-24, 44:36:476]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294124"/>
                  </a:ext>
                </a:extLst>
              </a:tr>
              <a:tr h="34754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106DRU80</a:t>
                      </a:r>
                    </a:p>
                    <a:p>
                      <a:pPr algn="ctr"/>
                      <a:r>
                        <a:rPr lang="en-US" sz="1400" b="1" kern="120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= 1:8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</a:t>
                      </a: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 [DRU1~2],  [-495, 485]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[DRU3~4],[-491, 489]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[DRU5~6],[-489, 491]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[DRU7~8],[-493, 487]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949846"/>
                  </a:ext>
                </a:extLst>
              </a:tr>
              <a:tr h="3475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[DRU9~10],[-494, 486]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[DRU11~12],[-490,490]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[DRU13~14],[-488,492]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[DRU15~16],[-492,488]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497358"/>
                  </a:ext>
                </a:extLst>
              </a:tr>
              <a:tr h="34754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242DRU80</a:t>
                      </a:r>
                    </a:p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1:4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27993"/>
                  </a:ext>
                </a:extLst>
              </a:tr>
              <a:tr h="3475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810306"/>
                  </a:ext>
                </a:extLst>
              </a:tr>
              <a:tr h="539918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484DRU80</a:t>
                      </a:r>
                    </a:p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1:2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43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1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EA1E8-EEDC-AFEC-30CE-5A98F6BD3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A77B4-991F-A2A7-D677-66524CF7F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LTF component sequences for 26-tone DRUs corresponding to each distribution bandwidth are found.  </a:t>
            </a:r>
          </a:p>
          <a:p>
            <a:pPr marL="0" indent="0"/>
            <a:endParaRPr lang="en-US" sz="11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The LTF component sequences of length 26 each can be combined to form LTF sequences for larger DRU sizes.</a:t>
            </a:r>
          </a:p>
          <a:p>
            <a:pPr marL="0" indent="0"/>
            <a:endParaRPr lang="en-US" sz="11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Example: For DBW = 20 MHz, 7 LTF component sequences are found (LTF26DRU20_1 to LTF26DRU20_7).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For 26DRU20, a subset of these component sequences are found to be optimal (in terms of PAPR).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For 52DRU20, two sequences can be combined to construct an LTF sequence for 52-tone DRUs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For 106DRU20, four sequences can be combined to construct an LTF sequence for 106-tone DRUs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/>
              <a:t>Two extra LTF values are also found for each 106DRU20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Similar concept applies to larger distribution bandwidths (e.g., 40/80 MHz)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C1A31-2EC6-D6C1-4E6E-E0133EB2C5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4BFA4-A2D8-EA56-DF9B-EA88CAB054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923BAC-C792-3E6E-AAE6-58FA897C57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45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1597D-CCAE-BFF7-63C7-394045DFC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LTF Sequences for DBW = 20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E2B5D-DD77-ABEB-FCEA-B6F4D9DEB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component sequences for DBW = 20 MHz are listed below considering the tone plan in [1]</a:t>
            </a:r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FCF82-FBFE-D3B2-B4A9-E54B9D5551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7E3D0-B633-22AB-6ABD-626B943D95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CB1B6B-FDE5-DDEA-87C8-5BA7D470FC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68155E6-26FC-F4B1-5275-B26187B7D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428063"/>
              </p:ext>
            </p:extLst>
          </p:nvPr>
        </p:nvGraphicFramePr>
        <p:xfrm>
          <a:off x="2030942" y="2987041"/>
          <a:ext cx="884127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866">
                  <a:extLst>
                    <a:ext uri="{9D8B030D-6E8A-4147-A177-3AD203B41FA5}">
                      <a16:colId xmlns:a16="http://schemas.microsoft.com/office/drawing/2014/main" val="743089871"/>
                    </a:ext>
                  </a:extLst>
                </a:gridCol>
                <a:gridCol w="6693407">
                  <a:extLst>
                    <a:ext uri="{9D8B030D-6E8A-4147-A177-3AD203B41FA5}">
                      <a16:colId xmlns:a16="http://schemas.microsoft.com/office/drawing/2014/main" val="3569478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LTF Sequence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3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-1,-1,-1,1,1,1,-1,-1,-1,1,-1,-1,-1,1,-1,1,1,1,-1,1,1,-1,1,1,-1,1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9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-1,-1,1,1,-1,-1,-1,1,1,-1,1,1,1,1,1,1,-1,-1,1,-1,1,1,1,-1,1,-1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82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1,-1,1,-1,-1,1,-1,1,1,-1,1,1,1,-1,1,1,1,1,-1,1,-1,-1,-1,1,-1,-1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737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-1,-1,-1,1,-1,1,1,1,-1,-1,1,1,-1,-1,1,-1,1,-1,-1,1,-1,-1,-1,-1,-1,1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24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-1,1,-1,-1,1,1,-1,-1,-1,-1,1,-1,-1,1,1,1, -1,1,-1,1,1,-1,-1,-1,1, 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7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-1,1,-1,1,1,1,1,-1,-1,-1,-1,-1,1,1,1,1,-1,-1,1,1,-1,1,-1,1,-1,1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33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-1,-1,1,1,1,-1,1,-1,-1,1,1,1,1,-1,-1,-1,-1,1,-1,-1,-1,-1,1,-1,1,-1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553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08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A4986-A2CF-59CF-47CF-6FB45B65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Mapping of the LTF Sequence to DRUs for DBW = 20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7D282-8E05-79F9-512C-C9DA57536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330A5-B5E3-4462-039C-EA495CDB02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70AA2-30F9-085B-30F1-D30B45E220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CE02AE-C972-2B50-7A79-8D90889E26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AE40478-55A3-604C-8ACC-9814B0559D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2174530"/>
              </p:ext>
            </p:extLst>
          </p:nvPr>
        </p:nvGraphicFramePr>
        <p:xfrm>
          <a:off x="320040" y="1830390"/>
          <a:ext cx="11722608" cy="189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5296">
                  <a:extLst>
                    <a:ext uri="{9D8B030D-6E8A-4147-A177-3AD203B41FA5}">
                      <a16:colId xmlns:a16="http://schemas.microsoft.com/office/drawing/2014/main" val="758536326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496499174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802696839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98180840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4044103835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2844809025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3348975886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1989236791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2014081665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23938715"/>
                    </a:ext>
                  </a:extLst>
                </a:gridCol>
              </a:tblGrid>
              <a:tr h="539496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639541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26DRU20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479152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52DRU20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16918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106DRU20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LTF106DRU20_1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LTF106DRU20_2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26522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5C4B9EF-5C8B-2AE7-BF42-07020318C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55719"/>
              </p:ext>
            </p:extLst>
          </p:nvPr>
        </p:nvGraphicFramePr>
        <p:xfrm>
          <a:off x="2462022" y="4173439"/>
          <a:ext cx="830046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690">
                  <a:extLst>
                    <a:ext uri="{9D8B030D-6E8A-4147-A177-3AD203B41FA5}">
                      <a16:colId xmlns:a16="http://schemas.microsoft.com/office/drawing/2014/main" val="1106244998"/>
                    </a:ext>
                  </a:extLst>
                </a:gridCol>
                <a:gridCol w="6192776">
                  <a:extLst>
                    <a:ext uri="{9D8B030D-6E8A-4147-A177-3AD203B41FA5}">
                      <a16:colId xmlns:a16="http://schemas.microsoft.com/office/drawing/2014/main" val="1207903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 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Component LTF Sequences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21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LTF52DRU20_1 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{LTF26DRU20_1, LTF26DRU20_3}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133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LTF52DRU20_2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{LTF26DRU20_1, LTF26DRU20_4}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71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LTF106DRU20_1 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{LTF26DRU20_1, LTF26DRU20_3, LTF26DRU20_5, LTF26DRU20_6}, {1,-1}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23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LTF106DRU20_2 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{LTF26DRU20_1, LTF26DRU20_3, LTF26DRU20_5, LTF26DRU20_7},{-1,-1}</a:t>
                      </a:r>
                      <a:endParaRPr lang="en-US" sz="16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940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432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4240-FF43-DA62-7F21-667B0238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PAPR Performance for DBW = 20 MHz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D820441-F85D-B5CD-22B6-C65FD08451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558592"/>
              </p:ext>
            </p:extLst>
          </p:nvPr>
        </p:nvGraphicFramePr>
        <p:xfrm>
          <a:off x="915194" y="1830390"/>
          <a:ext cx="10361613" cy="1795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829">
                  <a:extLst>
                    <a:ext uri="{9D8B030D-6E8A-4147-A177-3AD203B41FA5}">
                      <a16:colId xmlns:a16="http://schemas.microsoft.com/office/drawing/2014/main" val="758536326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496499174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802696839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98180840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4044103835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2844809025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3348975886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1989236791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2014081665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23938715"/>
                    </a:ext>
                  </a:extLst>
                </a:gridCol>
              </a:tblGrid>
              <a:tr h="539496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639541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26DRU20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2.37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2.37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479152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52DRU20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3.77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3.77</a:t>
                      </a:r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3.77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3.91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16918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106DRU20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4.64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4.74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2652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638EF-96B9-2AC6-BE26-0093CD8F46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7E186-59FF-11D5-2706-1A77F02DC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E575-7E61-F958-6908-527342855E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0B3BFB-2568-D795-8CCB-5E6292508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13" y="3753612"/>
            <a:ext cx="3224783" cy="24185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D4A7AC-D7D1-A34C-618D-1DACBBD4E0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3609" y="3753612"/>
            <a:ext cx="3224783" cy="24185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9F685A-5B45-74ED-D0F9-036D7F28FB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7805" y="3753612"/>
            <a:ext cx="3224783" cy="241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91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1597D-CCAE-BFF7-63C7-394045DFC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LTF Sequences for DBW = 40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E2B5D-DD77-ABEB-FCEA-B6F4D9DEB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component sequences for DBW = 40 MHz are listed below considering the tone plan in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FCF82-FBFE-D3B2-B4A9-E54B9D5551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7E3D0-B633-22AB-6ABD-626B943D95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CB1B6B-FDE5-DDEA-87C8-5BA7D470FC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68155E6-26FC-F4B1-5275-B26187B7D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965521"/>
              </p:ext>
            </p:extLst>
          </p:nvPr>
        </p:nvGraphicFramePr>
        <p:xfrm>
          <a:off x="2030943" y="3105785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409">
                  <a:extLst>
                    <a:ext uri="{9D8B030D-6E8A-4147-A177-3AD203B41FA5}">
                      <a16:colId xmlns:a16="http://schemas.microsoft.com/office/drawing/2014/main" val="743089871"/>
                    </a:ext>
                  </a:extLst>
                </a:gridCol>
                <a:gridCol w="6199591">
                  <a:extLst>
                    <a:ext uri="{9D8B030D-6E8A-4147-A177-3AD203B41FA5}">
                      <a16:colId xmlns:a16="http://schemas.microsoft.com/office/drawing/2014/main" val="3569478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 Sequence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3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u="none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-1,-1,-1,1,1,1,-1,-1,-1,1,-1,-1,-1,1,-1,1,1,1,-1,1,1,-1,1,1,-1,1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9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u="none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-1,-1,1,-1,1,-1,1,-1,-1,-1,-1,1,-1,-1,-1,-1,-1,1,-1,1,1,-1,1,-1,-1,-1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363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u="none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1,-1,1,-1,1,1,1,1,1,-1,1,1,-1,-1,1,-1,1,-1,1,-1,1,1,-1,1,1,1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737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u="non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1,1,-1,1,-1,-1,1,-1,-1,-1,-1,-1,-1,-1,1,1,-1,1,1,-1,-1,-1,1,-1,-1,1</a:t>
                      </a:r>
                      <a:endParaRPr lang="en-US" u="none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246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336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4240-FF43-DA62-7F21-667B0238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Mapping of LTF Sequences to DRUs for DBW = 40 MHz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D820441-F85D-B5CD-22B6-C65FD08451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89973"/>
              </p:ext>
            </p:extLst>
          </p:nvPr>
        </p:nvGraphicFramePr>
        <p:xfrm>
          <a:off x="515590" y="1830390"/>
          <a:ext cx="11506177" cy="2170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687">
                  <a:extLst>
                    <a:ext uri="{9D8B030D-6E8A-4147-A177-3AD203B41FA5}">
                      <a16:colId xmlns:a16="http://schemas.microsoft.com/office/drawing/2014/main" val="758536326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496499174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802696839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98180840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4044103835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3788997169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567343024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669836659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59332283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4273399195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301143797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4206886752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671344717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1534065690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844809025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3348975886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1989236791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014081665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3938715"/>
                    </a:ext>
                  </a:extLst>
                </a:gridCol>
              </a:tblGrid>
              <a:tr h="539496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639541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479152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16918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LTF106DRU40_1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LTF106DRU40_1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LTF106DRU40_1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LTF106DRU40_1</a:t>
                      </a:r>
                      <a:endParaRPr lang="en-US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2652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638EF-96B9-2AC6-BE26-0093CD8F46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7E186-59FF-11D5-2706-1A77F02DC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E575-7E61-F958-6908-527342855E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CB3B5CC-7182-7AE3-1FE0-90058F8E5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81534"/>
              </p:ext>
            </p:extLst>
          </p:nvPr>
        </p:nvGraphicFramePr>
        <p:xfrm>
          <a:off x="2460965" y="4750310"/>
          <a:ext cx="72679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511">
                  <a:extLst>
                    <a:ext uri="{9D8B030D-6E8A-4147-A177-3AD203B41FA5}">
                      <a16:colId xmlns:a16="http://schemas.microsoft.com/office/drawing/2014/main" val="1106244998"/>
                    </a:ext>
                  </a:extLst>
                </a:gridCol>
                <a:gridCol w="5422445">
                  <a:extLst>
                    <a:ext uri="{9D8B030D-6E8A-4147-A177-3AD203B41FA5}">
                      <a16:colId xmlns:a16="http://schemas.microsoft.com/office/drawing/2014/main" val="1207903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 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Component LTF Sequences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21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 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{LTF26DRU_1, LTF26DRU_2}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133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LTF106DRU40_1 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{LTF26DRU_1, LTF26DRU_2, LTF26DRU_3, LTF26DRU_4}, {1,-1}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2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98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4240-FF43-DA62-7F21-667B0238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PAPR Performance for DBW = 40 MHz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D820441-F85D-B5CD-22B6-C65FD08451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898740"/>
              </p:ext>
            </p:extLst>
          </p:nvPr>
        </p:nvGraphicFramePr>
        <p:xfrm>
          <a:off x="761241" y="1591056"/>
          <a:ext cx="10669518" cy="2002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156">
                  <a:extLst>
                    <a:ext uri="{9D8B030D-6E8A-4147-A177-3AD203B41FA5}">
                      <a16:colId xmlns:a16="http://schemas.microsoft.com/office/drawing/2014/main" val="758536326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496499174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802696839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98180840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4044103835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3788997169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567343024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669836659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59332283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4273399195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301143797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4206886752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671344717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1534065690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844809025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3348975886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1989236791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014081665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3938715"/>
                    </a:ext>
                  </a:extLst>
                </a:gridCol>
              </a:tblGrid>
              <a:tr h="447617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6395418"/>
                  </a:ext>
                </a:extLst>
              </a:tr>
              <a:tr h="429914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479152"/>
                  </a:ext>
                </a:extLst>
              </a:tr>
              <a:tr h="4299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169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2652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638EF-96B9-2AC6-BE26-0093CD8F46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7E186-59FF-11D5-2706-1A77F02DC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E575-7E61-F958-6908-527342855E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C38A71-ED36-9952-2254-09D4AA98A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32" y="3680459"/>
            <a:ext cx="3621024" cy="27157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86212-33E7-0382-0A82-5F6BF24E2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488" y="3680459"/>
            <a:ext cx="3621024" cy="27157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B2FA80-D9D9-8CA3-E000-3A51336857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8744" y="3680459"/>
            <a:ext cx="3621024" cy="271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369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3108</Words>
  <Application>Microsoft Office PowerPoint</Application>
  <PresentationFormat>Widescreen</PresentationFormat>
  <Paragraphs>601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Unicode MS</vt:lpstr>
      <vt:lpstr>Calibri</vt:lpstr>
      <vt:lpstr>Times New Roman</vt:lpstr>
      <vt:lpstr>Office Theme</vt:lpstr>
      <vt:lpstr>Document</vt:lpstr>
      <vt:lpstr>New LTF Sequences for DRU</vt:lpstr>
      <vt:lpstr>Abstract</vt:lpstr>
      <vt:lpstr>Main Proposal</vt:lpstr>
      <vt:lpstr>LTF Sequences for DBW = 20 MHz</vt:lpstr>
      <vt:lpstr>Mapping of the LTF Sequence to DRUs for DBW = 20 MHz</vt:lpstr>
      <vt:lpstr>PAPR Performance for DBW = 20 MHz</vt:lpstr>
      <vt:lpstr>LTF Sequences for DBW = 40 MHz</vt:lpstr>
      <vt:lpstr>Mapping of LTF Sequences to DRUs for DBW = 40 MHz</vt:lpstr>
      <vt:lpstr>PAPR Performance for DBW = 40 MHz</vt:lpstr>
      <vt:lpstr>LTF Sequences for DBW = 80 MHz</vt:lpstr>
      <vt:lpstr>Mapping of LTF Sequences to DRUs for DBW = 80 MHz</vt:lpstr>
      <vt:lpstr>PAPR Performance for DBW = 80 MHz</vt:lpstr>
      <vt:lpstr>Discussion on the New LTF Sequences</vt:lpstr>
      <vt:lpstr>Conclusions and Way Forward</vt:lpstr>
      <vt:lpstr>SP 1</vt:lpstr>
      <vt:lpstr>SP 2</vt:lpstr>
      <vt:lpstr>SP 3</vt:lpstr>
      <vt:lpstr>References</vt:lpstr>
      <vt:lpstr>Appendix 1: Tone Plan [1] (1/3)</vt:lpstr>
      <vt:lpstr>Appendix 1: Tone Plan [1] (2/3)</vt:lpstr>
      <vt:lpstr>Appendix 1: Tone Plan [1] (3/3)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2024-11-09T03:55:15Z</dcterms:created>
  <dcterms:modified xsi:type="dcterms:W3CDTF">2024-11-13T23:06:57Z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2024-11-09T03:55:26Z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b8043781-2d69-434d-b03b-f35bfdfc5ee5</vt:lpwstr>
  </property>
  <property fmtid="{D5CDD505-2E9C-101B-9397-08002B2CF9AE}" pid="8" name="MSIP_Label_4d2f777e-4347-4fc6-823a-b44ab313546a_ContentBits">
    <vt:lpwstr>0</vt:lpwstr>
  </property>
</Properties>
</file>