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57" r:id="rId3"/>
    <p:sldId id="585" r:id="rId4"/>
    <p:sldId id="615" r:id="rId5"/>
    <p:sldId id="624" r:id="rId6"/>
    <p:sldId id="616" r:id="rId7"/>
    <p:sldId id="629" r:id="rId8"/>
    <p:sldId id="625" r:id="rId9"/>
    <p:sldId id="617" r:id="rId10"/>
    <p:sldId id="588" r:id="rId11"/>
    <p:sldId id="618" r:id="rId12"/>
    <p:sldId id="619" r:id="rId13"/>
    <p:sldId id="620" r:id="rId14"/>
    <p:sldId id="621" r:id="rId15"/>
    <p:sldId id="500" r:id="rId16"/>
    <p:sldId id="630" r:id="rId17"/>
    <p:sldId id="623" r:id="rId18"/>
    <p:sldId id="627" r:id="rId19"/>
    <p:sldId id="628" r:id="rId20"/>
    <p:sldId id="631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8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1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86797" autoAdjust="0"/>
  </p:normalViewPr>
  <p:slideViewPr>
    <p:cSldViewPr>
      <p:cViewPr varScale="1">
        <p:scale>
          <a:sx n="65" d="100"/>
          <a:sy n="65" d="100"/>
        </p:scale>
        <p:origin x="140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r>
              <a:rPr lang="en-GB" altLang="zh-CN" dirty="0"/>
              <a:t>Preamble + Sync + excitation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8161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182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44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3825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3BBE3-CA79-137B-4F76-F2DDEB1E0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AAEED2-18E3-E982-5871-733BB1C855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7BF0C-0CD4-7FA0-8065-BF0A2D8E4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1E03997-9EC4-1C06-0751-B122F283673B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CB058-8AF6-BDFA-E818-EBAF8DA5BF4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51B862-B60B-FFA5-B9D7-C7A1A6B13A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719E9-7BFC-617F-3C81-38F7A45EDC3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795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979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C053AD-5946-681E-93A1-A01652B68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5E761C-A755-188A-ABE0-D4307D785E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D28A04-3B85-E5F4-0F67-D79FC9AB8C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A1633AC-4D43-326E-D0F8-A0700ED8AAD8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76C6AC-31DB-5363-F6DB-072A08F0B84E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FB58-56F7-34B0-0979-5C364D0C5F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3B85F-D5A2-B913-E140-0B64B9A2E7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019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055358-A31C-6185-129E-EEA915790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59FB90-6E03-4FAC-5CB8-C23D7DF868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810D308-E725-0B29-F50D-670B307C24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27190A6-C7CE-995B-407A-F4314FC653CC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7AF6E3-B266-7724-6CB3-01FD4F148D80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B771E8-F4C0-6806-AB12-6DAD1A049D1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80E3A-6AB7-3C33-7DA1-D3F2813BF34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6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3915961" y="95706"/>
            <a:ext cx="2365777" cy="215444"/>
          </a:xfrm>
          <a:ln/>
        </p:spPr>
        <p:txBody>
          <a:bodyPr/>
          <a:lstStyle/>
          <a:p>
            <a:r>
              <a:rPr lang="en-US" dirty="0"/>
              <a:t>doc.: IEEE 802.11-yy/1780r1r0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87BE79-4D1C-FA90-A4E0-3CEFFB776B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1C68C2-31AF-352F-2363-3C985D89D8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9039680-22AD-4244-3A4F-4D8ACF57AB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D55E85F8-FFC3-EECE-0775-C9BCF70BF25A}"/>
              </a:ext>
            </a:extLst>
          </p:cNvPr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AF0E17-C79C-7022-BCB3-673698F23C44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2C1F5-E3E2-6E71-D790-3914E0DE2E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99265-45A9-3AF8-18C6-C1925109B18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7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3977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9144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B330E-803F-ACE7-4889-5BEA54DFD8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8E4EFFAD-B40F-117E-CBF0-44E0678A59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663847A-95BA-9AFC-FA0C-E9C167321E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C6E8CB6-10D5-CA9E-F5F2-FDDC37CDC6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0317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999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8217A-5193-A224-67B8-3C9BDC9ACD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A39C3BDB-3B1D-C589-D88C-B6FD12AD91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17D4061-FD7C-1E44-0F61-9DCCCC821B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09EF159-A664-46F8-4AD5-DB3EF6383C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2863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20BB42-AF2B-1DA1-9D14-AECBCC990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EDC6F8D7-DD1B-5958-D3F2-60FAB93DBC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B0F0A1F8-6056-38C2-9201-0DE04D2A23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765F2D5-06B9-78A1-0424-D281ACE766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177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1487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Further Discussion on AMP PPDU Design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625958"/>
              </p:ext>
            </p:extLst>
          </p:nvPr>
        </p:nvGraphicFramePr>
        <p:xfrm>
          <a:off x="838200" y="2701138"/>
          <a:ext cx="7886702" cy="26596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Ke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07746"/>
            <a:ext cx="7934260" cy="18418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Possible PPDU formats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Format 3 to 5: can be used for AMP device without energy storage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412298-A2EA-AAEB-08AB-8AF6CDB46B83}"/>
              </a:ext>
            </a:extLst>
          </p:cNvPr>
          <p:cNvSpPr txBox="1"/>
          <p:nvPr/>
        </p:nvSpPr>
        <p:spPr>
          <a:xfrm>
            <a:off x="2305310" y="3207035"/>
            <a:ext cx="200406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0C4EA2-29A3-E7A9-DEB0-0D9E804696FA}"/>
              </a:ext>
            </a:extLst>
          </p:cNvPr>
          <p:cNvSpPr txBox="1"/>
          <p:nvPr/>
        </p:nvSpPr>
        <p:spPr>
          <a:xfrm>
            <a:off x="869332" y="287506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9EF577B-5BC4-A86C-81F5-43802825BB0D}"/>
              </a:ext>
            </a:extLst>
          </p:cNvPr>
          <p:cNvSpPr txBox="1"/>
          <p:nvPr/>
        </p:nvSpPr>
        <p:spPr>
          <a:xfrm>
            <a:off x="3938354" y="320760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E66B5B-FC22-46FD-275B-819416685889}"/>
              </a:ext>
            </a:extLst>
          </p:cNvPr>
          <p:cNvSpPr txBox="1"/>
          <p:nvPr/>
        </p:nvSpPr>
        <p:spPr>
          <a:xfrm>
            <a:off x="5450005" y="3207603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62F274-A460-B516-D09B-8D5F1B7BDF8F}"/>
              </a:ext>
            </a:extLst>
          </p:cNvPr>
          <p:cNvSpPr txBox="1"/>
          <p:nvPr/>
        </p:nvSpPr>
        <p:spPr>
          <a:xfrm>
            <a:off x="6562525" y="3215223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278ECD-F891-7806-4C9D-546D220FC9BF}"/>
              </a:ext>
            </a:extLst>
          </p:cNvPr>
          <p:cNvSpPr txBox="1"/>
          <p:nvPr/>
        </p:nvSpPr>
        <p:spPr>
          <a:xfrm>
            <a:off x="2305309" y="4527349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FAD5AD7-118D-4AC1-65AE-5090BD77CE8B}"/>
              </a:ext>
            </a:extLst>
          </p:cNvPr>
          <p:cNvSpPr txBox="1"/>
          <p:nvPr/>
        </p:nvSpPr>
        <p:spPr>
          <a:xfrm>
            <a:off x="869331" y="4195382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0C164E-A986-3623-E146-A617A819D156}"/>
              </a:ext>
            </a:extLst>
          </p:cNvPr>
          <p:cNvSpPr txBox="1"/>
          <p:nvPr/>
        </p:nvSpPr>
        <p:spPr>
          <a:xfrm>
            <a:off x="3647853" y="4529186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48736CD-2249-A16E-9676-67F28FB35D83}"/>
              </a:ext>
            </a:extLst>
          </p:cNvPr>
          <p:cNvSpPr txBox="1"/>
          <p:nvPr/>
        </p:nvSpPr>
        <p:spPr>
          <a:xfrm>
            <a:off x="4677636" y="4531919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57C679-03BF-8F16-D320-C0C359D02F38}"/>
              </a:ext>
            </a:extLst>
          </p:cNvPr>
          <p:cNvSpPr txBox="1"/>
          <p:nvPr/>
        </p:nvSpPr>
        <p:spPr>
          <a:xfrm>
            <a:off x="5776788" y="4536341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D39F5E4-2772-C112-0FD5-CADCBE6B5EE4}"/>
              </a:ext>
            </a:extLst>
          </p:cNvPr>
          <p:cNvSpPr txBox="1"/>
          <p:nvPr/>
        </p:nvSpPr>
        <p:spPr>
          <a:xfrm>
            <a:off x="6980535" y="4535437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A0B5157-B520-2366-425B-C42F4A27EE5C}"/>
              </a:ext>
            </a:extLst>
          </p:cNvPr>
          <p:cNvSpPr txBox="1"/>
          <p:nvPr/>
        </p:nvSpPr>
        <p:spPr>
          <a:xfrm>
            <a:off x="4393172" y="2743200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WPT + DL Rx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E0F8C7-8207-AC7A-5E9F-4B8CFCE8456B}"/>
              </a:ext>
            </a:extLst>
          </p:cNvPr>
          <p:cNvSpPr txBox="1"/>
          <p:nvPr/>
        </p:nvSpPr>
        <p:spPr>
          <a:xfrm>
            <a:off x="3395416" y="4027607"/>
            <a:ext cx="35120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WPT + DL Rx + backscattering for UL 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BBEFA-8CDE-F410-0D9A-23780A47FFE2}"/>
              </a:ext>
            </a:extLst>
          </p:cNvPr>
          <p:cNvSpPr txBox="1"/>
          <p:nvPr/>
        </p:nvSpPr>
        <p:spPr>
          <a:xfrm>
            <a:off x="2305310" y="5847095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0808EE-BDF3-5D97-5D01-1A5F4278AD12}"/>
              </a:ext>
            </a:extLst>
          </p:cNvPr>
          <p:cNvSpPr txBox="1"/>
          <p:nvPr/>
        </p:nvSpPr>
        <p:spPr>
          <a:xfrm>
            <a:off x="869331" y="551512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7A90E0-F7A8-2F2C-FF25-7EA9F5548075}"/>
              </a:ext>
            </a:extLst>
          </p:cNvPr>
          <p:cNvSpPr txBox="1"/>
          <p:nvPr/>
        </p:nvSpPr>
        <p:spPr>
          <a:xfrm>
            <a:off x="3200400" y="5845429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BF665F-489B-2CAF-F84E-805BE77AA57D}"/>
              </a:ext>
            </a:extLst>
          </p:cNvPr>
          <p:cNvSpPr txBox="1"/>
          <p:nvPr/>
        </p:nvSpPr>
        <p:spPr>
          <a:xfrm>
            <a:off x="3888432" y="5850751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8FE8F9-B57F-0ED3-AEEC-E1BC73A339C9}"/>
              </a:ext>
            </a:extLst>
          </p:cNvPr>
          <p:cNvSpPr txBox="1"/>
          <p:nvPr/>
        </p:nvSpPr>
        <p:spPr>
          <a:xfrm>
            <a:off x="4462301" y="5845429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202EABD-5088-F544-834C-77FB623323E0}"/>
              </a:ext>
            </a:extLst>
          </p:cNvPr>
          <p:cNvSpPr txBox="1"/>
          <p:nvPr/>
        </p:nvSpPr>
        <p:spPr>
          <a:xfrm>
            <a:off x="2688803" y="5306445"/>
            <a:ext cx="6410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+ charging/backscattering for UL and WPT + DL + charging/backscattering for UL…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F57E049-12A2-FA8C-6A54-A734869BD996}"/>
              </a:ext>
            </a:extLst>
          </p:cNvPr>
          <p:cNvSpPr txBox="1"/>
          <p:nvPr/>
        </p:nvSpPr>
        <p:spPr>
          <a:xfrm>
            <a:off x="10278" y="3158754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3</a:t>
            </a:r>
            <a:endParaRPr lang="en-GB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88A9B2D-9FA3-920A-538C-998DA90B0C18}"/>
              </a:ext>
            </a:extLst>
          </p:cNvPr>
          <p:cNvSpPr txBox="1"/>
          <p:nvPr/>
        </p:nvSpPr>
        <p:spPr>
          <a:xfrm>
            <a:off x="-4524" y="458667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4</a:t>
            </a:r>
            <a:endParaRPr lang="en-GB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F85341-E208-47F5-2EB7-0804C84A12F1}"/>
              </a:ext>
            </a:extLst>
          </p:cNvPr>
          <p:cNvSpPr txBox="1"/>
          <p:nvPr/>
        </p:nvSpPr>
        <p:spPr>
          <a:xfrm>
            <a:off x="-19050" y="5788223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5</a:t>
            </a:r>
            <a:endParaRPr lang="en-GB" b="1" dirty="0"/>
          </a:p>
        </p:txBody>
      </p:sp>
      <p:sp>
        <p:nvSpPr>
          <p:cNvPr id="44" name="Footer Placeholder 2">
            <a:extLst>
              <a:ext uri="{FF2B5EF4-FFF2-40B4-BE49-F238E27FC236}">
                <a16:creationId xmlns:a16="http://schemas.microsoft.com/office/drawing/2014/main" id="{154CFBAA-1D0A-A319-8F73-DDFDE6523CAC}"/>
              </a:ext>
            </a:extLst>
          </p:cNvPr>
          <p:cNvSpPr txBox="1">
            <a:spLocks/>
          </p:cNvSpPr>
          <p:nvPr/>
        </p:nvSpPr>
        <p:spPr>
          <a:xfrm flipH="1">
            <a:off x="7041531" y="6480318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45" name="Slide Number Placeholder 3">
            <a:extLst>
              <a:ext uri="{FF2B5EF4-FFF2-40B4-BE49-F238E27FC236}">
                <a16:creationId xmlns:a16="http://schemas.microsoft.com/office/drawing/2014/main" id="{D6A27087-50AF-3AB6-C1A1-ECBD6F251B30}"/>
              </a:ext>
            </a:extLst>
          </p:cNvPr>
          <p:cNvSpPr txBox="1">
            <a:spLocks/>
          </p:cNvSpPr>
          <p:nvPr/>
        </p:nvSpPr>
        <p:spPr bwMode="auto">
          <a:xfrm>
            <a:off x="4359183" y="6572651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CA21EF6-7689-8B97-E1EB-386C0E5C6593}"/>
              </a:ext>
            </a:extLst>
          </p:cNvPr>
          <p:cNvSpPr txBox="1"/>
          <p:nvPr/>
        </p:nvSpPr>
        <p:spPr>
          <a:xfrm>
            <a:off x="5149850" y="5847406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1D8F756-0EDC-D4C4-7CAA-433CAC9F14FF}"/>
              </a:ext>
            </a:extLst>
          </p:cNvPr>
          <p:cNvSpPr txBox="1"/>
          <p:nvPr/>
        </p:nvSpPr>
        <p:spPr>
          <a:xfrm>
            <a:off x="6044940" y="5845740"/>
            <a:ext cx="689480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CF636EA-8583-68D9-4D2F-5D372945AF8F}"/>
              </a:ext>
            </a:extLst>
          </p:cNvPr>
          <p:cNvSpPr txBox="1"/>
          <p:nvPr/>
        </p:nvSpPr>
        <p:spPr>
          <a:xfrm>
            <a:off x="6732972" y="5851062"/>
            <a:ext cx="584769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9B7FD0F-178A-52A3-0FF4-7075D832A0D5}"/>
              </a:ext>
            </a:extLst>
          </p:cNvPr>
          <p:cNvSpPr txBox="1"/>
          <p:nvPr/>
        </p:nvSpPr>
        <p:spPr>
          <a:xfrm>
            <a:off x="7306841" y="5845740"/>
            <a:ext cx="68948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BD24C6-260E-E485-BB23-A05EFC8DDEB0}"/>
              </a:ext>
            </a:extLst>
          </p:cNvPr>
          <p:cNvSpPr txBox="1"/>
          <p:nvPr/>
        </p:nvSpPr>
        <p:spPr>
          <a:xfrm>
            <a:off x="7999423" y="5849301"/>
            <a:ext cx="95789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Additional DL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277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New DL/UL format needs to be supported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Can be interpreted as UL PPDU from perspectives of other nodes in the same network receiving this PPDU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Assistant node/energizer can send preamble on behalf of the AMP device and then the excitation part to AMP device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AMP device can be assumed with energy storage so the excitation part is purely for 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Sync may be needed for AMP devices to know when the backscattering begins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AP has full control of the energizer to avoid misuse of excitation field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450582-2548-9BBA-C097-A6360C655630}"/>
              </a:ext>
            </a:extLst>
          </p:cNvPr>
          <p:cNvSpPr txBox="1"/>
          <p:nvPr/>
        </p:nvSpPr>
        <p:spPr>
          <a:xfrm>
            <a:off x="3974749" y="5410200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419AD-7436-CF88-7390-0CA07B83275C}"/>
              </a:ext>
            </a:extLst>
          </p:cNvPr>
          <p:cNvSpPr txBox="1"/>
          <p:nvPr/>
        </p:nvSpPr>
        <p:spPr>
          <a:xfrm>
            <a:off x="5486400" y="5735513"/>
            <a:ext cx="1249298" cy="369332"/>
          </a:xfrm>
          <a:prstGeom prst="rect">
            <a:avLst/>
          </a:prstGeom>
          <a:solidFill>
            <a:schemeClr val="bg2">
              <a:alpha val="45000"/>
            </a:schemeClr>
          </a:solidFill>
          <a:ln w="2222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86D6AA-C422-B8D1-0428-8DFE3C287F2D}"/>
              </a:ext>
            </a:extLst>
          </p:cNvPr>
          <p:cNvSpPr txBox="1"/>
          <p:nvPr/>
        </p:nvSpPr>
        <p:spPr>
          <a:xfrm>
            <a:off x="6735698" y="5735513"/>
            <a:ext cx="200406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pic>
        <p:nvPicPr>
          <p:cNvPr id="2" name="图片 3">
            <a:extLst>
              <a:ext uri="{FF2B5EF4-FFF2-40B4-BE49-F238E27FC236}">
                <a16:creationId xmlns:a16="http://schemas.microsoft.com/office/drawing/2014/main" id="{C1B60131-5CD4-9739-57CB-80CEA81ABF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4599135"/>
            <a:ext cx="1074513" cy="1097375"/>
          </a:xfrm>
          <a:prstGeom prst="rect">
            <a:avLst/>
          </a:prstGeom>
        </p:spPr>
      </p:pic>
      <p:sp>
        <p:nvSpPr>
          <p:cNvPr id="3" name="文本框 10">
            <a:extLst>
              <a:ext uri="{FF2B5EF4-FFF2-40B4-BE49-F238E27FC236}">
                <a16:creationId xmlns:a16="http://schemas.microsoft.com/office/drawing/2014/main" id="{A3AFD8B5-2540-8DDC-404B-7E432111E97A}"/>
              </a:ext>
            </a:extLst>
          </p:cNvPr>
          <p:cNvSpPr txBox="1"/>
          <p:nvPr/>
        </p:nvSpPr>
        <p:spPr>
          <a:xfrm>
            <a:off x="381000" y="4987708"/>
            <a:ext cx="89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AP</a:t>
            </a:r>
          </a:p>
        </p:txBody>
      </p:sp>
      <p:sp>
        <p:nvSpPr>
          <p:cNvPr id="10" name="Free-form: Shape 9">
            <a:extLst>
              <a:ext uri="{FF2B5EF4-FFF2-40B4-BE49-F238E27FC236}">
                <a16:creationId xmlns:a16="http://schemas.microsoft.com/office/drawing/2014/main" id="{2AA24684-4315-EB90-78BF-6E232262140A}"/>
              </a:ext>
            </a:extLst>
          </p:cNvPr>
          <p:cNvSpPr/>
          <p:nvPr/>
        </p:nvSpPr>
        <p:spPr bwMode="auto">
          <a:xfrm>
            <a:off x="2056015" y="4716554"/>
            <a:ext cx="1906385" cy="1520785"/>
          </a:xfrm>
          <a:custGeom>
            <a:avLst/>
            <a:gdLst>
              <a:gd name="connsiteX0" fmla="*/ 0 w 1906385"/>
              <a:gd name="connsiteY0" fmla="*/ 420711 h 1520785"/>
              <a:gd name="connsiteX1" fmla="*/ 554181 w 1906385"/>
              <a:gd name="connsiteY1" fmla="*/ 54951 h 1520785"/>
              <a:gd name="connsiteX2" fmla="*/ 1169323 w 1906385"/>
              <a:gd name="connsiteY2" fmla="*/ 1462573 h 1520785"/>
              <a:gd name="connsiteX3" fmla="*/ 1906385 w 1906385"/>
              <a:gd name="connsiteY3" fmla="*/ 1118981 h 1520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6385" h="1520785">
                <a:moveTo>
                  <a:pt x="0" y="420711"/>
                </a:moveTo>
                <a:cubicBezTo>
                  <a:pt x="179647" y="151009"/>
                  <a:pt x="359294" y="-118693"/>
                  <a:pt x="554181" y="54951"/>
                </a:cubicBezTo>
                <a:cubicBezTo>
                  <a:pt x="749068" y="228595"/>
                  <a:pt x="943956" y="1285235"/>
                  <a:pt x="1169323" y="1462573"/>
                </a:cubicBezTo>
                <a:cubicBezTo>
                  <a:pt x="1394690" y="1639911"/>
                  <a:pt x="1650537" y="1379446"/>
                  <a:pt x="1906385" y="1118981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round/>
            <a:headEnd type="none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0">
            <a:extLst>
              <a:ext uri="{FF2B5EF4-FFF2-40B4-BE49-F238E27FC236}">
                <a16:creationId xmlns:a16="http://schemas.microsoft.com/office/drawing/2014/main" id="{0109399E-2A6C-0392-53F8-6E55A2ECD16D}"/>
              </a:ext>
            </a:extLst>
          </p:cNvPr>
          <p:cNvSpPr txBox="1"/>
          <p:nvPr/>
        </p:nvSpPr>
        <p:spPr>
          <a:xfrm>
            <a:off x="2725552" y="4818431"/>
            <a:ext cx="12368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/>
              <a:t>Control</a:t>
            </a:r>
          </a:p>
        </p:txBody>
      </p:sp>
      <p:cxnSp>
        <p:nvCxnSpPr>
          <p:cNvPr id="15" name="Connector: Curved 14">
            <a:extLst>
              <a:ext uri="{FF2B5EF4-FFF2-40B4-BE49-F238E27FC236}">
                <a16:creationId xmlns:a16="http://schemas.microsoft.com/office/drawing/2014/main" id="{1F4BC28B-8C83-BA27-E9AD-FCE5FE398B4C}"/>
              </a:ext>
            </a:extLst>
          </p:cNvPr>
          <p:cNvCxnSpPr>
            <a:cxnSpLocks/>
            <a:endCxn id="7" idx="0"/>
          </p:cNvCxnSpPr>
          <p:nvPr/>
        </p:nvCxnSpPr>
        <p:spPr bwMode="auto">
          <a:xfrm>
            <a:off x="2438400" y="4716554"/>
            <a:ext cx="5299328" cy="1018959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226794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41686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Sync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The sync sequence length can be 16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SIG is not needed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Configured by the AP, e.g., polling frame for active Tx, DL SIG for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Depending on  data rate, e.g., 4MHz for 2MHz bps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Data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Rate: 250k, 1M, 2M, 4M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Coding: </a:t>
            </a:r>
            <a:r>
              <a:rPr lang="en-US" altLang="zh-CN" sz="1800" dirty="0">
                <a:cs typeface="Times New Roman" panose="02020603050405020304" pitchFamily="18" charset="0"/>
              </a:rPr>
              <a:t>Manchester coding.  Further consider </a:t>
            </a:r>
            <a:r>
              <a:rPr lang="en-GB" sz="1800" dirty="0">
                <a:cs typeface="Times New Roman" panose="02020603050405020304" pitchFamily="18" charset="0"/>
              </a:rPr>
              <a:t>convolutional coding to provide extra coding gain with negligible complexity for coding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Baseline waveform: OOK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Optional: MSK for active Tx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192299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UL PPDU Design: UL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386259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Active Tx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Backscattering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The excitation part should be further defined including at least sync and data for AP reception, i.e., UL.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UL PPDU for backscattering should be defined as follows: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 and AMP-UL-Data field.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Times New Roman" panose="02020603050405020304" pitchFamily="18" charset="0"/>
              </a:rPr>
              <a:t>Note: This UL PPDU is backscattered by AMP device in one excitation field which is contained in a DL PPDU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4EFBC4-4B86-132A-E0A7-105FCA8766A1}"/>
              </a:ext>
            </a:extLst>
          </p:cNvPr>
          <p:cNvSpPr txBox="1"/>
          <p:nvPr/>
        </p:nvSpPr>
        <p:spPr>
          <a:xfrm>
            <a:off x="2824795" y="1614819"/>
            <a:ext cx="1511651" cy="369332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27AD11-4D5D-EA0D-11A0-9552D7128E11}"/>
              </a:ext>
            </a:extLst>
          </p:cNvPr>
          <p:cNvSpPr txBox="1"/>
          <p:nvPr/>
        </p:nvSpPr>
        <p:spPr>
          <a:xfrm>
            <a:off x="4336446" y="1614819"/>
            <a:ext cx="199644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2E018665-DA1C-35CB-F516-B1407597C6CF}"/>
              </a:ext>
            </a:extLst>
          </p:cNvPr>
          <p:cNvSpPr/>
          <p:nvPr/>
        </p:nvSpPr>
        <p:spPr>
          <a:xfrm>
            <a:off x="6019800" y="4581193"/>
            <a:ext cx="2797065" cy="952237"/>
          </a:xfrm>
          <a:prstGeom prst="wedgeRectCallout">
            <a:avLst>
              <a:gd name="adj1" fmla="val 3232"/>
              <a:gd name="adj2" fmla="val 671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UL Sync+ UL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889E5E8-E6E8-99BC-8E6E-37224C4D2612}"/>
              </a:ext>
            </a:extLst>
          </p:cNvPr>
          <p:cNvSpPr txBox="1"/>
          <p:nvPr/>
        </p:nvSpPr>
        <p:spPr>
          <a:xfrm>
            <a:off x="2199673" y="5736058"/>
            <a:ext cx="1356635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2BEF3-C1E3-5735-FB3C-7E2AEA4C83DC}"/>
              </a:ext>
            </a:extLst>
          </p:cNvPr>
          <p:cNvSpPr txBox="1"/>
          <p:nvPr/>
        </p:nvSpPr>
        <p:spPr>
          <a:xfrm>
            <a:off x="763695" y="5404091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5DA256-98EF-60D7-5F79-B84FEC3BE0A4}"/>
              </a:ext>
            </a:extLst>
          </p:cNvPr>
          <p:cNvSpPr txBox="1"/>
          <p:nvPr/>
        </p:nvSpPr>
        <p:spPr>
          <a:xfrm>
            <a:off x="3542217" y="5737895"/>
            <a:ext cx="1042378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BD99CE0-7E41-7F2A-A4EB-3C4365A40E1F}"/>
              </a:ext>
            </a:extLst>
          </p:cNvPr>
          <p:cNvSpPr txBox="1"/>
          <p:nvPr/>
        </p:nvSpPr>
        <p:spPr>
          <a:xfrm>
            <a:off x="4572000" y="5740628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AAEB4B-94F1-2CFB-C74C-41D76CC84E5D}"/>
              </a:ext>
            </a:extLst>
          </p:cNvPr>
          <p:cNvSpPr txBox="1"/>
          <p:nvPr/>
        </p:nvSpPr>
        <p:spPr>
          <a:xfrm>
            <a:off x="5671152" y="5745050"/>
            <a:ext cx="1210097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9D517F-CB77-8300-4B2D-B1003DD2B831}"/>
              </a:ext>
            </a:extLst>
          </p:cNvPr>
          <p:cNvSpPr txBox="1"/>
          <p:nvPr/>
        </p:nvSpPr>
        <p:spPr>
          <a:xfrm>
            <a:off x="6874899" y="5744146"/>
            <a:ext cx="157843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EB9EA1-C929-8943-E7F1-E459E6F732D8}"/>
              </a:ext>
            </a:extLst>
          </p:cNvPr>
          <p:cNvSpPr txBox="1"/>
          <p:nvPr/>
        </p:nvSpPr>
        <p:spPr>
          <a:xfrm>
            <a:off x="2551098" y="5249344"/>
            <a:ext cx="3024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WPT + DL Rx + backscattering UL for Data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5B5BEBD-23F4-E1F3-33C9-B817D7E06FCF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E9ED0AF-2A9F-33CE-5E8F-959910965FFF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95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6265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The following issues are discussed and analysed in this contribution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Synchronization sequence design for both DL and UL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Payload size and PPDU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DL PPDU design including preamble, SIG, BW and format, a new PPDU format is proposed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UL PPDU design including synchronization, SIG, BW and format.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826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[1]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IEEE 802.11 TGbp Motion Dock</a:t>
            </a:r>
            <a:r>
              <a:rPr lang="en-GB" altLang="zh-CN" sz="1800" dirty="0">
                <a:latin typeface="+mn-lt"/>
              </a:rPr>
              <a:t>,” IEEE 802.11-24/1322r4, Sept. 2024</a:t>
            </a:r>
          </a:p>
          <a:p>
            <a:pPr marL="0" indent="0"/>
            <a:r>
              <a:rPr lang="en-US" altLang="zh-CN" sz="1800" dirty="0">
                <a:latin typeface="+mn-lt"/>
              </a:rPr>
              <a:t>[2]</a:t>
            </a:r>
            <a:r>
              <a:rPr lang="en-GB" altLang="zh-CN" sz="1800" dirty="0">
                <a:latin typeface="+mn-lt"/>
              </a:rPr>
              <a:t> “Sync field for AMP PPDU,” IEEE 802.11-24/1803r0, Nov. 2024</a:t>
            </a:r>
          </a:p>
          <a:p>
            <a:pPr marL="0" indent="0"/>
            <a:r>
              <a:rPr lang="en-US" altLang="zh-CN" sz="1800" dirty="0">
                <a:latin typeface="+mn-lt"/>
              </a:rPr>
              <a:t>[3]</a:t>
            </a:r>
            <a:r>
              <a:rPr lang="en-GB" altLang="zh-CN" sz="1800" dirty="0">
                <a:latin typeface="+mn-lt"/>
              </a:rPr>
              <a:t> “</a:t>
            </a:r>
            <a:r>
              <a:rPr lang="sv-SE" altLang="zh-CN" sz="1800" dirty="0">
                <a:latin typeface="+mn-lt"/>
              </a:rPr>
              <a:t>AMP Device Channel Occupancy Analysis</a:t>
            </a:r>
            <a:r>
              <a:rPr lang="en-GB" altLang="zh-CN" sz="1800" dirty="0">
                <a:latin typeface="+mn-lt"/>
              </a:rPr>
              <a:t>,” IEEE 802.11-23/1354r0, Aug. 2023</a:t>
            </a:r>
          </a:p>
          <a:p>
            <a:pPr marL="0" indent="0"/>
            <a:r>
              <a:rPr lang="en-US" altLang="zh-CN" sz="1800" dirty="0">
                <a:latin typeface="+mn-lt"/>
              </a:rPr>
              <a:t>[4]</a:t>
            </a:r>
            <a:r>
              <a:rPr lang="en-GB" altLang="zh-CN" sz="1800" dirty="0">
                <a:latin typeface="+mn-lt"/>
              </a:rPr>
              <a:t> “Date rates for AMP IoT,” IEEE 802.11-24/1801r0, Nov. 2024</a:t>
            </a:r>
          </a:p>
          <a:p>
            <a:pPr marL="0" indent="0"/>
            <a:endParaRPr lang="en-GB" altLang="zh-CN" sz="1800" dirty="0">
              <a:latin typeface="+mn-lt"/>
            </a:endParaRPr>
          </a:p>
          <a:p>
            <a:pPr marL="0" indent="0"/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r>
              <a:rPr lang="en-US" altLang="zh-CN" sz="1800" dirty="0">
                <a:latin typeface="+mn-lt"/>
              </a:rPr>
              <a:t>  </a:t>
            </a:r>
            <a:endParaRPr lang="en-GB" altLang="zh-CN" sz="1800" dirty="0">
              <a:latin typeface="+mn-lt"/>
            </a:endParaRPr>
          </a:p>
          <a:p>
            <a:pPr marL="0" indent="0">
              <a:buNone/>
            </a:pPr>
            <a:endParaRPr lang="en-US" altLang="zh-CN" sz="1800" dirty="0">
              <a:latin typeface="+mn-lt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CE04C-B4E5-C486-29C1-07CB2425B4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82E593DA-4A78-7802-ED45-0DF285253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1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F60FF7E7-0247-67F7-1AF7-64FB3EE6171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96CD64D-EA70-2B49-F1B2-4DF4E05B11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5D33BFE-8682-F5B4-96DE-F2F6B0CD4B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8E71B51-5460-C068-1501-D3B6CFEFE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61A9EA3C-8C6E-49AD-ADF1-46327BB000E0}"/>
              </a:ext>
            </a:extLst>
          </p:cNvPr>
          <p:cNvSpPr txBox="1"/>
          <p:nvPr/>
        </p:nvSpPr>
        <p:spPr>
          <a:xfrm>
            <a:off x="696912" y="1282312"/>
            <a:ext cx="7989888" cy="19082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one Q-BPSK mark symbol and one BPSK mark symbol immediately following 802.11a preamble.  </a:t>
            </a:r>
            <a:endParaRPr lang="en-GB" sz="20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32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2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17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8C0C5B47-3370-1CF7-2859-0A02861344B7}"/>
              </a:ext>
            </a:extLst>
          </p:cNvPr>
          <p:cNvSpPr txBox="1"/>
          <p:nvPr/>
        </p:nvSpPr>
        <p:spPr>
          <a:xfrm>
            <a:off x="696912" y="1282312"/>
            <a:ext cx="7989888" cy="466281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An AMP Downlink PPDU shall contain an AMP-SIG field containing at least following information: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Rate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Length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Flexible or pre-defined length TBD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Backscatter indication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Parity check bit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b="1" dirty="0">
                <a:cs typeface="Times New Roman" panose="02020603050405020304" pitchFamily="18" charset="0"/>
              </a:rPr>
              <a:t>UL configuration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b="1" dirty="0">
                <a:cs typeface="Times New Roman" panose="02020603050405020304" pitchFamily="18" charset="0"/>
              </a:rPr>
              <a:t>Details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75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95FEB-62D7-776A-706E-0E89BEA20A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19E03E4-EF44-5EDD-5D0D-C5AC7869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3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BE6B303-9313-CC44-976C-D61DEEB4062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FB3673A-AE07-5FF9-4721-355A602C16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E41354AB-301C-DE44-532C-82BED53A32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B47FCA8E-D4A2-03E5-8FC0-E48253F27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18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2E57A2B4-8381-F8B6-40B2-E5E240B296EC}"/>
              </a:ext>
            </a:extLst>
          </p:cNvPr>
          <p:cNvSpPr txBox="1"/>
          <p:nvPr/>
        </p:nvSpPr>
        <p:spPr>
          <a:xfrm>
            <a:off x="696912" y="1447800"/>
            <a:ext cx="7989888" cy="235449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will specify additionally, in 2.4 GHz, an AMP Downlink PPDU containing at least an 802.11 preamble field and an Excitation field.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cs typeface="Times New Roman" panose="02020603050405020304" pitchFamily="18" charset="0"/>
              </a:rPr>
              <a:t>AMP-Sync field is TBD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71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D0AD4D-E6FB-B0C9-4FB1-9C70FD77E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3A7F2B24-98C9-242A-DCCF-99AC1B1E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4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4D32E82-DC01-0F18-818A-D99460FC8C8F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007FE72-29AC-E99B-CA38-5CDC8EB8FB8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7FAFAB9-EDEF-0899-1B3F-464946847F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4EC0B1DF-B5A2-2330-31B2-570496B19F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19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0365DC3B-146C-6D4E-7444-12662BADAE6F}"/>
              </a:ext>
            </a:extLst>
          </p:cNvPr>
          <p:cNvSpPr txBox="1"/>
          <p:nvPr/>
        </p:nvSpPr>
        <p:spPr>
          <a:xfrm>
            <a:off x="642938" y="1500855"/>
            <a:ext cx="7989888" cy="246221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IEEE 802.11bp shall specify, in 2.4 GHz, an AMP UL PPDU for AMP STA supporting backscattering transmission that contains an AMP-UL-Sync field and AMP-UL-Data field. </a:t>
            </a: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endParaRPr lang="en-GB" sz="2400" b="1" dirty="0">
              <a:cs typeface="Times New Roman" panose="02020603050405020304" pitchFamily="18" charset="0"/>
            </a:endParaRPr>
          </a:p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Note: This UL PPDU is backscattered by AMP device in one excitation field </a:t>
            </a:r>
            <a:r>
              <a:rPr lang="en-GB" sz="2400" b="1">
                <a:cs typeface="Times New Roman" panose="02020603050405020304" pitchFamily="18" charset="0"/>
              </a:rPr>
              <a:t>which can be </a:t>
            </a:r>
            <a:r>
              <a:rPr lang="en-GB" sz="2400" b="1" dirty="0">
                <a:cs typeface="Times New Roman" panose="02020603050405020304" pitchFamily="18" charset="0"/>
              </a:rPr>
              <a:t>contained in a DL PPDU.</a:t>
            </a:r>
          </a:p>
        </p:txBody>
      </p:sp>
    </p:spTree>
    <p:extLst>
      <p:ext uri="{BB962C8B-B14F-4D97-AF65-F5344CB8AC3E}">
        <p14:creationId xmlns:p14="http://schemas.microsoft.com/office/powerpoint/2010/main" val="9930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Yinan Qi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further discuss the DL and UL PPDU design for AMP covering synchronization, SIG field, data rate, format, etc.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27699-13D9-53BC-A1E8-53B2BBC7F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2FB8624B-6575-A2B0-5B3F-1336EAB1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SP 5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606C51E9-973D-A5D4-F75A-6B4B9AE9E43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654CF72-D1BE-4FDC-E0AA-6A240313C9C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D8647E1B-2091-7F3F-E30C-DAEBE3E10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390FE409-FCBD-E64A-C593-C840BC4BC5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20</a:t>
            </a:fld>
            <a:endParaRPr lang="en-US" dirty="0"/>
          </a:p>
        </p:txBody>
      </p:sp>
      <p:sp>
        <p:nvSpPr>
          <p:cNvPr id="2" name="文本框 17">
            <a:extLst>
              <a:ext uri="{FF2B5EF4-FFF2-40B4-BE49-F238E27FC236}">
                <a16:creationId xmlns:a16="http://schemas.microsoft.com/office/drawing/2014/main" id="{140FDABA-78DA-9DA3-58E8-6F1E85188995}"/>
              </a:ext>
            </a:extLst>
          </p:cNvPr>
          <p:cNvSpPr txBox="1"/>
          <p:nvPr/>
        </p:nvSpPr>
        <p:spPr>
          <a:xfrm>
            <a:off x="642938" y="1500855"/>
            <a:ext cx="7989888" cy="83099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0" lvl="1" algn="just">
              <a:spcBef>
                <a:spcPts val="0"/>
              </a:spcBef>
              <a:spcAft>
                <a:spcPts val="600"/>
              </a:spcAft>
            </a:pPr>
            <a:r>
              <a:rPr lang="en-GB" sz="2400" b="1" dirty="0">
                <a:cs typeface="Times New Roman" panose="02020603050405020304" pitchFamily="18" charset="0"/>
              </a:rPr>
              <a:t>The AMP Uplink PPDU AMP-Sync field and the AMP-Data field will use On-Off Keying (OOK) modulation</a:t>
            </a:r>
          </a:p>
        </p:txBody>
      </p:sp>
    </p:spTree>
    <p:extLst>
      <p:ext uri="{BB962C8B-B14F-4D97-AF65-F5344CB8AC3E}">
        <p14:creationId xmlns:p14="http://schemas.microsoft.com/office/powerpoint/2010/main" val="3636651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 of the Agreements [1]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503214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#8 for </a:t>
            </a:r>
            <a:r>
              <a:rPr lang="en-US" altLang="zh-CN" sz="1600" b="1" dirty="0"/>
              <a:t>DL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600" dirty="0"/>
              <a:t>IEEE 802.11bp will specify, in 2.4 GHz, an AMP Downlink PPDU containing at least an 802.11 preamble field, an AMP-Sync field and an AMP-Data field. Inclusion of an AMP-SIG field is TBD.</a:t>
            </a:r>
            <a:endParaRPr lang="en-US" altLang="zh-CN" sz="1800" dirty="0"/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The details of the 802.11 preamble field are TBD.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for transmission to backscatter STAs there will be one or more Excitation fields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for transmission to backscatter STAs there may be more than one AMP-Data field</a:t>
            </a:r>
          </a:p>
          <a:p>
            <a:pPr marL="1998663" lvl="6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Additionally, AMP-Sync and AMP-SIG field may precede each AMP-Data field</a:t>
            </a:r>
          </a:p>
          <a:p>
            <a:pPr marL="1541463" lvl="4" indent="-268288" algn="just">
              <a:buFont typeface="Wingdings" panose="05000000000000000000" pitchFamily="2" charset="2"/>
              <a:buChar char="§"/>
            </a:pPr>
            <a:r>
              <a:rPr lang="en-US" altLang="zh-CN" dirty="0"/>
              <a:t>Name of this Downlink PPDU is TBD.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#9 for </a:t>
            </a:r>
            <a:r>
              <a:rPr lang="en-US" altLang="zh-CN" sz="1600" b="1" dirty="0"/>
              <a:t>DL modulation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US" altLang="zh-CN" sz="1600" dirty="0"/>
              <a:t>The AMP Downlink PPDU AMP-Sync field and the AMP-Data field will use On-Off Keying (OOK) modulation.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GB" altLang="zh-CN" sz="1600" dirty="0"/>
              <a:t>Motion #10 for </a:t>
            </a:r>
            <a:r>
              <a:rPr lang="en-GB" altLang="zh-CN" sz="1600" b="1" dirty="0"/>
              <a:t>DL coding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600" dirty="0"/>
              <a:t>The AMP Downlink PPDU AMP-Data field will use Manchester encoding for non-backscatter operation.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dirty="0"/>
              <a:t>For the Backscatter case, the AMP-Data field encoding scheme is TBD</a:t>
            </a:r>
          </a:p>
          <a:p>
            <a:pPr lvl="1" indent="-457200" algn="just">
              <a:buFont typeface="Arial" panose="020B0604020202020204" pitchFamily="34" charset="0"/>
              <a:buChar char="•"/>
            </a:pPr>
            <a:r>
              <a:rPr lang="en-US" altLang="zh-CN" sz="1600" dirty="0"/>
              <a:t>Motion #11 for </a:t>
            </a:r>
            <a:r>
              <a:rPr lang="en-US" altLang="zh-CN" sz="1600" b="1" dirty="0"/>
              <a:t>UL PPDU</a:t>
            </a:r>
          </a:p>
          <a:p>
            <a:pPr lvl="2" indent="-457200" algn="just">
              <a:buFont typeface="Courier New" panose="02070309020205020404" pitchFamily="49" charset="0"/>
              <a:buChar char="o"/>
            </a:pPr>
            <a:r>
              <a:rPr lang="en-GB" altLang="zh-CN" sz="1600" dirty="0"/>
              <a:t>IEEE 802.11bp shall specify, in 2.4 GHz, an AMP uplink PPDU for AMP STA supporting active transmission that contains an AMP-Sync field and AMP-Data field. Inclusion of an AMP-SIG field in the AMP uplink PPDU is TBD.</a:t>
            </a:r>
          </a:p>
          <a:p>
            <a:pPr lvl="3" indent="-457200" algn="just">
              <a:buFont typeface="Wingdings" panose="05000000000000000000" pitchFamily="2" charset="2"/>
              <a:buChar char="§"/>
            </a:pPr>
            <a:r>
              <a:rPr lang="en-GB" altLang="zh-CN" dirty="0"/>
              <a:t>The bandwidth of the AMP uplink PPDU is less than 20 MHz</a:t>
            </a:r>
            <a:endParaRPr lang="en-US" altLang="zh-CN" dirty="0"/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05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5705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Synchronization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404726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Asymmetric Sync sequences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Different sync sequences for DL/UL for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No need for rate indication in SIG field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AMP devices will not process UL PPDU to save energy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Sync length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DL: 32 as baseline for 250kbps and 16 for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UL: 32 as baseline for 250kbps and 16 for 1, 2 and 4Mbps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Example sync sequences and correlation properties can be found in companion contribution[2]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EC9091-746E-047A-049B-9E1E845A1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125" y="4511006"/>
            <a:ext cx="3798888" cy="18580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1376712-D715-6A8B-F167-E8B074085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699" y="4542803"/>
            <a:ext cx="3798888" cy="182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7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EF8555-6FF0-3D9C-7D6B-E26441BB2E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3D0B4285-43D4-A1E4-5907-4EE1D335E526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Payload Size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597B20C-E754-D848-768A-59D766F80F79}"/>
              </a:ext>
            </a:extLst>
          </p:cNvPr>
          <p:cNvSpPr txBox="1"/>
          <p:nvPr/>
        </p:nvSpPr>
        <p:spPr>
          <a:xfrm>
            <a:off x="696912" y="1282312"/>
            <a:ext cx="7989888" cy="487825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Typical payload size for AMP 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Inventory: 128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Sensor: 96 bits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Others, e.g., positioning: 256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Assuming 50% signalling overhead, up to 64 bytes seems to be a reasonable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Flexible size: 6 bits to indicate actual size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Pre-define fixed sizes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AMP payload size tends to be discrete values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E.g., 8, 16, 32 and 64 bytes with only 2 bits length indication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Padding for the payload without matching to the pre-defined sizes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207F033-BFED-F847-B211-AE83DA5C13D4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0B6FE0D-5EB6-6EC3-3868-7E356AB533ED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67EF8FE0-5741-C6FA-4A71-AC97564044D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6685CF-5D11-EDD5-CAEC-834585601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7123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Preamble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290848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800" dirty="0">
                <a:cs typeface="Times New Roman" panose="02020603050405020304" pitchFamily="18" charset="0"/>
              </a:rPr>
              <a:t>Legacy preamble design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20MHz OFDM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11ba: 11a preamble with two BPSK mark symbols for spoofing legacy devices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1800" dirty="0">
                <a:cs typeface="Times New Roman" panose="02020603050405020304" pitchFamily="18" charset="0"/>
              </a:rPr>
              <a:t>New design: 11a preamble with one Q-BPSK mark symbol and one BPSK mark symbol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600" dirty="0">
                <a:cs typeface="Times New Roman" panose="02020603050405020304" pitchFamily="18" charset="0"/>
              </a:rPr>
              <a:t>Differentiate from 11a and 11ba (2 BPSK symbols), 11n (2 Q-</a:t>
            </a:r>
            <a:r>
              <a:rPr lang="en-GB" sz="1600" dirty="0" err="1">
                <a:cs typeface="Times New Roman" panose="02020603050405020304" pitchFamily="18" charset="0"/>
              </a:rPr>
              <a:t>BPSKsymbols</a:t>
            </a:r>
            <a:r>
              <a:rPr lang="en-GB" sz="1600" dirty="0">
                <a:cs typeface="Times New Roman" panose="02020603050405020304" pitchFamily="18" charset="0"/>
              </a:rPr>
              <a:t>) and 11ac (1 </a:t>
            </a:r>
            <a:r>
              <a:rPr lang="en-US" altLang="zh-CN" sz="1600" dirty="0">
                <a:cs typeface="Times New Roman" panose="02020603050405020304" pitchFamily="18" charset="0"/>
              </a:rPr>
              <a:t>BPSK</a:t>
            </a:r>
            <a:r>
              <a:rPr lang="en-GB" altLang="zh-CN" sz="1600" dirty="0">
                <a:cs typeface="Times New Roman" panose="02020603050405020304" pitchFamily="18" charset="0"/>
              </a:rPr>
              <a:t> symbol and 1 Q-BPSK symbol</a:t>
            </a:r>
            <a:r>
              <a:rPr lang="en-GB" sz="1600" dirty="0">
                <a:cs typeface="Times New Roman" panose="02020603050405020304" pitchFamily="18" charset="0"/>
              </a:rPr>
              <a:t>) SP</a:t>
            </a:r>
          </a:p>
          <a:p>
            <a:pPr marL="914400" lvl="3" algn="just">
              <a:spcBef>
                <a:spcPts val="0"/>
              </a:spcBef>
              <a:spcAft>
                <a:spcPts val="600"/>
              </a:spcAft>
            </a:pPr>
            <a:endParaRPr lang="en-GB" sz="18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grpSp>
        <p:nvGrpSpPr>
          <p:cNvPr id="2" name="画布 1">
            <a:extLst>
              <a:ext uri="{FF2B5EF4-FFF2-40B4-BE49-F238E27FC236}">
                <a16:creationId xmlns:a16="http://schemas.microsoft.com/office/drawing/2014/main" id="{EF04E8AD-66A6-660C-0328-A7C1BB5914A4}"/>
              </a:ext>
            </a:extLst>
          </p:cNvPr>
          <p:cNvGrpSpPr/>
          <p:nvPr/>
        </p:nvGrpSpPr>
        <p:grpSpPr>
          <a:xfrm>
            <a:off x="1948656" y="3352800"/>
            <a:ext cx="5486400" cy="1646555"/>
            <a:chOff x="0" y="0"/>
            <a:chExt cx="5486400" cy="164655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E867371-F586-2F6B-CEA1-8045569CC4D2}"/>
                </a:ext>
              </a:extLst>
            </p:cNvPr>
            <p:cNvSpPr/>
            <p:nvPr/>
          </p:nvSpPr>
          <p:spPr>
            <a:xfrm>
              <a:off x="0" y="0"/>
              <a:ext cx="5486400" cy="1646555"/>
            </a:xfrm>
            <a:prstGeom prst="rect">
              <a:avLst/>
            </a:prstGeom>
            <a:noFill/>
          </p:spPr>
        </p:sp>
        <p:sp>
          <p:nvSpPr>
            <p:cNvPr id="4" name="文本框 2">
              <a:extLst>
                <a:ext uri="{FF2B5EF4-FFF2-40B4-BE49-F238E27FC236}">
                  <a16:creationId xmlns:a16="http://schemas.microsoft.com/office/drawing/2014/main" id="{8F8445C6-28E8-58D4-FC77-D83D0AA5EE26}"/>
                </a:ext>
              </a:extLst>
            </p:cNvPr>
            <p:cNvSpPr txBox="1"/>
            <p:nvPr/>
          </p:nvSpPr>
          <p:spPr>
            <a:xfrm>
              <a:off x="580292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STF</a:t>
              </a:r>
            </a:p>
          </p:txBody>
        </p:sp>
        <p:sp>
          <p:nvSpPr>
            <p:cNvPr id="5" name="文本框 3">
              <a:extLst>
                <a:ext uri="{FF2B5EF4-FFF2-40B4-BE49-F238E27FC236}">
                  <a16:creationId xmlns:a16="http://schemas.microsoft.com/office/drawing/2014/main" id="{FA4A6339-D668-1760-F7C1-0F7E078A5D84}"/>
                </a:ext>
              </a:extLst>
            </p:cNvPr>
            <p:cNvSpPr txBox="1"/>
            <p:nvPr/>
          </p:nvSpPr>
          <p:spPr>
            <a:xfrm>
              <a:off x="1512277" y="463062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LTF</a:t>
              </a:r>
            </a:p>
          </p:txBody>
        </p:sp>
        <p:sp>
          <p:nvSpPr>
            <p:cNvPr id="6" name="文本框 4">
              <a:extLst>
                <a:ext uri="{FF2B5EF4-FFF2-40B4-BE49-F238E27FC236}">
                  <a16:creationId xmlns:a16="http://schemas.microsoft.com/office/drawing/2014/main" id="{038D0FE5-1415-33E1-3262-F7AE742AAA8E}"/>
                </a:ext>
              </a:extLst>
            </p:cNvPr>
            <p:cNvSpPr txBox="1"/>
            <p:nvPr/>
          </p:nvSpPr>
          <p:spPr>
            <a:xfrm>
              <a:off x="2444263" y="463062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SIG</a:t>
              </a:r>
            </a:p>
          </p:txBody>
        </p:sp>
        <p:sp>
          <p:nvSpPr>
            <p:cNvPr id="7" name="文本框 5">
              <a:extLst>
                <a:ext uri="{FF2B5EF4-FFF2-40B4-BE49-F238E27FC236}">
                  <a16:creationId xmlns:a16="http://schemas.microsoft.com/office/drawing/2014/main" id="{C2AC3939-5D47-8073-DC17-98CF65D2910B}"/>
                </a:ext>
              </a:extLst>
            </p:cNvPr>
            <p:cNvSpPr txBox="1"/>
            <p:nvPr/>
          </p:nvSpPr>
          <p:spPr>
            <a:xfrm>
              <a:off x="2924909" y="463061"/>
              <a:ext cx="1998783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F0A78318-A670-B116-02EF-C2DAC1BB32B6}"/>
                </a:ext>
              </a:extLst>
            </p:cNvPr>
            <p:cNvSpPr txBox="1"/>
            <p:nvPr/>
          </p:nvSpPr>
          <p:spPr>
            <a:xfrm>
              <a:off x="568570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12" name="文本框 34">
              <a:extLst>
                <a:ext uri="{FF2B5EF4-FFF2-40B4-BE49-F238E27FC236}">
                  <a16:creationId xmlns:a16="http://schemas.microsoft.com/office/drawing/2014/main" id="{512DFA6B-D7B2-B9E9-80ED-1E0C5C02B32A}"/>
                </a:ext>
              </a:extLst>
            </p:cNvPr>
            <p:cNvSpPr txBox="1"/>
            <p:nvPr/>
          </p:nvSpPr>
          <p:spPr>
            <a:xfrm>
              <a:off x="1500555" y="1055077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13" name="文本框 35">
              <a:extLst>
                <a:ext uri="{FF2B5EF4-FFF2-40B4-BE49-F238E27FC236}">
                  <a16:creationId xmlns:a16="http://schemas.microsoft.com/office/drawing/2014/main" id="{76DC28A9-1E4A-1C50-4C3C-FD9ED74F0583}"/>
                </a:ext>
              </a:extLst>
            </p:cNvPr>
            <p:cNvSpPr txBox="1"/>
            <p:nvPr/>
          </p:nvSpPr>
          <p:spPr>
            <a:xfrm>
              <a:off x="2432541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4" name="文本框 38">
              <a:extLst>
                <a:ext uri="{FF2B5EF4-FFF2-40B4-BE49-F238E27FC236}">
                  <a16:creationId xmlns:a16="http://schemas.microsoft.com/office/drawing/2014/main" id="{6F6CC3F2-4CFA-75CC-F609-6F0F9300788F}"/>
                </a:ext>
              </a:extLst>
            </p:cNvPr>
            <p:cNvSpPr txBox="1"/>
            <p:nvPr/>
          </p:nvSpPr>
          <p:spPr>
            <a:xfrm>
              <a:off x="3874479" y="1055076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DATA</a:t>
              </a:r>
            </a:p>
          </p:txBody>
        </p:sp>
        <p:sp>
          <p:nvSpPr>
            <p:cNvPr id="15" name="文本框 40">
              <a:extLst>
                <a:ext uri="{FF2B5EF4-FFF2-40B4-BE49-F238E27FC236}">
                  <a16:creationId xmlns:a16="http://schemas.microsoft.com/office/drawing/2014/main" id="{F67601F6-BF22-B0E7-66CD-4C58CDD367F7}"/>
                </a:ext>
              </a:extLst>
            </p:cNvPr>
            <p:cNvSpPr txBox="1"/>
            <p:nvPr/>
          </p:nvSpPr>
          <p:spPr>
            <a:xfrm>
              <a:off x="2913187" y="1055077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BPSK-Mark1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19" name="文本框 50">
              <a:extLst>
                <a:ext uri="{FF2B5EF4-FFF2-40B4-BE49-F238E27FC236}">
                  <a16:creationId xmlns:a16="http://schemas.microsoft.com/office/drawing/2014/main" id="{1F23540B-B7CE-9D11-2FD1-8F982DDEB737}"/>
                </a:ext>
              </a:extLst>
            </p:cNvPr>
            <p:cNvSpPr txBox="1"/>
            <p:nvPr/>
          </p:nvSpPr>
          <p:spPr>
            <a:xfrm>
              <a:off x="3393833" y="1055073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0" name="画布 69">
            <a:extLst>
              <a:ext uri="{FF2B5EF4-FFF2-40B4-BE49-F238E27FC236}">
                <a16:creationId xmlns:a16="http://schemas.microsoft.com/office/drawing/2014/main" id="{287CF342-DC39-5F97-FACD-324381DBCE15}"/>
              </a:ext>
            </a:extLst>
          </p:cNvPr>
          <p:cNvGrpSpPr/>
          <p:nvPr/>
        </p:nvGrpSpPr>
        <p:grpSpPr>
          <a:xfrm>
            <a:off x="1948656" y="4768986"/>
            <a:ext cx="5486400" cy="574040"/>
            <a:chOff x="0" y="0"/>
            <a:chExt cx="5486400" cy="57404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A63BF7-86C1-8CDA-CFDD-32E201BDC1AD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22" name="文本框 56">
              <a:extLst>
                <a:ext uri="{FF2B5EF4-FFF2-40B4-BE49-F238E27FC236}">
                  <a16:creationId xmlns:a16="http://schemas.microsoft.com/office/drawing/2014/main" id="{702D9AE0-F37C-D92D-FC92-5D2C0E95A8D9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23" name="文本框 58">
              <a:extLst>
                <a:ext uri="{FF2B5EF4-FFF2-40B4-BE49-F238E27FC236}">
                  <a16:creationId xmlns:a16="http://schemas.microsoft.com/office/drawing/2014/main" id="{E41C0C1D-0FA3-2B2D-DFD9-D517B4D59A41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24" name="文本框 59">
              <a:extLst>
                <a:ext uri="{FF2B5EF4-FFF2-40B4-BE49-F238E27FC236}">
                  <a16:creationId xmlns:a16="http://schemas.microsoft.com/office/drawing/2014/main" id="{7DDD9634-1F95-3BAD-7070-E46AA27F16A9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5" name="文本框 65">
              <a:extLst>
                <a:ext uri="{FF2B5EF4-FFF2-40B4-BE49-F238E27FC236}">
                  <a16:creationId xmlns:a16="http://schemas.microsoft.com/office/drawing/2014/main" id="{C4C5E43D-FC44-DF4A-E853-3B883EFDC3EE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Other</a:t>
              </a:r>
            </a:p>
          </p:txBody>
        </p:sp>
        <p:sp>
          <p:nvSpPr>
            <p:cNvPr id="26" name="文本框 66">
              <a:extLst>
                <a:ext uri="{FF2B5EF4-FFF2-40B4-BE49-F238E27FC236}">
                  <a16:creationId xmlns:a16="http://schemas.microsoft.com/office/drawing/2014/main" id="{82A1DB83-682F-D63E-6619-AEE37A3DC96F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27" name="文本框 67">
              <a:extLst>
                <a:ext uri="{FF2B5EF4-FFF2-40B4-BE49-F238E27FC236}">
                  <a16:creationId xmlns:a16="http://schemas.microsoft.com/office/drawing/2014/main" id="{ACFBFE47-EA2B-E9FC-9F62-EC07B20A650C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29" name="画布 78">
            <a:extLst>
              <a:ext uri="{FF2B5EF4-FFF2-40B4-BE49-F238E27FC236}">
                <a16:creationId xmlns:a16="http://schemas.microsoft.com/office/drawing/2014/main" id="{741292F2-B9F0-BD00-8D0D-E9ACFB40F721}"/>
              </a:ext>
            </a:extLst>
          </p:cNvPr>
          <p:cNvGrpSpPr/>
          <p:nvPr/>
        </p:nvGrpSpPr>
        <p:grpSpPr>
          <a:xfrm>
            <a:off x="1948656" y="5355132"/>
            <a:ext cx="5486400" cy="574040"/>
            <a:chOff x="0" y="0"/>
            <a:chExt cx="5486400" cy="57404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91337C7-ABCB-D0DF-3ED2-0B1E9613AEF6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solidFill>
              <a:prstClr val="white"/>
            </a:solidFill>
          </p:spPr>
        </p:sp>
        <p:sp>
          <p:nvSpPr>
            <p:cNvPr id="31" name="文本框 70">
              <a:extLst>
                <a:ext uri="{FF2B5EF4-FFF2-40B4-BE49-F238E27FC236}">
                  <a16:creationId xmlns:a16="http://schemas.microsoft.com/office/drawing/2014/main" id="{CE2CB7EA-D048-224A-DD41-9761462F3632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32" name="文本框 71">
              <a:extLst>
                <a:ext uri="{FF2B5EF4-FFF2-40B4-BE49-F238E27FC236}">
                  <a16:creationId xmlns:a16="http://schemas.microsoft.com/office/drawing/2014/main" id="{2C97EE7E-3387-BF61-FF5D-CA3F30D659EC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33" name="文本框 74">
              <a:extLst>
                <a:ext uri="{FF2B5EF4-FFF2-40B4-BE49-F238E27FC236}">
                  <a16:creationId xmlns:a16="http://schemas.microsoft.com/office/drawing/2014/main" id="{46B4DE47-5CD2-94FC-D476-FB77FF77FB56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4" name="文本框 75">
              <a:extLst>
                <a:ext uri="{FF2B5EF4-FFF2-40B4-BE49-F238E27FC236}">
                  <a16:creationId xmlns:a16="http://schemas.microsoft.com/office/drawing/2014/main" id="{D9E62F74-94E4-AD95-CB13-91249D85AD85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Other</a:t>
              </a:r>
            </a:p>
          </p:txBody>
        </p:sp>
        <p:sp>
          <p:nvSpPr>
            <p:cNvPr id="35" name="文本框 76">
              <a:extLst>
                <a:ext uri="{FF2B5EF4-FFF2-40B4-BE49-F238E27FC236}">
                  <a16:creationId xmlns:a16="http://schemas.microsoft.com/office/drawing/2014/main" id="{2E6F0F7F-3A1D-61EC-34B6-A788F1C36C64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36" name="文本框 77">
              <a:extLst>
                <a:ext uri="{FF2B5EF4-FFF2-40B4-BE49-F238E27FC236}">
                  <a16:creationId xmlns:a16="http://schemas.microsoft.com/office/drawing/2014/main" id="{0B330A97-A6DF-2195-2B7A-0F91B6B89CDE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grpSp>
        <p:nvGrpSpPr>
          <p:cNvPr id="38" name="画布 95">
            <a:extLst>
              <a:ext uri="{FF2B5EF4-FFF2-40B4-BE49-F238E27FC236}">
                <a16:creationId xmlns:a16="http://schemas.microsoft.com/office/drawing/2014/main" id="{3A3F7CA0-F959-6194-82E9-334C13B08C25}"/>
              </a:ext>
            </a:extLst>
          </p:cNvPr>
          <p:cNvGrpSpPr/>
          <p:nvPr/>
        </p:nvGrpSpPr>
        <p:grpSpPr>
          <a:xfrm>
            <a:off x="1948656" y="5867400"/>
            <a:ext cx="5486400" cy="574040"/>
            <a:chOff x="0" y="0"/>
            <a:chExt cx="5486400" cy="57404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AA3E0666-307C-6EE4-384E-B417CBF996CA}"/>
                </a:ext>
              </a:extLst>
            </p:cNvPr>
            <p:cNvSpPr/>
            <p:nvPr/>
          </p:nvSpPr>
          <p:spPr>
            <a:xfrm>
              <a:off x="0" y="0"/>
              <a:ext cx="5486400" cy="574040"/>
            </a:xfrm>
            <a:prstGeom prst="rect">
              <a:avLst/>
            </a:prstGeom>
            <a:noFill/>
          </p:spPr>
        </p:sp>
        <p:sp>
          <p:nvSpPr>
            <p:cNvPr id="40" name="文本框 79">
              <a:extLst>
                <a:ext uri="{FF2B5EF4-FFF2-40B4-BE49-F238E27FC236}">
                  <a16:creationId xmlns:a16="http://schemas.microsoft.com/office/drawing/2014/main" id="{8E363E56-F1FE-E592-6574-50B3BD52DD96}"/>
                </a:ext>
              </a:extLst>
            </p:cNvPr>
            <p:cNvSpPr txBox="1"/>
            <p:nvPr/>
          </p:nvSpPr>
          <p:spPr>
            <a:xfrm>
              <a:off x="568570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L-STF</a:t>
              </a:r>
            </a:p>
          </p:txBody>
        </p:sp>
        <p:sp>
          <p:nvSpPr>
            <p:cNvPr id="41" name="文本框 81">
              <a:extLst>
                <a:ext uri="{FF2B5EF4-FFF2-40B4-BE49-F238E27FC236}">
                  <a16:creationId xmlns:a16="http://schemas.microsoft.com/office/drawing/2014/main" id="{443B8CD8-4271-642F-DC60-520AC4F52487}"/>
                </a:ext>
              </a:extLst>
            </p:cNvPr>
            <p:cNvSpPr txBox="1"/>
            <p:nvPr/>
          </p:nvSpPr>
          <p:spPr>
            <a:xfrm>
              <a:off x="1500555" y="146539"/>
              <a:ext cx="931985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L-LTF</a:t>
              </a:r>
            </a:p>
          </p:txBody>
        </p:sp>
        <p:sp>
          <p:nvSpPr>
            <p:cNvPr id="42" name="文本框 82">
              <a:extLst>
                <a:ext uri="{FF2B5EF4-FFF2-40B4-BE49-F238E27FC236}">
                  <a16:creationId xmlns:a16="http://schemas.microsoft.com/office/drawing/2014/main" id="{94E4A8F7-ED7E-058B-104B-6618869B5E0C}"/>
                </a:ext>
              </a:extLst>
            </p:cNvPr>
            <p:cNvSpPr txBox="1"/>
            <p:nvPr/>
          </p:nvSpPr>
          <p:spPr>
            <a:xfrm>
              <a:off x="2432541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L-SIG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3" name="文本框 92">
              <a:extLst>
                <a:ext uri="{FF2B5EF4-FFF2-40B4-BE49-F238E27FC236}">
                  <a16:creationId xmlns:a16="http://schemas.microsoft.com/office/drawing/2014/main" id="{94843B5E-84DB-F60B-0A20-BE47EF323B38}"/>
                </a:ext>
              </a:extLst>
            </p:cNvPr>
            <p:cNvSpPr txBox="1"/>
            <p:nvPr/>
          </p:nvSpPr>
          <p:spPr>
            <a:xfrm>
              <a:off x="3874479" y="146538"/>
              <a:ext cx="1037491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2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AMP</a:t>
              </a:r>
            </a:p>
          </p:txBody>
        </p:sp>
        <p:sp>
          <p:nvSpPr>
            <p:cNvPr id="44" name="文本框 93">
              <a:extLst>
                <a:ext uri="{FF2B5EF4-FFF2-40B4-BE49-F238E27FC236}">
                  <a16:creationId xmlns:a16="http://schemas.microsoft.com/office/drawing/2014/main" id="{35E32D52-D717-18F7-0091-12E8FFE3BC84}"/>
                </a:ext>
              </a:extLst>
            </p:cNvPr>
            <p:cNvSpPr txBox="1"/>
            <p:nvPr/>
          </p:nvSpPr>
          <p:spPr>
            <a:xfrm>
              <a:off x="2913187" y="146539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 dirty="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Q-BPSK-Mark1</a:t>
              </a:r>
              <a:endParaRPr lang="en-GB" sz="12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  <p:sp>
          <p:nvSpPr>
            <p:cNvPr id="45" name="文本框 94">
              <a:extLst>
                <a:ext uri="{FF2B5EF4-FFF2-40B4-BE49-F238E27FC236}">
                  <a16:creationId xmlns:a16="http://schemas.microsoft.com/office/drawing/2014/main" id="{696C3061-5295-4035-4BE3-42B6D33352F3}"/>
                </a:ext>
              </a:extLst>
            </p:cNvPr>
            <p:cNvSpPr txBox="1"/>
            <p:nvPr/>
          </p:nvSpPr>
          <p:spPr>
            <a:xfrm>
              <a:off x="3393833" y="146535"/>
              <a:ext cx="480646" cy="29307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800">
                  <a:effectLst/>
                  <a:latin typeface="Times New Roman" panose="02020603050405020304" pitchFamily="18" charset="0"/>
                  <a:ea typeface="SimSun" panose="02010600030101010101" pitchFamily="2" charset="-122"/>
                </a:rPr>
                <a:t>BPSK-Mark2</a:t>
              </a:r>
              <a:endParaRPr lang="en-GB" sz="1200">
                <a:effectLst/>
                <a:latin typeface="Times New Roman" panose="02020603050405020304" pitchFamily="18" charset="0"/>
                <a:ea typeface="SimSun" panose="02010600030101010101" pitchFamily="2" charset="-122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2A0D5BC7-A511-3BC1-95E0-44118CD25AAC}"/>
              </a:ext>
            </a:extLst>
          </p:cNvPr>
          <p:cNvSpPr txBox="1"/>
          <p:nvPr/>
        </p:nvSpPr>
        <p:spPr>
          <a:xfrm>
            <a:off x="860842" y="3810000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0806D42-5771-4DFA-0F75-4A435A111C2B}"/>
              </a:ext>
            </a:extLst>
          </p:cNvPr>
          <p:cNvSpPr txBox="1"/>
          <p:nvPr/>
        </p:nvSpPr>
        <p:spPr>
          <a:xfrm>
            <a:off x="831278" y="4413735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11ba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6DA78A-D0E5-956E-9267-8C29E8880865}"/>
              </a:ext>
            </a:extLst>
          </p:cNvPr>
          <p:cNvSpPr txBox="1"/>
          <p:nvPr/>
        </p:nvSpPr>
        <p:spPr>
          <a:xfrm>
            <a:off x="849303" y="4943698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166E103-A1D3-7850-2DD8-3544946029BD}"/>
              </a:ext>
            </a:extLst>
          </p:cNvPr>
          <p:cNvSpPr txBox="1"/>
          <p:nvPr/>
        </p:nvSpPr>
        <p:spPr>
          <a:xfrm>
            <a:off x="845679" y="5502038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11ac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DF32AD-357A-8EF4-82A0-CA9283939FD4}"/>
              </a:ext>
            </a:extLst>
          </p:cNvPr>
          <p:cNvSpPr txBox="1"/>
          <p:nvPr/>
        </p:nvSpPr>
        <p:spPr>
          <a:xfrm>
            <a:off x="837242" y="6044546"/>
            <a:ext cx="8525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11bp</a:t>
            </a:r>
          </a:p>
        </p:txBody>
      </p:sp>
    </p:spTree>
    <p:extLst>
      <p:ext uri="{BB962C8B-B14F-4D97-AF65-F5344CB8AC3E}">
        <p14:creationId xmlns:p14="http://schemas.microsoft.com/office/powerpoint/2010/main" val="327536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7D1A7-85E6-1B0C-082F-4FD0E75FB5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0CF4FC8D-BEAA-FE61-1A99-92B67DBE3372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BW and Waveform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5F847B18-8067-933A-71C3-7174673064B1}"/>
              </a:ext>
            </a:extLst>
          </p:cNvPr>
          <p:cNvSpPr txBox="1"/>
          <p:nvPr/>
        </p:nvSpPr>
        <p:spPr>
          <a:xfrm>
            <a:off x="696912" y="1282312"/>
            <a:ext cx="7989888" cy="438581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AMP part BW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~ 4MHz as baseline BW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2000" dirty="0">
                <a:cs typeface="Times New Roman" panose="02020603050405020304" pitchFamily="18" charset="0"/>
              </a:rPr>
              <a:t>Reserve sufficient guard band on both sides </a:t>
            </a:r>
            <a:r>
              <a:rPr lang="en-GB" sz="2000" dirty="0">
                <a:cs typeface="Times New Roman" panose="02020603050405020304" pitchFamily="18" charset="0"/>
              </a:rPr>
              <a:t>to ease simple receiver implementation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Transmission power, subject to regulation, e.g., PSD requirement, max PSD is 10dB/MHz in some country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Balance between energy consumption and transmission power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cs typeface="Times New Roman" panose="02020603050405020304" pitchFamily="18" charset="0"/>
              </a:rPr>
              <a:t>Waveform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SIG and data: MC/SC-OOK, see analysis in companion contribution [4]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400" dirty="0">
                <a:cs typeface="Times New Roman" panose="02020603050405020304" pitchFamily="18" charset="0"/>
              </a:rPr>
              <a:t>Excitation: OFDM/DSSS for backscattering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96FE0ED2-7A1F-3463-CE57-294D611E342C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2BD734A-D001-7124-CE9E-A2312838D9BB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F6AEE2A-DEF7-E722-1D75-819A340E0143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851822F-E48F-3FFE-7DDC-F6B9BB5E0AEC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46798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51007F-9A4D-6A97-0385-1B1C24AE8C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>
            <a:extLst>
              <a:ext uri="{FF2B5EF4-FFF2-40B4-BE49-F238E27FC236}">
                <a16:creationId xmlns:a16="http://schemas.microsoft.com/office/drawing/2014/main" id="{63A4BE8E-A63F-58A5-918F-C0C81BB04424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SIG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0363C48E-BAC4-D778-A4AD-A7C1CE048C7D}"/>
              </a:ext>
            </a:extLst>
          </p:cNvPr>
          <p:cNvSpPr txBox="1"/>
          <p:nvPr/>
        </p:nvSpPr>
        <p:spPr>
          <a:xfrm>
            <a:off x="696912" y="1282312"/>
            <a:ext cx="7989888" cy="5463034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SIG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Rate 1 bits: 250kbps and 1Mbps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Length 6 bits for flexible length or 2 bits for pre-defined length with up to 64 bytes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Backscatter indication 1 bit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Indication of whether this PPDU is to trigger active device or backscattering device</a:t>
            </a:r>
            <a:endParaRPr lang="en-GB" sz="1800" strike="sngStrike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CRC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1800" dirty="0">
                <a:cs typeface="Times New Roman" panose="02020603050405020304" pitchFamily="18" charset="0"/>
              </a:rPr>
              <a:t>Parity check (1 bit)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UL configuration n bits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GB" sz="2000" dirty="0">
                <a:cs typeface="Times New Roman" panose="02020603050405020304" pitchFamily="18" charset="0"/>
              </a:rPr>
              <a:t>Configure the following UL transmission in followed excitation field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Total: 9+n or 5+n bits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sz="20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GB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0E5F5E13-9464-DAFC-14FC-AE8AACEA6417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7BD133AA-B4C5-C22E-DF20-528C25B19AF8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AB105C11-31E4-FB91-1069-615BB0E4EB12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2C2485E8-5BB2-5184-016E-38F3823D0FC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931071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DL PPDU Design: PPDU Format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989888" cy="14773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Combination of components including preamble, sync, data, excitation and SIG if agreed.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>
                <a:cs typeface="Times New Roman" panose="02020603050405020304" pitchFamily="18" charset="0"/>
              </a:rPr>
              <a:t>Possible PPDU formats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GB" sz="2000" dirty="0">
                <a:cs typeface="Times New Roman" panose="02020603050405020304" pitchFamily="18" charset="0"/>
              </a:rPr>
              <a:t>Format 1 and 2: only for AMP device with energy storage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7086600" y="6480318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Yinan Qi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404252" y="6572651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802.11-24/1780r1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2024</a:t>
            </a:r>
            <a:endParaRPr lang="en-GB" sz="1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8C94BA-222F-546D-6E89-8733C07F8771}"/>
              </a:ext>
            </a:extLst>
          </p:cNvPr>
          <p:cNvSpPr txBox="1"/>
          <p:nvPr/>
        </p:nvSpPr>
        <p:spPr>
          <a:xfrm>
            <a:off x="1191085" y="4215149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4C9096-280E-5C6C-70E2-E31534B18E17}"/>
              </a:ext>
            </a:extLst>
          </p:cNvPr>
          <p:cNvSpPr txBox="1"/>
          <p:nvPr/>
        </p:nvSpPr>
        <p:spPr>
          <a:xfrm>
            <a:off x="2702736" y="4566934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D08902-D7B8-0996-C9B0-2A7E11659468}"/>
              </a:ext>
            </a:extLst>
          </p:cNvPr>
          <p:cNvSpPr txBox="1"/>
          <p:nvPr/>
        </p:nvSpPr>
        <p:spPr>
          <a:xfrm>
            <a:off x="4214387" y="4566934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BBBE545-E1DA-5A75-62F0-64637A9D2E5F}"/>
              </a:ext>
            </a:extLst>
          </p:cNvPr>
          <p:cNvSpPr txBox="1"/>
          <p:nvPr/>
        </p:nvSpPr>
        <p:spPr>
          <a:xfrm>
            <a:off x="5326907" y="4574554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A25793-A181-D3E7-D2E3-60C4CEDC21A1}"/>
              </a:ext>
            </a:extLst>
          </p:cNvPr>
          <p:cNvSpPr txBox="1"/>
          <p:nvPr/>
        </p:nvSpPr>
        <p:spPr>
          <a:xfrm>
            <a:off x="1191085" y="3068298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29F533-C169-EC4B-7B59-E963BD79F71E}"/>
              </a:ext>
            </a:extLst>
          </p:cNvPr>
          <p:cNvSpPr txBox="1"/>
          <p:nvPr/>
        </p:nvSpPr>
        <p:spPr>
          <a:xfrm>
            <a:off x="2702736" y="342008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02E679-5A36-7390-C404-B6B99B952760}"/>
              </a:ext>
            </a:extLst>
          </p:cNvPr>
          <p:cNvSpPr txBox="1"/>
          <p:nvPr/>
        </p:nvSpPr>
        <p:spPr>
          <a:xfrm>
            <a:off x="4214387" y="3423342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C7E99-7253-05D4-F64B-9F691F8B6CCB}"/>
              </a:ext>
            </a:extLst>
          </p:cNvPr>
          <p:cNvSpPr txBox="1"/>
          <p:nvPr/>
        </p:nvSpPr>
        <p:spPr>
          <a:xfrm>
            <a:off x="3932447" y="3045751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997315-636F-1A93-69BE-952E898042A0}"/>
              </a:ext>
            </a:extLst>
          </p:cNvPr>
          <p:cNvSpPr txBox="1"/>
          <p:nvPr/>
        </p:nvSpPr>
        <p:spPr>
          <a:xfrm>
            <a:off x="76200" y="3305868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1a</a:t>
            </a:r>
            <a:endParaRPr lang="en-GB" b="1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5E1EE1E-E0ED-8529-4896-FF437B6CA6D6}"/>
              </a:ext>
            </a:extLst>
          </p:cNvPr>
          <p:cNvSpPr txBox="1"/>
          <p:nvPr/>
        </p:nvSpPr>
        <p:spPr>
          <a:xfrm>
            <a:off x="50701" y="4474616"/>
            <a:ext cx="14249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1b</a:t>
            </a:r>
            <a:endParaRPr lang="en-GB" b="1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406995-59C9-6E6E-E8B6-088506438F58}"/>
              </a:ext>
            </a:extLst>
          </p:cNvPr>
          <p:cNvSpPr txBox="1"/>
          <p:nvPr/>
        </p:nvSpPr>
        <p:spPr>
          <a:xfrm>
            <a:off x="3932974" y="4219025"/>
            <a:ext cx="20040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291568-1CBD-C18B-3D77-7ECB82F5597A}"/>
              </a:ext>
            </a:extLst>
          </p:cNvPr>
          <p:cNvSpPr txBox="1"/>
          <p:nvPr/>
        </p:nvSpPr>
        <p:spPr>
          <a:xfrm>
            <a:off x="7063740" y="5693123"/>
            <a:ext cx="2004060" cy="276999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Excitation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571507-17D7-707E-3ACB-368BDC412AFF}"/>
              </a:ext>
            </a:extLst>
          </p:cNvPr>
          <p:cNvSpPr txBox="1"/>
          <p:nvPr/>
        </p:nvSpPr>
        <p:spPr>
          <a:xfrm>
            <a:off x="1174400" y="5316934"/>
            <a:ext cx="1511651" cy="93677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dirty="0"/>
              <a:t>Preamble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B2E99A-A230-CEC6-F0AF-F6D9DFEB841A}"/>
              </a:ext>
            </a:extLst>
          </p:cNvPr>
          <p:cNvSpPr txBox="1"/>
          <p:nvPr/>
        </p:nvSpPr>
        <p:spPr>
          <a:xfrm>
            <a:off x="2686051" y="5685503"/>
            <a:ext cx="1511651" cy="276999"/>
          </a:xfrm>
          <a:prstGeom prst="rect">
            <a:avLst/>
          </a:prstGeom>
          <a:solidFill>
            <a:schemeClr val="bg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SYNC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39F06E-0BFB-F4E2-01D7-12BB1891D10A}"/>
              </a:ext>
            </a:extLst>
          </p:cNvPr>
          <p:cNvSpPr txBox="1"/>
          <p:nvPr/>
        </p:nvSpPr>
        <p:spPr>
          <a:xfrm>
            <a:off x="4197702" y="5685503"/>
            <a:ext cx="1112520" cy="27699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SIG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200911-620E-90BC-04B1-E3927B006F38}"/>
              </a:ext>
            </a:extLst>
          </p:cNvPr>
          <p:cNvSpPr txBox="1"/>
          <p:nvPr/>
        </p:nvSpPr>
        <p:spPr>
          <a:xfrm>
            <a:off x="5310222" y="5693123"/>
            <a:ext cx="1996440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Data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56076A-6561-A325-CE83-19069B44D35F}"/>
              </a:ext>
            </a:extLst>
          </p:cNvPr>
          <p:cNvSpPr txBox="1"/>
          <p:nvPr/>
        </p:nvSpPr>
        <p:spPr>
          <a:xfrm>
            <a:off x="4197702" y="5206714"/>
            <a:ext cx="29650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DL Rx + WPT/backscattering for UL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C3891F-BA3E-3B73-1A87-E04EF9BC0CDA}"/>
              </a:ext>
            </a:extLst>
          </p:cNvPr>
          <p:cNvSpPr txBox="1"/>
          <p:nvPr/>
        </p:nvSpPr>
        <p:spPr>
          <a:xfrm>
            <a:off x="47178" y="5588891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Format 2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0582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0</TotalTime>
  <Words>1812</Words>
  <Application>Microsoft Office PowerPoint</Application>
  <PresentationFormat>On-screen Show (4:3)</PresentationFormat>
  <Paragraphs>365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Times New Roman</vt:lpstr>
      <vt:lpstr>Wingdings</vt:lpstr>
      <vt:lpstr>ACcord Submission Template</vt:lpstr>
      <vt:lpstr>Further Discussion on AMP PPDU Design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SP 1</vt:lpstr>
      <vt:lpstr>SP 2</vt:lpstr>
      <vt:lpstr>SP 3</vt:lpstr>
      <vt:lpstr>SP 4</vt:lpstr>
      <vt:lpstr>SP 5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Yinan Qi</cp:lastModifiedBy>
  <cp:revision>2001</cp:revision>
  <cp:lastPrinted>1998-02-10T13:28:00Z</cp:lastPrinted>
  <dcterms:created xsi:type="dcterms:W3CDTF">2009-12-02T19:05:00Z</dcterms:created>
  <dcterms:modified xsi:type="dcterms:W3CDTF">2024-11-11T17:03:28Z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