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83" r:id="rId2"/>
    <p:sldId id="1229" r:id="rId3"/>
    <p:sldId id="1225" r:id="rId4"/>
    <p:sldId id="1267" r:id="rId5"/>
    <p:sldId id="1271" r:id="rId6"/>
    <p:sldId id="1270" r:id="rId7"/>
    <p:sldId id="1243" r:id="rId8"/>
    <p:sldId id="1274" r:id="rId9"/>
    <p:sldId id="1135" r:id="rId10"/>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CC"/>
    <a:srgbClr val="006C31"/>
    <a:srgbClr val="168420"/>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5215" autoAdjust="0"/>
  </p:normalViewPr>
  <p:slideViewPr>
    <p:cSldViewPr>
      <p:cViewPr varScale="1">
        <p:scale>
          <a:sx n="105" d="100"/>
          <a:sy n="105" d="100"/>
        </p:scale>
        <p:origin x="1920" y="10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9" d="100"/>
          <a:sy n="119" d="100"/>
        </p:scale>
        <p:origin x="1982" y="86"/>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3455650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2815302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669123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C3BAC1-BD68-C9DE-424D-08A9DBB04958}"/>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846B7C8F-4B54-7508-D517-93DF36963A5E}"/>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0EBE39A5-F293-CF45-B19D-047928434C17}"/>
              </a:ext>
            </a:extLst>
          </p:cNvPr>
          <p:cNvSpPr>
            <a:spLocks noGrp="1"/>
          </p:cNvSpPr>
          <p:nvPr>
            <p:ph type="body" idx="1"/>
          </p:nvPr>
        </p:nvSpPr>
        <p:spPr/>
        <p:txBody>
          <a:bodyPr/>
          <a:lstStyle/>
          <a:p>
            <a:endParaRPr lang="en-US" altLang="ko-KR" baseline="0" dirty="0"/>
          </a:p>
        </p:txBody>
      </p:sp>
      <p:sp>
        <p:nvSpPr>
          <p:cNvPr id="4" name="머리글 개체 틀 3">
            <a:extLst>
              <a:ext uri="{FF2B5EF4-FFF2-40B4-BE49-F238E27FC236}">
                <a16:creationId xmlns:a16="http://schemas.microsoft.com/office/drawing/2014/main" id="{2E152CB1-FF7C-C68B-2208-1FF9899D138E}"/>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4C14FE06-F618-D74C-C5BF-0B7F9099F905}"/>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F1C34633-5248-3B88-9BE2-F6DFD917B234}"/>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4130A34E-5BC2-576B-872B-7DF5F9A530CD}"/>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2835555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2774142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7883461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F88CCE-92F2-2105-3814-591ADECDC935}"/>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E0DB7E47-78FF-459D-4D5A-38560D3EB7A4}"/>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C0484D5-E276-3371-975A-1E5C66EAF49A}"/>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F280A5AE-C932-4665-5480-E0F3E7576F98}"/>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6B93C168-4B3E-303C-6970-C96795CC3081}"/>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F9254303-687D-BA72-C0C1-88357AD4F41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EB4B7035-BA72-780C-B776-FC32AE07B504}"/>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1674822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3398654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Hongwon</a:t>
            </a:r>
            <a:r>
              <a:rPr lang="en-US" altLang="ko-KR" dirty="0"/>
              <a:t> Lee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Hongwon</a:t>
            </a:r>
            <a:r>
              <a:rPr lang="en-US" altLang="ko-KR" dirty="0"/>
              <a:t> Lee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310941" y="6475413"/>
            <a:ext cx="22329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Hongwon</a:t>
            </a:r>
            <a:r>
              <a:rPr lang="en-US" altLang="ko-KR" dirty="0"/>
              <a:t> Lee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802.11-24/1777r1</a:t>
            </a: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948978"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a:solidFill>
                  <a:schemeClr val="tx1"/>
                </a:solidFill>
                <a:latin typeface="Times New Roman" panose="02020603050405020304" pitchFamily="18" charset="0"/>
                <a:ea typeface="+mn-ea"/>
                <a:cs typeface="+mn-cs"/>
              </a:rPr>
              <a:t>Feb. 2025</a:t>
            </a: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169877" y="6475413"/>
            <a:ext cx="2374048" cy="184666"/>
          </a:xfrm>
        </p:spPr>
        <p:txBody>
          <a:bodyPr/>
          <a:lstStyle/>
          <a:p>
            <a:pPr>
              <a:defRPr/>
            </a:pPr>
            <a:r>
              <a:rPr lang="en-US" altLang="ko-KR" dirty="0" err="1"/>
              <a:t>Hongwon</a:t>
            </a:r>
            <a:r>
              <a:rPr lang="en-US" altLang="ko-KR" dirty="0"/>
              <a:t> Lee et. al. (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a:solidFill>
                  <a:schemeClr val="tx1"/>
                </a:solidFill>
                <a:ea typeface="굴림" panose="020B0600000101010101" pitchFamily="50" charset="-127"/>
              </a:rPr>
              <a:t>In-device-coexistence use cases follow-up</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2025-2-20</a:t>
            </a:r>
          </a:p>
        </p:txBody>
      </p:sp>
      <p:sp>
        <p:nvSpPr>
          <p:cNvPr id="6151"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a:cs typeface="Arial" panose="020B0604020202020204" pitchFamily="34" charset="0"/>
              </a:rPr>
              <a:t>Authors:</a:t>
            </a:r>
            <a:endParaRPr kumimoji="0" lang="en-US" altLang="ko-KR" sz="2000" b="0" dirty="0">
              <a:cs typeface="Arial" panose="020B0604020202020204" pitchFamily="34" charset="0"/>
            </a:endParaRPr>
          </a:p>
        </p:txBody>
      </p:sp>
      <p:graphicFrame>
        <p:nvGraphicFramePr>
          <p:cNvPr id="2" name="표 1">
            <a:extLst>
              <a:ext uri="{FF2B5EF4-FFF2-40B4-BE49-F238E27FC236}">
                <a16:creationId xmlns:a16="http://schemas.microsoft.com/office/drawing/2014/main" id="{FF47EF57-0AB2-BB1C-8983-BC8DAF228DD5}"/>
              </a:ext>
            </a:extLst>
          </p:cNvPr>
          <p:cNvGraphicFramePr>
            <a:graphicFrameLocks noGrp="1"/>
          </p:cNvGraphicFramePr>
          <p:nvPr>
            <p:extLst>
              <p:ext uri="{D42A27DB-BD31-4B8C-83A1-F6EECF244321}">
                <p14:modId xmlns:p14="http://schemas.microsoft.com/office/powerpoint/2010/main" val="4282103673"/>
              </p:ext>
            </p:extLst>
          </p:nvPr>
        </p:nvGraphicFramePr>
        <p:xfrm>
          <a:off x="685800" y="2568840"/>
          <a:ext cx="7620000" cy="3527160"/>
        </p:xfrm>
        <a:graphic>
          <a:graphicData uri="http://schemas.openxmlformats.org/drawingml/2006/table">
            <a:tbl>
              <a:tblPr/>
              <a:tblGrid>
                <a:gridCol w="1524000">
                  <a:extLst>
                    <a:ext uri="{9D8B030D-6E8A-4147-A177-3AD203B41FA5}">
                      <a16:colId xmlns:a16="http://schemas.microsoft.com/office/drawing/2014/main" val="2392783552"/>
                    </a:ext>
                  </a:extLst>
                </a:gridCol>
                <a:gridCol w="1203325">
                  <a:extLst>
                    <a:ext uri="{9D8B030D-6E8A-4147-A177-3AD203B41FA5}">
                      <a16:colId xmlns:a16="http://schemas.microsoft.com/office/drawing/2014/main" val="1524949518"/>
                    </a:ext>
                  </a:extLst>
                </a:gridCol>
                <a:gridCol w="1684338">
                  <a:extLst>
                    <a:ext uri="{9D8B030D-6E8A-4147-A177-3AD203B41FA5}">
                      <a16:colId xmlns:a16="http://schemas.microsoft.com/office/drawing/2014/main" val="3660006827"/>
                    </a:ext>
                  </a:extLst>
                </a:gridCol>
                <a:gridCol w="1363662">
                  <a:extLst>
                    <a:ext uri="{9D8B030D-6E8A-4147-A177-3AD203B41FA5}">
                      <a16:colId xmlns:a16="http://schemas.microsoft.com/office/drawing/2014/main" val="1097916655"/>
                    </a:ext>
                  </a:extLst>
                </a:gridCol>
                <a:gridCol w="1844675">
                  <a:extLst>
                    <a:ext uri="{9D8B030D-6E8A-4147-A177-3AD203B41FA5}">
                      <a16:colId xmlns:a16="http://schemas.microsoft.com/office/drawing/2014/main" val="3623071864"/>
                    </a:ext>
                  </a:extLst>
                </a:gridCol>
              </a:tblGrid>
              <a:tr h="240096">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50919089"/>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Hongwon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Lee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Seoul 137-130, Korea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hongwon.lee@lge.com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92408978"/>
                  </a:ext>
                </a:extLst>
              </a:tr>
              <a:tr h="36279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73344874"/>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Geonhwan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geonhwan.kim@lge</a:t>
                      </a: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.com</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32457785"/>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49936487"/>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Sunhee</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Baek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sunhee.baek@lge.com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82647911"/>
                  </a:ext>
                </a:extLst>
              </a:tr>
              <a:tr h="36279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Yelin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Yoon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yl.yoon@lge.com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31547925"/>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Dongju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dongju.cha@lge.com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09706981"/>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HanGyu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14361081"/>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10680 Treena St, San Diego CA 92131 ,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1059811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a:p>
        </p:txBody>
      </p:sp>
      <p:sp>
        <p:nvSpPr>
          <p:cNvPr id="3" name="내용 개체 틀 2"/>
          <p:cNvSpPr>
            <a:spLocks noGrp="1"/>
          </p:cNvSpPr>
          <p:nvPr>
            <p:ph idx="1"/>
          </p:nvPr>
        </p:nvSpPr>
        <p:spPr>
          <a:xfrm>
            <a:off x="685800" y="1447800"/>
            <a:ext cx="7772400" cy="4343400"/>
          </a:xfrm>
        </p:spPr>
        <p:txBody>
          <a:bodyPr/>
          <a:lstStyle/>
          <a:p>
            <a:r>
              <a:rPr lang="en-US" altLang="ko-KR" sz="2000" dirty="0"/>
              <a:t>The Motion related to defining a mechanism for an AP to announce unavailability, which is related to periodic in-device-coexistence(IDC), was passed in the November F2F meeting</a:t>
            </a:r>
          </a:p>
          <a:p>
            <a:endParaRPr lang="en-US" altLang="ko-KR" sz="800" dirty="0"/>
          </a:p>
          <a:p>
            <a:r>
              <a:rPr lang="en-US" altLang="ko-KR" sz="2000" dirty="0"/>
              <a:t>The Motion related to reusing the mechanism for Scheduled AP Power Save mode was passed in the November F2F meeting</a:t>
            </a:r>
          </a:p>
          <a:p>
            <a:endParaRPr lang="en-US" altLang="ko-KR" sz="600" dirty="0"/>
          </a:p>
          <a:p>
            <a:r>
              <a:rPr lang="en-US" altLang="ko-KR" sz="2000" dirty="0"/>
              <a:t>The mechanism for AP Power Save mode can also be applied to AP Periodic Unavailability Operation due </a:t>
            </a:r>
            <a:r>
              <a:rPr lang="en-US" altLang="ko-KR" sz="2000"/>
              <a:t>to in-device </a:t>
            </a:r>
            <a:r>
              <a:rPr lang="en-US" altLang="ko-KR" sz="2000" dirty="0"/>
              <a:t>coexistence</a:t>
            </a:r>
          </a:p>
          <a:p>
            <a:endParaRPr lang="en-US" altLang="ko-KR" sz="600" dirty="0"/>
          </a:p>
          <a:p>
            <a:endParaRPr lang="en-US" altLang="ko-KR" sz="600" dirty="0"/>
          </a:p>
          <a:p>
            <a:r>
              <a:rPr lang="en-US" altLang="ko-KR" sz="2000" dirty="0"/>
              <a:t>We should further examine use cases to determine if there are any issues when the mechanism operates in Scheduled AP Power Save Mode(PSM) and/or AP Periodic Unavailability Operation(PUO)</a:t>
            </a:r>
          </a:p>
          <a:p>
            <a:pPr lvl="1"/>
            <a:r>
              <a:rPr lang="en-US" altLang="ko-KR" sz="1600" dirty="0"/>
              <a:t>We refer to AP Periodic Unavailability Operation as AP PUO for convenience in this contribution. This term can be further discussed within this group to determine a more appropriate one if necessary</a:t>
            </a:r>
          </a:p>
        </p:txBody>
      </p:sp>
      <p:sp>
        <p:nvSpPr>
          <p:cNvPr id="4" name="바닥글 개체 틀 3"/>
          <p:cNvSpPr>
            <a:spLocks noGrp="1"/>
          </p:cNvSpPr>
          <p:nvPr>
            <p:ph type="ftr" sz="quarter" idx="11"/>
          </p:nvPr>
        </p:nvSpPr>
        <p:spPr>
          <a:xfrm>
            <a:off x="6169877" y="6475413"/>
            <a:ext cx="2374048" cy="184666"/>
          </a:xfrm>
        </p:spPr>
        <p:txBody>
          <a:bodyPr/>
          <a:lstStyle/>
          <a:p>
            <a:pPr>
              <a:defRPr/>
            </a:pPr>
            <a:r>
              <a:rPr lang="en-US" altLang="ko-KR" dirty="0" err="1"/>
              <a:t>Hongwon</a:t>
            </a:r>
            <a:r>
              <a:rPr lang="en-US" altLang="ko-KR" dirty="0"/>
              <a:t> Lee et. al. (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Tree>
    <p:extLst>
      <p:ext uri="{BB962C8B-B14F-4D97-AF65-F5344CB8AC3E}">
        <p14:creationId xmlns:p14="http://schemas.microsoft.com/office/powerpoint/2010/main" val="2730514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Scheduled AP PSM mechanism</a:t>
            </a:r>
            <a:endParaRPr lang="ko-KR" altLang="en-US" dirty="0"/>
          </a:p>
        </p:txBody>
      </p:sp>
      <p:sp>
        <p:nvSpPr>
          <p:cNvPr id="3" name="내용 개체 틀 2"/>
          <p:cNvSpPr>
            <a:spLocks noGrp="1"/>
          </p:cNvSpPr>
          <p:nvPr>
            <p:ph idx="1"/>
          </p:nvPr>
        </p:nvSpPr>
        <p:spPr>
          <a:xfrm>
            <a:off x="685800" y="1676400"/>
            <a:ext cx="7772400" cy="4343400"/>
          </a:xfrm>
        </p:spPr>
        <p:txBody>
          <a:bodyPr/>
          <a:lstStyle/>
          <a:p>
            <a:pPr>
              <a:buFont typeface="Arial" panose="020B0604020202020204" pitchFamily="34" charset="0"/>
              <a:buChar char="•"/>
            </a:pPr>
            <a:r>
              <a:rPr lang="en-US" altLang="ko-KR" sz="1800" dirty="0"/>
              <a:t>The current rules for TWT scheduling APs, aligned with Motion 161, are defined in subclause 26.8.3.2 (Rules for TWT Scheduling APs), and the unavailability outside of broadcast TWT SPs can currently be applied optionally</a:t>
            </a:r>
          </a:p>
          <a:p>
            <a:pPr>
              <a:buFont typeface="Arial" panose="020B0604020202020204" pitchFamily="34" charset="0"/>
              <a:buChar char="•"/>
            </a:pPr>
            <a:endParaRPr lang="en-US" altLang="ko-KR" sz="800" dirty="0"/>
          </a:p>
          <a:p>
            <a:pPr marL="0" indent="0" algn="l">
              <a:buNone/>
            </a:pPr>
            <a:r>
              <a:rPr lang="en-US" altLang="ko-KR" sz="1400" b="1" i="1" u="none" strike="noStrike" baseline="0" dirty="0">
                <a:latin typeface="Arial,Bold"/>
              </a:rPr>
              <a:t>26.8.3.2 Rules for TWT scheduling AP</a:t>
            </a:r>
          </a:p>
          <a:p>
            <a:pPr marL="0" indent="0" algn="l">
              <a:buNone/>
            </a:pPr>
            <a:r>
              <a:rPr lang="en-US" altLang="ko-KR" sz="1200" b="0" i="1" u="none" strike="noStrike" baseline="0" dirty="0">
                <a:solidFill>
                  <a:srgbClr val="218A21"/>
                </a:solidFill>
                <a:latin typeface="TimesNewRoman"/>
              </a:rPr>
              <a:t>……</a:t>
            </a:r>
          </a:p>
          <a:p>
            <a:pPr marL="0" indent="0" algn="l">
              <a:buNone/>
            </a:pPr>
            <a:r>
              <a:rPr lang="en-US" altLang="ko-KR" sz="1100" b="0" i="1" u="none" strike="noStrike" baseline="0" dirty="0">
                <a:solidFill>
                  <a:srgbClr val="218A21"/>
                </a:solidFill>
                <a:latin typeface="TimesNewRoman"/>
              </a:rPr>
              <a:t>(#4010)</a:t>
            </a:r>
            <a:r>
              <a:rPr lang="en-US" altLang="ko-KR" sz="1100" b="0" i="1" u="none" strike="noStrike" baseline="0" dirty="0">
                <a:solidFill>
                  <a:srgbClr val="000000"/>
                </a:solidFill>
                <a:latin typeface="TimesNewRoman"/>
              </a:rPr>
              <a:t>If a TWT scheduling AP has advertised a TWT element that carries one or more Broadcast TWT Parameter Set fields with a </a:t>
            </a:r>
            <a:r>
              <a:rPr lang="en-US" altLang="ko-KR" sz="1100" b="0" i="1" u="sng" strike="noStrike" baseline="0" dirty="0">
                <a:latin typeface="TimesNewRoman"/>
              </a:rPr>
              <a:t>Broadcast TWT ID subfield equal to 0 and a Responder PM Mode subfield equal to 1</a:t>
            </a:r>
            <a:r>
              <a:rPr lang="en-US" altLang="ko-KR" sz="1100" b="0" i="1" u="none" strike="noStrike" baseline="0" dirty="0">
                <a:solidFill>
                  <a:srgbClr val="000000"/>
                </a:solidFill>
                <a:latin typeface="TimesNewRoman"/>
              </a:rPr>
              <a:t>, then:</a:t>
            </a:r>
          </a:p>
          <a:p>
            <a:pPr marL="0" indent="0" algn="l">
              <a:buNone/>
            </a:pPr>
            <a:r>
              <a:rPr lang="en-US" altLang="ko-KR" sz="1100" b="0" i="1" u="none" strike="noStrike" baseline="0" dirty="0">
                <a:solidFill>
                  <a:srgbClr val="000000"/>
                </a:solidFill>
                <a:latin typeface="TimesNewRoman"/>
              </a:rPr>
              <a:t>— If the </a:t>
            </a:r>
            <a:r>
              <a:rPr lang="en-US" altLang="ko-KR" sz="1100" b="0" i="1" u="none" strike="noStrike" baseline="0" dirty="0">
                <a:solidFill>
                  <a:srgbClr val="FF0000"/>
                </a:solidFill>
                <a:latin typeface="TimesNewRoman"/>
              </a:rPr>
              <a:t>NDP Paging Indicator/Unavailability Mode subfield is set to 0</a:t>
            </a:r>
            <a:r>
              <a:rPr lang="en-US" altLang="ko-KR" sz="1100" b="0" i="1" u="none" strike="noStrike" baseline="0" dirty="0">
                <a:solidFill>
                  <a:srgbClr val="000000"/>
                </a:solidFill>
                <a:latin typeface="TimesNewRoman"/>
              </a:rPr>
              <a:t>, the AP </a:t>
            </a:r>
            <a:r>
              <a:rPr lang="en-US" altLang="ko-KR" sz="1100" b="0" i="1" u="none" strike="noStrike" baseline="0" dirty="0">
                <a:solidFill>
                  <a:srgbClr val="FF0000"/>
                </a:solidFill>
                <a:latin typeface="TimesNewRoman"/>
              </a:rPr>
              <a:t>may</a:t>
            </a:r>
            <a:r>
              <a:rPr lang="en-US" altLang="ko-KR" sz="1100" b="0" i="1" u="none" strike="noStrike" baseline="0" dirty="0">
                <a:solidFill>
                  <a:srgbClr val="000000"/>
                </a:solidFill>
                <a:latin typeface="TimesNewRoman"/>
              </a:rPr>
              <a:t> be unavailable outside of these broadcast TWT SPs, except within any other TWT SP that is setup with the AP or advertised by the AP.</a:t>
            </a:r>
          </a:p>
          <a:p>
            <a:pPr marL="0" indent="0" algn="l">
              <a:buNone/>
            </a:pPr>
            <a:r>
              <a:rPr lang="en-US" altLang="ko-KR" sz="1100" b="0" i="1" u="none" strike="noStrike" baseline="0" dirty="0">
                <a:solidFill>
                  <a:srgbClr val="000000"/>
                </a:solidFill>
                <a:latin typeface="TimesNewRoman"/>
              </a:rPr>
              <a:t>— If the </a:t>
            </a:r>
            <a:r>
              <a:rPr lang="en-US" altLang="ko-KR" sz="1100" b="0" i="1" u="none" strike="noStrike" baseline="0" dirty="0">
                <a:solidFill>
                  <a:srgbClr val="FF0000"/>
                </a:solidFill>
                <a:latin typeface="TimesNewRoman"/>
              </a:rPr>
              <a:t>NDP Paging Indicator/Unavailability Mode subfield is set to 1</a:t>
            </a:r>
            <a:r>
              <a:rPr lang="en-US" altLang="ko-KR" sz="1100" b="0" i="1" u="none" strike="noStrike" baseline="0" dirty="0">
                <a:solidFill>
                  <a:srgbClr val="000000"/>
                </a:solidFill>
                <a:latin typeface="TimesNewRoman"/>
              </a:rPr>
              <a:t>, the AP </a:t>
            </a:r>
            <a:r>
              <a:rPr lang="en-US" altLang="ko-KR" sz="1100" b="0" i="1" u="none" strike="noStrike" baseline="0" dirty="0">
                <a:solidFill>
                  <a:srgbClr val="FF0000"/>
                </a:solidFill>
                <a:latin typeface="TimesNewRoman"/>
              </a:rPr>
              <a:t>may</a:t>
            </a:r>
            <a:r>
              <a:rPr lang="en-US" altLang="ko-KR" sz="1100" b="0" i="1" u="none" strike="noStrike" baseline="0" dirty="0">
                <a:solidFill>
                  <a:srgbClr val="000000"/>
                </a:solidFill>
                <a:latin typeface="TimesNewRoman"/>
              </a:rPr>
              <a:t> be unavailable outside of these broadcast TWT SPs, even if that time falls within any other TWT SP that is setup with the AP or advertised by the AP.</a:t>
            </a:r>
          </a:p>
          <a:p>
            <a:pPr marL="0" indent="0" algn="l">
              <a:buNone/>
            </a:pPr>
            <a:r>
              <a:rPr lang="en-US" altLang="ko-KR" sz="1100" b="0" i="1" dirty="0">
                <a:solidFill>
                  <a:srgbClr val="000000"/>
                </a:solidFill>
                <a:latin typeface="TimesNewRoman"/>
              </a:rPr>
              <a:t>…….</a:t>
            </a:r>
          </a:p>
          <a:p>
            <a:pPr marL="0" indent="0" algn="l">
              <a:buNone/>
            </a:pPr>
            <a:r>
              <a:rPr lang="en-US" altLang="ko-KR" sz="1100" b="0" i="1" u="none" strike="noStrike" baseline="0" dirty="0">
                <a:latin typeface="TimesNewRoman"/>
              </a:rPr>
              <a:t>The TWT scheduling AP shall include a unique value in the Broadcast TWT ID subfield for each Broadcast TWT to allow identification of each Broadcast TWT, unless the TWT Setup Command field is Alternate TWT or the Broadcast TWT ID subfield is zero.</a:t>
            </a:r>
          </a:p>
          <a:p>
            <a:pPr marL="0" indent="0" algn="l">
              <a:buNone/>
            </a:pPr>
            <a:r>
              <a:rPr lang="en-US" altLang="ko-KR" sz="1100" b="0" i="1" u="none" strike="noStrike" baseline="0" dirty="0">
                <a:latin typeface="TimesNewRoman"/>
              </a:rPr>
              <a:t>NOTE 6—The broadcast TWT element contains two Broadcast TWT Parameter Set fields with the same Broadcast TWT ID subfield value if the TWT Setup Command field indicates Alternate TWT in one of the Broadcast TWT Parameter Set fields. </a:t>
            </a:r>
            <a:r>
              <a:rPr lang="en-US" altLang="ko-KR" sz="1100" b="0" i="1" strike="noStrike" baseline="0" dirty="0">
                <a:latin typeface="TimesNewRoman"/>
              </a:rPr>
              <a:t>The broadcast TWT element might </a:t>
            </a:r>
            <a:r>
              <a:rPr lang="en-US" altLang="ko-KR" sz="1100" b="0" i="1" strike="noStrike" baseline="0" dirty="0">
                <a:solidFill>
                  <a:srgbClr val="FF0000"/>
                </a:solidFill>
                <a:latin typeface="TimesNewRoman"/>
              </a:rPr>
              <a:t>contain multiple Broadcast TWT Parameter Set fields with the Broadcast TWT ID subfield equal to 0</a:t>
            </a:r>
            <a:r>
              <a:rPr lang="en-US" altLang="ko-KR" sz="1100" b="0" i="1" strike="noStrike" baseline="0" dirty="0">
                <a:latin typeface="TimesNewRoman"/>
              </a:rPr>
              <a:t>.</a:t>
            </a:r>
          </a:p>
          <a:p>
            <a:pPr>
              <a:buFont typeface="Arial" panose="020B0604020202020204" pitchFamily="34" charset="0"/>
              <a:buChar char="•"/>
            </a:pPr>
            <a:endParaRPr lang="en-US" altLang="ko-KR" sz="800" dirty="0"/>
          </a:p>
          <a:p>
            <a:pPr>
              <a:buFont typeface="Arial" panose="020B0604020202020204" pitchFamily="34" charset="0"/>
              <a:buChar char="•"/>
            </a:pPr>
            <a:r>
              <a:rPr lang="en-US" altLang="ko-KR" sz="1800" dirty="0"/>
              <a:t>In order to apply this mechanism for Scheduled AP PSM and AP PUO, we need so slightly change these rules</a:t>
            </a:r>
          </a:p>
          <a:p>
            <a:pPr lvl="1"/>
            <a:endParaRPr lang="en-US" altLang="ko-KR" sz="1400" b="0" dirty="0"/>
          </a:p>
          <a:p>
            <a:pPr lvl="2"/>
            <a:endParaRPr lang="en-US" altLang="ko-KR" sz="1200" dirty="0"/>
          </a:p>
          <a:p>
            <a:endParaRPr lang="en-US" altLang="ko-KR" sz="2000" u="sng" dirty="0"/>
          </a:p>
          <a:p>
            <a:endParaRPr lang="en-US" altLang="ko-KR" sz="2000" u="sng" dirty="0"/>
          </a:p>
          <a:p>
            <a:endParaRPr lang="en-US" altLang="ko-KR" sz="2000" u="sng" dirty="0"/>
          </a:p>
        </p:txBody>
      </p:sp>
      <p:sp>
        <p:nvSpPr>
          <p:cNvPr id="4" name="바닥글 개체 틀 3"/>
          <p:cNvSpPr>
            <a:spLocks noGrp="1"/>
          </p:cNvSpPr>
          <p:nvPr>
            <p:ph type="ftr" sz="quarter" idx="11"/>
          </p:nvPr>
        </p:nvSpPr>
        <p:spPr>
          <a:xfrm>
            <a:off x="6169877" y="6475413"/>
            <a:ext cx="2374048" cy="184666"/>
          </a:xfrm>
        </p:spPr>
        <p:txBody>
          <a:bodyPr/>
          <a:lstStyle/>
          <a:p>
            <a:pPr>
              <a:defRPr/>
            </a:pPr>
            <a:r>
              <a:rPr lang="en-US" altLang="ko-KR" dirty="0" err="1"/>
              <a:t>Hongwon</a:t>
            </a:r>
            <a:r>
              <a:rPr lang="en-US" altLang="ko-KR" dirty="0"/>
              <a:t> Lee et. al. (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Tree>
    <p:extLst>
      <p:ext uri="{BB962C8B-B14F-4D97-AF65-F5344CB8AC3E}">
        <p14:creationId xmlns:p14="http://schemas.microsoft.com/office/powerpoint/2010/main" val="3583018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Considerations for</a:t>
            </a:r>
            <a:br>
              <a:rPr lang="en-US" altLang="ko-KR" dirty="0"/>
            </a:br>
            <a:r>
              <a:rPr lang="en-US" altLang="ko-KR" dirty="0"/>
              <a:t>Scheduled AP PSM and AP PUO</a:t>
            </a:r>
            <a:endParaRPr lang="ko-KR" altLang="en-US" dirty="0"/>
          </a:p>
        </p:txBody>
      </p:sp>
      <p:sp>
        <p:nvSpPr>
          <p:cNvPr id="3" name="내용 개체 틀 2"/>
          <p:cNvSpPr>
            <a:spLocks noGrp="1"/>
          </p:cNvSpPr>
          <p:nvPr>
            <p:ph idx="1"/>
          </p:nvPr>
        </p:nvSpPr>
        <p:spPr>
          <a:xfrm>
            <a:off x="685800" y="1676400"/>
            <a:ext cx="7858125" cy="4343400"/>
          </a:xfrm>
        </p:spPr>
        <p:txBody>
          <a:bodyPr/>
          <a:lstStyle/>
          <a:p>
            <a:r>
              <a:rPr lang="en-US" altLang="ko-KR" sz="2000" dirty="0"/>
              <a:t>The rules discussed in the previous slide are optional in the baseline</a:t>
            </a:r>
          </a:p>
          <a:p>
            <a:pPr lvl="1"/>
            <a:r>
              <a:rPr lang="en-US" altLang="ko-KR" sz="1600" dirty="0"/>
              <a:t>For UHR STAs, these rules shall apply in cases where an AP operates in Scheduled AP PSM and/or AP PUO</a:t>
            </a:r>
          </a:p>
          <a:p>
            <a:pPr lvl="1"/>
            <a:r>
              <a:rPr lang="en-US" altLang="ko-KR" sz="1600" dirty="0"/>
              <a:t>Additionally, if an UHR</a:t>
            </a:r>
            <a:r>
              <a:rPr lang="ko-KR" altLang="en-US" sz="1600" dirty="0"/>
              <a:t> </a:t>
            </a:r>
            <a:r>
              <a:rPr lang="en-US" altLang="ko-KR" sz="1600" dirty="0"/>
              <a:t>AP operates with multiple Broadcast TWT for Scheduled AP PSM and/or AP PUO, the overlapped periods outside the broadcast TWT SPs should not be unavailable anymore</a:t>
            </a:r>
          </a:p>
          <a:p>
            <a:pPr lvl="1"/>
            <a:r>
              <a:rPr lang="en-US" altLang="ko-KR" sz="1600" dirty="0"/>
              <a:t>To guarantee unavailable in the overlapped periods, the NDP Paging Indicator/Unavailability Mode subfield </a:t>
            </a:r>
            <a:r>
              <a:rPr lang="en-US" altLang="ko-KR" sz="1600" u="sng" dirty="0"/>
              <a:t>shall</a:t>
            </a:r>
            <a:r>
              <a:rPr lang="en-US" altLang="ko-KR" sz="1600" dirty="0"/>
              <a:t> be set to 1(stating “may” in the baseline)</a:t>
            </a:r>
          </a:p>
          <a:p>
            <a:pPr lvl="2"/>
            <a:endParaRPr lang="en-US" altLang="ko-KR" sz="1200" dirty="0"/>
          </a:p>
          <a:p>
            <a:endParaRPr lang="en-US" altLang="ko-KR" sz="2000" u="sng" dirty="0"/>
          </a:p>
          <a:p>
            <a:endParaRPr lang="en-US" altLang="ko-KR" sz="2000" u="sng" dirty="0"/>
          </a:p>
          <a:p>
            <a:endParaRPr lang="en-US" altLang="ko-KR" sz="2000" u="sng" dirty="0"/>
          </a:p>
        </p:txBody>
      </p:sp>
      <p:sp>
        <p:nvSpPr>
          <p:cNvPr id="4" name="바닥글 개체 틀 3"/>
          <p:cNvSpPr>
            <a:spLocks noGrp="1"/>
          </p:cNvSpPr>
          <p:nvPr>
            <p:ph type="ftr" sz="quarter" idx="11"/>
          </p:nvPr>
        </p:nvSpPr>
        <p:spPr>
          <a:xfrm>
            <a:off x="6169877" y="6475413"/>
            <a:ext cx="2374048" cy="184666"/>
          </a:xfrm>
        </p:spPr>
        <p:txBody>
          <a:bodyPr/>
          <a:lstStyle/>
          <a:p>
            <a:pPr>
              <a:defRPr/>
            </a:pPr>
            <a:r>
              <a:rPr lang="en-US" altLang="ko-KR" dirty="0" err="1"/>
              <a:t>Hongwon</a:t>
            </a:r>
            <a:r>
              <a:rPr lang="en-US" altLang="ko-KR" dirty="0"/>
              <a:t> Lee et. al. (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pic>
        <p:nvPicPr>
          <p:cNvPr id="8" name="그림 7">
            <a:extLst>
              <a:ext uri="{FF2B5EF4-FFF2-40B4-BE49-F238E27FC236}">
                <a16:creationId xmlns:a16="http://schemas.microsoft.com/office/drawing/2014/main" id="{7E3AB56C-3F58-FD2B-725E-3D7718864402}"/>
              </a:ext>
            </a:extLst>
          </p:cNvPr>
          <p:cNvPicPr>
            <a:picLocks noChangeAspect="1"/>
          </p:cNvPicPr>
          <p:nvPr/>
        </p:nvPicPr>
        <p:blipFill>
          <a:blip r:embed="rId3"/>
          <a:stretch>
            <a:fillRect/>
          </a:stretch>
        </p:blipFill>
        <p:spPr>
          <a:xfrm>
            <a:off x="561975" y="4117830"/>
            <a:ext cx="8010525" cy="2319546"/>
          </a:xfrm>
          <a:prstGeom prst="rect">
            <a:avLst/>
          </a:prstGeom>
        </p:spPr>
      </p:pic>
    </p:spTree>
    <p:extLst>
      <p:ext uri="{BB962C8B-B14F-4D97-AF65-F5344CB8AC3E}">
        <p14:creationId xmlns:p14="http://schemas.microsoft.com/office/powerpoint/2010/main" val="2951659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049E31-CEF9-AE06-F917-33D5A9ECE2E8}"/>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F8321642-C43C-43D7-BEE1-3206D6DE93B5}"/>
              </a:ext>
            </a:extLst>
          </p:cNvPr>
          <p:cNvSpPr>
            <a:spLocks noGrp="1"/>
          </p:cNvSpPr>
          <p:nvPr>
            <p:ph type="title"/>
          </p:nvPr>
        </p:nvSpPr>
        <p:spPr/>
        <p:txBody>
          <a:bodyPr/>
          <a:lstStyle/>
          <a:p>
            <a:r>
              <a:rPr lang="en-US" altLang="en-US" dirty="0"/>
              <a:t>Consideration</a:t>
            </a:r>
            <a:br>
              <a:rPr lang="en-US" altLang="en-US" dirty="0"/>
            </a:br>
            <a:r>
              <a:rPr lang="en-US" altLang="en-US" dirty="0"/>
              <a:t>for the unavailability mode subfield</a:t>
            </a:r>
            <a:endParaRPr lang="ko-KR" altLang="en-US" dirty="0"/>
          </a:p>
        </p:txBody>
      </p:sp>
      <p:sp>
        <p:nvSpPr>
          <p:cNvPr id="3" name="내용 개체 틀 2">
            <a:extLst>
              <a:ext uri="{FF2B5EF4-FFF2-40B4-BE49-F238E27FC236}">
                <a16:creationId xmlns:a16="http://schemas.microsoft.com/office/drawing/2014/main" id="{A2D405E9-38A3-7382-46EF-078E01069C32}"/>
              </a:ext>
            </a:extLst>
          </p:cNvPr>
          <p:cNvSpPr>
            <a:spLocks noGrp="1"/>
          </p:cNvSpPr>
          <p:nvPr>
            <p:ph idx="1"/>
          </p:nvPr>
        </p:nvSpPr>
        <p:spPr>
          <a:xfrm>
            <a:off x="685800" y="1676400"/>
            <a:ext cx="8077200" cy="4343400"/>
          </a:xfrm>
        </p:spPr>
        <p:txBody>
          <a:bodyPr/>
          <a:lstStyle/>
          <a:p>
            <a:pPr>
              <a:buFont typeface="Arial" panose="020B0604020202020204" pitchFamily="34" charset="0"/>
              <a:buChar char="•"/>
            </a:pPr>
            <a:r>
              <a:rPr lang="en-US" altLang="ko-KR" sz="2000" dirty="0"/>
              <a:t>Case 1: The outside of Broadcast TWT SPs that do not overlap(either fully or partially) with any other TWT SP by the AP </a:t>
            </a:r>
          </a:p>
          <a:p>
            <a:pPr lvl="1">
              <a:buFont typeface="Arial" panose="020B0604020202020204" pitchFamily="34" charset="0"/>
              <a:buChar char="–"/>
            </a:pPr>
            <a:r>
              <a:rPr lang="en-US" altLang="ko-KR" sz="1600" dirty="0"/>
              <a:t>Unavailability mode set to either 0 or 1 are allowable</a:t>
            </a:r>
          </a:p>
          <a:p>
            <a:pPr lvl="1">
              <a:buFont typeface="Arial" panose="020B0604020202020204" pitchFamily="34" charset="0"/>
              <a:buChar char="–"/>
            </a:pPr>
            <a:endParaRPr lang="en-US" altLang="ko-KR" sz="800" dirty="0"/>
          </a:p>
          <a:p>
            <a:pPr>
              <a:buFont typeface="Arial" panose="020B0604020202020204" pitchFamily="34" charset="0"/>
              <a:buChar char="•"/>
            </a:pPr>
            <a:r>
              <a:rPr lang="en-US" altLang="ko-KR" sz="2000" dirty="0"/>
              <a:t>Case 2: The outside of Broadcast TWT SPs that overlap(either fully or partially) with any other TWT SP by the AP </a:t>
            </a:r>
          </a:p>
          <a:p>
            <a:pPr lvl="1">
              <a:buFont typeface="Arial" panose="020B0604020202020204" pitchFamily="34" charset="0"/>
              <a:buChar char="–"/>
            </a:pPr>
            <a:r>
              <a:rPr lang="en-US" altLang="ko-KR" sz="1600" dirty="0"/>
              <a:t>Only unavailability mode set to 1 is allowable</a:t>
            </a:r>
          </a:p>
          <a:p>
            <a:pPr lvl="1">
              <a:buFont typeface="Arial" panose="020B0604020202020204" pitchFamily="34" charset="0"/>
              <a:buChar char="–"/>
            </a:pPr>
            <a:endParaRPr lang="en-US" altLang="ko-KR" sz="800" dirty="0"/>
          </a:p>
          <a:p>
            <a:pPr>
              <a:buFont typeface="Arial" panose="020B0604020202020204" pitchFamily="34" charset="0"/>
              <a:buChar char="•"/>
            </a:pPr>
            <a:r>
              <a:rPr lang="en-US" altLang="ko-KR" sz="2000" dirty="0"/>
              <a:t>The simple proposal to add rules for TWT Scheduling APs</a:t>
            </a:r>
          </a:p>
          <a:p>
            <a:pPr lvl="1">
              <a:buFont typeface="Arial" panose="020B0604020202020204" pitchFamily="34" charset="0"/>
              <a:buChar char="–"/>
            </a:pPr>
            <a:r>
              <a:rPr lang="en-US" altLang="ko-KR" sz="1400" i="1" dirty="0">
                <a:solidFill>
                  <a:srgbClr val="000000"/>
                </a:solidFill>
                <a:latin typeface="TimesNewRoman"/>
              </a:rPr>
              <a:t>If a TWT scheduling UHR</a:t>
            </a:r>
            <a:r>
              <a:rPr lang="ko-KR" altLang="en-US" sz="1400" i="1" dirty="0">
                <a:solidFill>
                  <a:srgbClr val="000000"/>
                </a:solidFill>
                <a:latin typeface="TimesNewRoman"/>
              </a:rPr>
              <a:t> </a:t>
            </a:r>
            <a:r>
              <a:rPr lang="en-US" altLang="ko-KR" sz="1400" i="1" dirty="0">
                <a:solidFill>
                  <a:srgbClr val="000000"/>
                </a:solidFill>
                <a:latin typeface="TimesNewRoman"/>
              </a:rPr>
              <a:t>AP has advertised a TWT element that carries one or more Broadcast TWT Parameter Set fields with a Broadcast TWT ID subfield equal to 0 and a Responder PM Mode subfield equal to 1, </a:t>
            </a:r>
            <a:r>
              <a:rPr lang="en-US" altLang="ko-KR" sz="1400" i="1" u="sng" dirty="0">
                <a:solidFill>
                  <a:srgbClr val="000000"/>
                </a:solidFill>
                <a:latin typeface="TimesNewRoman"/>
              </a:rPr>
              <a:t>for Scheduled AP PSM and/or AP PUO</a:t>
            </a:r>
            <a:r>
              <a:rPr lang="en-US" altLang="ko-KR" sz="1400" i="1" dirty="0">
                <a:solidFill>
                  <a:srgbClr val="000000"/>
                </a:solidFill>
                <a:latin typeface="TimesNewRoman"/>
              </a:rPr>
              <a:t>, then:</a:t>
            </a:r>
          </a:p>
          <a:p>
            <a:pPr lvl="2">
              <a:buFont typeface="Wingdings" panose="05000000000000000000" pitchFamily="2" charset="2"/>
              <a:buChar char="§"/>
            </a:pPr>
            <a:r>
              <a:rPr lang="en-US" altLang="ko-KR" sz="1200" i="1" dirty="0"/>
              <a:t>The value of the NDP Paging Indicator/Unavailability Mode subfield, </a:t>
            </a:r>
            <a:r>
              <a:rPr lang="en-US" altLang="ko-KR" sz="1200" b="1" i="1" dirty="0"/>
              <a:t>either 0 or 1</a:t>
            </a:r>
            <a:r>
              <a:rPr lang="en-US" altLang="ko-KR" sz="1200" i="1" dirty="0"/>
              <a:t>, is permissible if the time </a:t>
            </a:r>
            <a:r>
              <a:rPr lang="en-US" altLang="ko-KR" sz="1200" b="0" i="1" u="none" strike="noStrike" baseline="0" dirty="0">
                <a:solidFill>
                  <a:srgbClr val="000000"/>
                </a:solidFill>
                <a:latin typeface="TimesNewRoman"/>
              </a:rPr>
              <a:t>outside of </a:t>
            </a:r>
            <a:r>
              <a:rPr lang="en-US" altLang="ko-KR" sz="1200" i="1" dirty="0"/>
              <a:t>these Broadcast TWT SPs </a:t>
            </a:r>
            <a:r>
              <a:rPr lang="en-US" altLang="ko-KR" sz="1200" i="1" u="sng" dirty="0"/>
              <a:t>does not fall within any other TWT SP </a:t>
            </a:r>
            <a:r>
              <a:rPr lang="en-US" altLang="ko-KR" sz="1200" i="1" dirty="0"/>
              <a:t>that is setup with the UHR</a:t>
            </a:r>
            <a:r>
              <a:rPr lang="ko-KR" altLang="en-US" sz="1200" i="1" dirty="0"/>
              <a:t> </a:t>
            </a:r>
            <a:r>
              <a:rPr lang="en-US" altLang="ko-KR" sz="1200" i="1" dirty="0"/>
              <a:t>AP or advertised by the UHR</a:t>
            </a:r>
            <a:r>
              <a:rPr lang="ko-KR" altLang="en-US" sz="1200" i="1" dirty="0"/>
              <a:t> </a:t>
            </a:r>
            <a:r>
              <a:rPr lang="en-US" altLang="ko-KR" sz="1200" i="1" dirty="0"/>
              <a:t>AP.</a:t>
            </a:r>
          </a:p>
          <a:p>
            <a:pPr lvl="2">
              <a:buFont typeface="Wingdings" panose="05000000000000000000" pitchFamily="2" charset="2"/>
              <a:buChar char="§"/>
            </a:pPr>
            <a:r>
              <a:rPr lang="en-US" altLang="ko-KR" sz="1200" i="1" dirty="0"/>
              <a:t>The value of the NDP Paging Indicator/Unavailability Mode subfield </a:t>
            </a:r>
            <a:r>
              <a:rPr lang="en-US" altLang="ko-KR" sz="1200" b="1" i="1" dirty="0"/>
              <a:t>shall be set to 1</a:t>
            </a:r>
            <a:r>
              <a:rPr lang="en-US" altLang="ko-KR" sz="1200" i="1" dirty="0"/>
              <a:t> if the time outside these Broadcast TWT SPs </a:t>
            </a:r>
            <a:r>
              <a:rPr lang="en-US" altLang="ko-KR" sz="1200" i="1" u="sng" dirty="0"/>
              <a:t>falls within any other TWT SP</a:t>
            </a:r>
            <a:r>
              <a:rPr lang="en-US" altLang="ko-KR" sz="1200" i="1" dirty="0"/>
              <a:t> that is setup with the UHR AP or advertised by the UHR AP. In this case, the UHR AP shall be considered unavailable outside these Broadcast TWT SPs</a:t>
            </a:r>
            <a:endParaRPr lang="en-US" altLang="ko-KR" sz="2000" u="sng" dirty="0"/>
          </a:p>
        </p:txBody>
      </p:sp>
      <p:sp>
        <p:nvSpPr>
          <p:cNvPr id="4" name="바닥글 개체 틀 3">
            <a:extLst>
              <a:ext uri="{FF2B5EF4-FFF2-40B4-BE49-F238E27FC236}">
                <a16:creationId xmlns:a16="http://schemas.microsoft.com/office/drawing/2014/main" id="{8AB286EA-480B-D0A3-B3FA-063AC07C908F}"/>
              </a:ext>
            </a:extLst>
          </p:cNvPr>
          <p:cNvSpPr>
            <a:spLocks noGrp="1"/>
          </p:cNvSpPr>
          <p:nvPr>
            <p:ph type="ftr" sz="quarter" idx="11"/>
          </p:nvPr>
        </p:nvSpPr>
        <p:spPr>
          <a:xfrm>
            <a:off x="6169877" y="6475413"/>
            <a:ext cx="2374048" cy="184666"/>
          </a:xfrm>
        </p:spPr>
        <p:txBody>
          <a:bodyPr/>
          <a:lstStyle/>
          <a:p>
            <a:pPr>
              <a:defRPr/>
            </a:pPr>
            <a:r>
              <a:rPr lang="en-US" altLang="ko-KR" dirty="0" err="1"/>
              <a:t>Hongwon</a:t>
            </a:r>
            <a:r>
              <a:rPr lang="en-US" altLang="ko-KR" dirty="0"/>
              <a:t> Lee et. al. ( LG Electronics)</a:t>
            </a:r>
          </a:p>
        </p:txBody>
      </p:sp>
      <p:sp>
        <p:nvSpPr>
          <p:cNvPr id="5" name="슬라이드 번호 개체 틀 4">
            <a:extLst>
              <a:ext uri="{FF2B5EF4-FFF2-40B4-BE49-F238E27FC236}">
                <a16:creationId xmlns:a16="http://schemas.microsoft.com/office/drawing/2014/main" id="{913684E7-E71F-FB00-4A54-E33D60BAD056}"/>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spTree>
    <p:extLst>
      <p:ext uri="{BB962C8B-B14F-4D97-AF65-F5344CB8AC3E}">
        <p14:creationId xmlns:p14="http://schemas.microsoft.com/office/powerpoint/2010/main" val="2883568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Conclusion</a:t>
            </a:r>
            <a:endParaRPr lang="ko-KR" altLang="en-US" dirty="0"/>
          </a:p>
        </p:txBody>
      </p:sp>
      <p:sp>
        <p:nvSpPr>
          <p:cNvPr id="3" name="내용 개체 틀 2"/>
          <p:cNvSpPr>
            <a:spLocks noGrp="1"/>
          </p:cNvSpPr>
          <p:nvPr>
            <p:ph idx="1"/>
          </p:nvPr>
        </p:nvSpPr>
        <p:spPr/>
        <p:txBody>
          <a:bodyPr/>
          <a:lstStyle/>
          <a:p>
            <a:r>
              <a:rPr lang="en-US" altLang="ko-KR" sz="2000" dirty="0"/>
              <a:t>We discussed reusing the baseline mechanism for TWT scheduling APs to apply to Scheduled AP PSM and AP PUO</a:t>
            </a:r>
          </a:p>
          <a:p>
            <a:pPr lvl="1">
              <a:buFont typeface="Arial" panose="020B0604020202020204" pitchFamily="34" charset="0"/>
              <a:buChar char="–"/>
            </a:pPr>
            <a:endParaRPr lang="en-US" altLang="ko-KR" sz="800" dirty="0"/>
          </a:p>
          <a:p>
            <a:r>
              <a:rPr lang="en-US" altLang="ko-KR" sz="2000" dirty="0"/>
              <a:t>For efficient power consumption, avoidance of unnecessary medium access and unfavorable rate adaptation, the doze state during the overlapping periods shall be guaranteed</a:t>
            </a:r>
          </a:p>
          <a:p>
            <a:pPr lvl="1">
              <a:buFont typeface="Arial" panose="020B0604020202020204" pitchFamily="34" charset="0"/>
              <a:buChar char="–"/>
            </a:pPr>
            <a:endParaRPr lang="en-US" altLang="ko-KR" sz="800" dirty="0"/>
          </a:p>
          <a:p>
            <a:r>
              <a:rPr lang="en-US" altLang="ko-KR" sz="2000" dirty="0"/>
              <a:t>A simple rule can be added to achieve this</a:t>
            </a:r>
          </a:p>
          <a:p>
            <a:pPr lvl="1"/>
            <a:r>
              <a:rPr lang="en-US" altLang="ko-KR" sz="1600" dirty="0"/>
              <a:t>The value of the </a:t>
            </a:r>
            <a:r>
              <a:rPr lang="en-US" altLang="ko-KR" sz="1600" u="sng" dirty="0"/>
              <a:t>NDP Paging Indicator/Unavailability Mode subfield shall be set to 1 if the time outside these Broadcast TWT SPs falls within any other TWT SP</a:t>
            </a:r>
            <a:r>
              <a:rPr lang="en-US" altLang="ko-KR" sz="1600" dirty="0"/>
              <a:t> that is setup with the UHR AP or advertised by the UHR AP. In this case, the UHR AP </a:t>
            </a:r>
            <a:r>
              <a:rPr lang="en-US" altLang="ko-KR" sz="1600" b="1" dirty="0"/>
              <a:t>shall be considered unavailable</a:t>
            </a:r>
            <a:r>
              <a:rPr lang="en-US" altLang="ko-KR" sz="1600" dirty="0"/>
              <a:t> outside these Broadcast TWT SPs</a:t>
            </a:r>
          </a:p>
          <a:p>
            <a:pPr lvl="1">
              <a:buFont typeface="Arial" panose="020B0604020202020204" pitchFamily="34" charset="0"/>
              <a:buChar char="–"/>
            </a:pPr>
            <a:endParaRPr lang="en-US" altLang="ko-KR" sz="800" dirty="0"/>
          </a:p>
          <a:p>
            <a:r>
              <a:rPr lang="en-US" altLang="ko-KR" sz="2000" dirty="0"/>
              <a:t>Through this, the efficient operation of Scheduled AP PSM and/or AP PUO can be achieved</a:t>
            </a:r>
          </a:p>
          <a:p>
            <a:endParaRPr lang="en-US" altLang="ko-KR" sz="2000" dirty="0">
              <a:solidFill>
                <a:srgbClr val="FF0000"/>
              </a:solidFill>
            </a:endParaRPr>
          </a:p>
        </p:txBody>
      </p:sp>
      <p:sp>
        <p:nvSpPr>
          <p:cNvPr id="4" name="바닥글 개체 틀 3"/>
          <p:cNvSpPr>
            <a:spLocks noGrp="1"/>
          </p:cNvSpPr>
          <p:nvPr>
            <p:ph type="ftr" sz="quarter" idx="11"/>
          </p:nvPr>
        </p:nvSpPr>
        <p:spPr>
          <a:xfrm>
            <a:off x="6169877" y="6475413"/>
            <a:ext cx="2374048" cy="184666"/>
          </a:xfrm>
        </p:spPr>
        <p:txBody>
          <a:bodyPr/>
          <a:lstStyle/>
          <a:p>
            <a:pPr>
              <a:defRPr/>
            </a:pPr>
            <a:r>
              <a:rPr lang="en-US" altLang="ko-KR" dirty="0" err="1"/>
              <a:t>Hongwon</a:t>
            </a:r>
            <a:r>
              <a:rPr lang="en-US" altLang="ko-KR" dirty="0"/>
              <a:t> Lee et. al. (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Tree>
    <p:extLst>
      <p:ext uri="{BB962C8B-B14F-4D97-AF65-F5344CB8AC3E}">
        <p14:creationId xmlns:p14="http://schemas.microsoft.com/office/powerpoint/2010/main" val="1668970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a:t>Do you agree </a:t>
            </a:r>
            <a:r>
              <a:rPr lang="en-US" altLang="zh-CN" sz="2000" dirty="0"/>
              <a:t>to include the following into the 11bn SFD?</a:t>
            </a:r>
          </a:p>
          <a:p>
            <a:pPr lvl="1">
              <a:buFont typeface="Arial" panose="020B0604020202020204" pitchFamily="34" charset="0"/>
              <a:buChar char="–"/>
            </a:pPr>
            <a:r>
              <a:rPr lang="en-US" altLang="ko-KR" sz="1800" dirty="0">
                <a:effectLst/>
                <a:ea typeface="Times New Roman" panose="02020603050405020304" pitchFamily="18" charset="0"/>
              </a:rPr>
              <a:t>The report for long term(periodic) unavailability due to in-device-coexistence on AP side is performed in UHR using Broadcast TWT with TWT ID=0 with Responder PM=1 as described in 26.8.3.2 (Rules for TWT scheduling AP)</a:t>
            </a:r>
          </a:p>
        </p:txBody>
      </p:sp>
      <p:sp>
        <p:nvSpPr>
          <p:cNvPr id="4" name="바닥글 개체 틀 3"/>
          <p:cNvSpPr>
            <a:spLocks noGrp="1"/>
          </p:cNvSpPr>
          <p:nvPr>
            <p:ph type="ftr" sz="quarter" idx="11"/>
          </p:nvPr>
        </p:nvSpPr>
        <p:spPr>
          <a:xfrm>
            <a:off x="6169877" y="6475413"/>
            <a:ext cx="2374048" cy="184666"/>
          </a:xfrm>
        </p:spPr>
        <p:txBody>
          <a:bodyPr/>
          <a:lstStyle/>
          <a:p>
            <a:pPr>
              <a:defRPr/>
            </a:pPr>
            <a:r>
              <a:rPr lang="en-US" altLang="ko-KR" dirty="0" err="1"/>
              <a:t>Hongwon</a:t>
            </a:r>
            <a:r>
              <a:rPr lang="en-US" altLang="ko-KR" dirty="0"/>
              <a:t> Lee et. al. (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spTree>
    <p:extLst>
      <p:ext uri="{BB962C8B-B14F-4D97-AF65-F5344CB8AC3E}">
        <p14:creationId xmlns:p14="http://schemas.microsoft.com/office/powerpoint/2010/main" val="2288812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4F4274-DF8D-5CAA-9E7B-AB67BBF9B33C}"/>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595D6EB0-47EC-2CF8-3D93-2D8A4EF1FF26}"/>
              </a:ext>
            </a:extLst>
          </p:cNvPr>
          <p:cNvSpPr>
            <a:spLocks noGrp="1"/>
          </p:cNvSpPr>
          <p:nvPr>
            <p:ph type="title"/>
          </p:nvPr>
        </p:nvSpPr>
        <p:spPr/>
        <p:txBody>
          <a:bodyPr/>
          <a:lstStyle/>
          <a:p>
            <a:r>
              <a:rPr lang="en-US" altLang="ko-KR" dirty="0"/>
              <a:t>Straw Poll 2</a:t>
            </a:r>
            <a:endParaRPr lang="ko-KR" altLang="en-US" dirty="0"/>
          </a:p>
        </p:txBody>
      </p:sp>
      <p:sp>
        <p:nvSpPr>
          <p:cNvPr id="3" name="내용 개체 틀 2">
            <a:extLst>
              <a:ext uri="{FF2B5EF4-FFF2-40B4-BE49-F238E27FC236}">
                <a16:creationId xmlns:a16="http://schemas.microsoft.com/office/drawing/2014/main" id="{577A4A75-6C8E-3C87-B624-668DE653B75E}"/>
              </a:ext>
            </a:extLst>
          </p:cNvPr>
          <p:cNvSpPr>
            <a:spLocks noGrp="1"/>
          </p:cNvSpPr>
          <p:nvPr>
            <p:ph idx="1"/>
          </p:nvPr>
        </p:nvSpPr>
        <p:spPr/>
        <p:txBody>
          <a:bodyPr/>
          <a:lstStyle/>
          <a:p>
            <a:pPr>
              <a:buFont typeface="Arial" panose="020B0604020202020204" pitchFamily="34" charset="0"/>
              <a:buChar char="•"/>
            </a:pPr>
            <a:r>
              <a:rPr lang="en-US" altLang="ko-KR" sz="2000" dirty="0"/>
              <a:t>Do you agree to include the following into the 11bn SFD?</a:t>
            </a:r>
          </a:p>
          <a:p>
            <a:pPr lvl="1">
              <a:buFont typeface="Arial" panose="020B0604020202020204" pitchFamily="34" charset="0"/>
              <a:buChar char="–"/>
            </a:pPr>
            <a:r>
              <a:rPr lang="en-US" altLang="ko-KR" sz="1800" dirty="0"/>
              <a:t>If a TWT scheduling UHR AP has advertised a TWT element that carries one or more Broadcast TWT Parameter Set fields with a Broadcast TWT ID subfield equal to 0 and a Responder PM Mode subfield equal to 1, for Scheduled AP PSM and/or AP PUO, then:</a:t>
            </a:r>
          </a:p>
          <a:p>
            <a:pPr lvl="2">
              <a:buFont typeface="Arial" panose="020B0604020202020204" pitchFamily="34" charset="0"/>
              <a:buChar char="•"/>
            </a:pPr>
            <a:r>
              <a:rPr lang="en-US" altLang="ko-KR" sz="1600" dirty="0"/>
              <a:t>The value of the NDP Paging Indicator/Unavailability Mode subfield, either 0 or 1, is permissible if the time outside of these Broadcast TWT SPs does not fall within any other TWT SP that is setup with the UHR AP or advertised by the UHR AP.</a:t>
            </a:r>
          </a:p>
          <a:p>
            <a:pPr lvl="2">
              <a:buFont typeface="Arial" panose="020B0604020202020204" pitchFamily="34" charset="0"/>
              <a:buChar char="•"/>
            </a:pPr>
            <a:r>
              <a:rPr lang="en-US" altLang="ko-KR" sz="1600" dirty="0"/>
              <a:t>The value of the NDP Paging Indicator/Unavailability Mode subfield shall be set to 1 if the time outside these Broadcast TWT SPs falls within any other TWT SP that is setup with the UHR AP or advertised by the UHR AP. In this case, the UHR AP shall be considered unavailable outside these Broadcast TWT SPs</a:t>
            </a:r>
          </a:p>
        </p:txBody>
      </p:sp>
      <p:sp>
        <p:nvSpPr>
          <p:cNvPr id="4" name="바닥글 개체 틀 3">
            <a:extLst>
              <a:ext uri="{FF2B5EF4-FFF2-40B4-BE49-F238E27FC236}">
                <a16:creationId xmlns:a16="http://schemas.microsoft.com/office/drawing/2014/main" id="{7DBA8902-F0E7-DCA2-AF57-1F5BF3BFB12D}"/>
              </a:ext>
            </a:extLst>
          </p:cNvPr>
          <p:cNvSpPr>
            <a:spLocks noGrp="1"/>
          </p:cNvSpPr>
          <p:nvPr>
            <p:ph type="ftr" sz="quarter" idx="11"/>
          </p:nvPr>
        </p:nvSpPr>
        <p:spPr>
          <a:xfrm>
            <a:off x="6169877" y="6475413"/>
            <a:ext cx="2374048" cy="184666"/>
          </a:xfrm>
        </p:spPr>
        <p:txBody>
          <a:bodyPr/>
          <a:lstStyle/>
          <a:p>
            <a:pPr>
              <a:defRPr/>
            </a:pPr>
            <a:r>
              <a:rPr lang="en-US" altLang="ko-KR" dirty="0" err="1"/>
              <a:t>Hongwon</a:t>
            </a:r>
            <a:r>
              <a:rPr lang="en-US" altLang="ko-KR" dirty="0"/>
              <a:t> Lee et. al. ( LG Electronics)</a:t>
            </a:r>
          </a:p>
        </p:txBody>
      </p:sp>
      <p:sp>
        <p:nvSpPr>
          <p:cNvPr id="5" name="슬라이드 번호 개체 틀 4">
            <a:extLst>
              <a:ext uri="{FF2B5EF4-FFF2-40B4-BE49-F238E27FC236}">
                <a16:creationId xmlns:a16="http://schemas.microsoft.com/office/drawing/2014/main" id="{7C2EBE1F-531C-11BB-C19B-0A99B214744F}"/>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Tree>
    <p:extLst>
      <p:ext uri="{BB962C8B-B14F-4D97-AF65-F5344CB8AC3E}">
        <p14:creationId xmlns:p14="http://schemas.microsoft.com/office/powerpoint/2010/main" val="2706738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a:xfrm>
            <a:off x="685800" y="1752600"/>
            <a:ext cx="8229600" cy="4343400"/>
          </a:xfrm>
        </p:spPr>
        <p:txBody>
          <a:bodyPr/>
          <a:lstStyle/>
          <a:p>
            <a:pPr marL="0" indent="0">
              <a:buNone/>
            </a:pPr>
            <a:r>
              <a:rPr lang="en-US" altLang="ko-KR" sz="1600" dirty="0"/>
              <a:t>[1] 11-24/831r0, Periodic IDC use cases and considerations for signaling</a:t>
            </a:r>
          </a:p>
          <a:p>
            <a:pPr marL="0" indent="0">
              <a:buNone/>
            </a:pPr>
            <a:r>
              <a:rPr lang="en-US" altLang="ko-KR" sz="1600" dirty="0"/>
              <a:t>[2] 11-24/1108r1,</a:t>
            </a:r>
            <a:r>
              <a:rPr lang="ko-KR" altLang="en-US" sz="1600" dirty="0"/>
              <a:t> </a:t>
            </a:r>
            <a:r>
              <a:rPr lang="en-US" altLang="ko-KR" sz="1600" dirty="0"/>
              <a:t>Periodic IDC signaling for UHR Mobile AP</a:t>
            </a:r>
          </a:p>
          <a:p>
            <a:pPr marL="0" indent="0">
              <a:buNone/>
            </a:pPr>
            <a:r>
              <a:rPr lang="en-US" altLang="ko-KR" sz="1600" dirty="0"/>
              <a:t>[3] 11-24/1490r0, More Consideration of ICR/CRF for in-device-coexistence</a:t>
            </a:r>
          </a:p>
          <a:p>
            <a:pPr marL="0" indent="0">
              <a:buNone/>
            </a:pPr>
            <a:r>
              <a:rPr lang="en-US" altLang="ko-KR" sz="1600" dirty="0"/>
              <a:t>[4] 11-23/1103r0, </a:t>
            </a:r>
            <a:r>
              <a:rPr lang="en-GB" altLang="ko-KR" sz="1600" dirty="0"/>
              <a:t>In-Device Interference Discussion</a:t>
            </a:r>
          </a:p>
          <a:p>
            <a:pPr marL="0" indent="0">
              <a:buNone/>
            </a:pPr>
            <a:r>
              <a:rPr lang="en-GB" altLang="ko-KR" sz="1600" dirty="0"/>
              <a:t>[5] 11-23/1934r0, In-Device Interference Mitigation Follow Up</a:t>
            </a:r>
          </a:p>
          <a:p>
            <a:pPr marL="0" indent="0">
              <a:buNone/>
            </a:pPr>
            <a:r>
              <a:rPr lang="en-GB" altLang="ko-KR" sz="1600" dirty="0">
                <a:ea typeface="굴림" panose="020B0600000101010101" pitchFamily="50" charset="-127"/>
              </a:rPr>
              <a:t>[6] 11-23/2002r2, </a:t>
            </a:r>
            <a:r>
              <a:rPr lang="en-US" altLang="ko-KR" sz="1600" dirty="0">
                <a:ea typeface="굴림" panose="020B0600000101010101" pitchFamily="50" charset="-127"/>
              </a:rPr>
              <a:t>In-device coexistence and interference follow-up</a:t>
            </a:r>
            <a:endParaRPr lang="en-US" altLang="ko-KR" sz="1800" dirty="0">
              <a:ea typeface="굴림" panose="020B0600000101010101" pitchFamily="50" charset="-127"/>
            </a:endParaRPr>
          </a:p>
          <a:p>
            <a:pPr marL="0" indent="0">
              <a:buNone/>
            </a:pPr>
            <a:r>
              <a:rPr lang="en-US" altLang="ko-KR" sz="1800" dirty="0">
                <a:ea typeface="굴림" panose="020B0600000101010101" pitchFamily="50" charset="-127"/>
              </a:rPr>
              <a:t>		</a:t>
            </a:r>
          </a:p>
          <a:p>
            <a:pPr marL="0" indent="0">
              <a:buNone/>
            </a:pPr>
            <a:endParaRPr lang="en-US" altLang="ko-KR" sz="1800" dirty="0">
              <a:ea typeface="굴림" panose="020B0600000101010101" pitchFamily="50" charset="-127"/>
            </a:endParaRPr>
          </a:p>
          <a:p>
            <a:pPr marL="0" indent="0">
              <a:buNone/>
            </a:pPr>
            <a:endParaRPr lang="en-US" altLang="ko-KR" sz="1800" dirty="0">
              <a:ea typeface="굴림" panose="020B0600000101010101" pitchFamily="50" charset="-127"/>
            </a:endParaRPr>
          </a:p>
          <a:p>
            <a:pPr marL="0" indent="0">
              <a:buNone/>
            </a:pPr>
            <a:endParaRPr lang="en-US" altLang="ko-KR" sz="1800" dirty="0">
              <a:ea typeface="굴림" panose="020B0600000101010101" pitchFamily="50" charset="-127"/>
            </a:endParaRPr>
          </a:p>
        </p:txBody>
      </p:sp>
      <p:sp>
        <p:nvSpPr>
          <p:cNvPr id="4" name="바닥글 개체 틀 3"/>
          <p:cNvSpPr>
            <a:spLocks noGrp="1"/>
          </p:cNvSpPr>
          <p:nvPr>
            <p:ph type="ftr" sz="quarter" idx="11"/>
          </p:nvPr>
        </p:nvSpPr>
        <p:spPr>
          <a:xfrm>
            <a:off x="6169877" y="6475413"/>
            <a:ext cx="2374048" cy="184666"/>
          </a:xfrm>
        </p:spPr>
        <p:txBody>
          <a:bodyPr/>
          <a:lstStyle/>
          <a:p>
            <a:pPr>
              <a:defRPr/>
            </a:pPr>
            <a:r>
              <a:rPr lang="en-US" altLang="ko-KR" dirty="0" err="1"/>
              <a:t>Hongwon</a:t>
            </a:r>
            <a:r>
              <a:rPr lang="en-US" altLang="ko-KR" dirty="0"/>
              <a:t> Lee et. al. (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Tree>
    <p:extLst>
      <p:ext uri="{BB962C8B-B14F-4D97-AF65-F5344CB8AC3E}">
        <p14:creationId xmlns:p14="http://schemas.microsoft.com/office/powerpoint/2010/main" val="185723422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298829</TotalTime>
  <Words>1612</Words>
  <Application>Microsoft Office PowerPoint</Application>
  <PresentationFormat>화면 슬라이드 쇼(4:3)</PresentationFormat>
  <Paragraphs>154</Paragraphs>
  <Slides>9</Slides>
  <Notes>9</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9</vt:i4>
      </vt:variant>
    </vt:vector>
  </HeadingPairs>
  <TitlesOfParts>
    <vt:vector size="16" baseType="lpstr">
      <vt:lpstr>Arial,Bold</vt:lpstr>
      <vt:lpstr>TimesNewRoman</vt:lpstr>
      <vt:lpstr>굴림</vt:lpstr>
      <vt:lpstr>Arial</vt:lpstr>
      <vt:lpstr>Times New Roman</vt:lpstr>
      <vt:lpstr>Wingdings</vt:lpstr>
      <vt:lpstr>802-11-Submission</vt:lpstr>
      <vt:lpstr>In-device-coexistence use cases follow-up</vt:lpstr>
      <vt:lpstr>Introduction</vt:lpstr>
      <vt:lpstr>Scheduled AP PSM mechanism</vt:lpstr>
      <vt:lpstr>Considerations for Scheduled AP PSM and AP PUO</vt:lpstr>
      <vt:lpstr>Consideration for the unavailability mode subfield</vt:lpstr>
      <vt:lpstr>Conclusion</vt:lpstr>
      <vt:lpstr>Straw Poll 1</vt:lpstr>
      <vt:lpstr>Straw Poll 2</vt:lpstr>
      <vt:lpstr>References</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Lee Hong Won/IoT Connectivity Standard Task(hongwon.lee@lge.com)</cp:lastModifiedBy>
  <cp:revision>18026</cp:revision>
  <cp:lastPrinted>2018-10-31T23:27:01Z</cp:lastPrinted>
  <dcterms:created xsi:type="dcterms:W3CDTF">2007-05-21T21:00:37Z</dcterms:created>
  <dcterms:modified xsi:type="dcterms:W3CDTF">2025-02-16T23:34:27Z</dcterms:modified>
</cp:coreProperties>
</file>