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229" r:id="rId3"/>
    <p:sldId id="1225" r:id="rId4"/>
    <p:sldId id="1267" r:id="rId5"/>
    <p:sldId id="1268" r:id="rId6"/>
    <p:sldId id="1271" r:id="rId7"/>
    <p:sldId id="1269" r:id="rId8"/>
    <p:sldId id="1270" r:id="rId9"/>
    <p:sldId id="1243" r:id="rId10"/>
    <p:sldId id="1135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168420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48" d="100"/>
          <a:sy n="148" d="100"/>
        </p:scale>
        <p:origin x="12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912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0718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7748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*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3167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4142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802.11-24/1777r0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In-device-coexistence use cases 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2024-11-xx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11-24/831r0, Periodic IDC use cases and considerations for signaling</a:t>
            </a:r>
          </a:p>
          <a:p>
            <a:pPr marL="0" indent="0">
              <a:buNone/>
            </a:pPr>
            <a:r>
              <a:rPr lang="en-US" altLang="ko-KR" sz="1600" dirty="0"/>
              <a:t>[2] 11-24/1108r1,</a:t>
            </a:r>
            <a:r>
              <a:rPr lang="ko-KR" altLang="en-US" sz="1600" dirty="0"/>
              <a:t> </a:t>
            </a:r>
            <a:r>
              <a:rPr lang="en-US" altLang="ko-KR" sz="1600" dirty="0"/>
              <a:t>Periodic IDC signaling for UHR Mobile AP</a:t>
            </a:r>
          </a:p>
          <a:p>
            <a:pPr marL="0" indent="0">
              <a:buNone/>
            </a:pPr>
            <a:r>
              <a:rPr lang="en-US" altLang="ko-KR" sz="1600" dirty="0"/>
              <a:t>[3] 11-24/1490r0, More Consideration of ICR/CRF for in-device-coexistence</a:t>
            </a:r>
          </a:p>
          <a:p>
            <a:pPr marL="0" indent="0">
              <a:buNone/>
            </a:pPr>
            <a:r>
              <a:rPr lang="en-US" altLang="ko-KR" sz="1600" dirty="0"/>
              <a:t>[4]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[5] 11-23/1934r0, In-Device Interference Mitigation Follow Up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 Motion related to defining a mechanism for a non-AP STA to report unavailability, which is related to both periodic and aperiodic in-device-coexistence(IDC), was passed in the July F2F meeting</a:t>
            </a:r>
          </a:p>
          <a:p>
            <a:endParaRPr lang="en-US" altLang="ko-KR" sz="600" dirty="0"/>
          </a:p>
          <a:p>
            <a:r>
              <a:rPr lang="en-US" altLang="ko-KR" sz="2000" dirty="0"/>
              <a:t>Several use cases for the IDC mechanism are discussed from the perspective of device roles, such as non-AP STA and Mobile AP[1]-[5]</a:t>
            </a:r>
          </a:p>
          <a:p>
            <a:endParaRPr lang="en-US" altLang="ko-KR" sz="600" dirty="0"/>
          </a:p>
          <a:p>
            <a:r>
              <a:rPr lang="en-US" altLang="ko-KR" sz="2000" dirty="0"/>
              <a:t>We should check if there are any other use cases we haven't discussed but should consider</a:t>
            </a:r>
          </a:p>
          <a:p>
            <a:endParaRPr lang="en-US" altLang="ko-KR" sz="600" dirty="0"/>
          </a:p>
          <a:p>
            <a:r>
              <a:rPr lang="en-US" altLang="ko-KR" sz="2000" dirty="0"/>
              <a:t>This contribution summarizes the use cases for the IDC mechanism that we have already discussed and focuses on identifying additional use cases we should consider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use cases for non-AP STAs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There are clear use cases we should consider for a mechanism that can report the unavailability information of a non-AP STA</a:t>
            </a:r>
          </a:p>
          <a:p>
            <a:pPr lvl="1"/>
            <a:r>
              <a:rPr lang="en-US" altLang="ko-KR" sz="1600" dirty="0"/>
              <a:t>Periodic events</a:t>
            </a:r>
          </a:p>
          <a:p>
            <a:pPr lvl="2"/>
            <a:r>
              <a:rPr lang="en-US" altLang="ko-KR" sz="1400" dirty="0"/>
              <a:t>Bluetooth Low Energy(BLE) Advertising, for example, experiences unavailability for 100us every 500 milliseconds due to in-device coexistence (IDC) between Wi-Fi and BLE</a:t>
            </a:r>
          </a:p>
          <a:p>
            <a:pPr lvl="2"/>
            <a:r>
              <a:rPr lang="en-US" altLang="ko-KR" sz="1400" dirty="0"/>
              <a:t>Bluetooth Audio Play(BR/EDR A2DP streaming), for example, experiences unavailability for 2ms every approximately 11.61ms due to IDC between Wi-Fi and Bluetooth</a:t>
            </a:r>
          </a:p>
          <a:p>
            <a:pPr lvl="2"/>
            <a:r>
              <a:rPr lang="en-US" altLang="ko-KR" sz="1400" dirty="0"/>
              <a:t>UWB(Narrow-band assisted) ranging frame exchange between a non-AP STA and a non-</a:t>
            </a:r>
            <a:r>
              <a:rPr lang="en-US" altLang="ko-KR" sz="1400" dirty="0" err="1"/>
              <a:t>WiFi</a:t>
            </a:r>
            <a:r>
              <a:rPr lang="en-US" altLang="ko-KR" sz="1400" dirty="0"/>
              <a:t> device</a:t>
            </a:r>
          </a:p>
          <a:p>
            <a:pPr lvl="2"/>
            <a:r>
              <a:rPr lang="en-US" altLang="ko-KR" sz="1400" dirty="0"/>
              <a:t>Etc.</a:t>
            </a:r>
          </a:p>
          <a:p>
            <a:pPr lvl="1"/>
            <a:r>
              <a:rPr lang="en-US" altLang="ko-KR" sz="1600" dirty="0"/>
              <a:t>Aperiodic events</a:t>
            </a:r>
          </a:p>
          <a:p>
            <a:pPr lvl="2"/>
            <a:r>
              <a:rPr lang="en-US" altLang="ko-KR" sz="1400" dirty="0"/>
              <a:t>Bluetooth(BT) Connection request from a peer non-Wi-Fi device; BT Connection response may occupy the medium for an unexpected duration in a device which has both Wi-Fi and BT</a:t>
            </a:r>
          </a:p>
          <a:p>
            <a:pPr lvl="2"/>
            <a:r>
              <a:rPr lang="en-US" altLang="ko-KR" sz="1400" dirty="0"/>
              <a:t>UWB(Narrow-band assisted) ranging session initialization occurs through user interaction (e.g. for ranging measurement with an access control device)</a:t>
            </a:r>
          </a:p>
          <a:p>
            <a:pPr lvl="2"/>
            <a:r>
              <a:rPr lang="en-US" altLang="ko-KR" sz="1400" dirty="0"/>
              <a:t>Etc.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400" b="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use cases for Mobile APs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There are clear use cases we should consider for mechanism which can report unavailability information of a Mobile AP</a:t>
            </a:r>
          </a:p>
          <a:p>
            <a:pPr lvl="1"/>
            <a:r>
              <a:rPr lang="en-US" altLang="ko-KR" sz="1600" dirty="0"/>
              <a:t>Periodic events</a:t>
            </a:r>
          </a:p>
          <a:p>
            <a:pPr lvl="2"/>
            <a:r>
              <a:rPr lang="en-US" altLang="ko-KR" sz="1400" dirty="0"/>
              <a:t>A Smart Phone user listens to music via Bluetooth while using Wi-Fi tethering</a:t>
            </a:r>
          </a:p>
          <a:p>
            <a:pPr lvl="2"/>
            <a:r>
              <a:rPr lang="en-US" altLang="ko-KR" sz="1400" dirty="0"/>
              <a:t>A Smart Phone user transfer a picture via BT while using Wi-Fi tethering</a:t>
            </a:r>
          </a:p>
          <a:p>
            <a:pPr lvl="2"/>
            <a:r>
              <a:rPr lang="en-US" altLang="ko-KR" sz="1400" dirty="0"/>
              <a:t>UWB(Narrow-band assisted) ranging frame exchange between non-AP STA and non-</a:t>
            </a:r>
            <a:r>
              <a:rPr lang="en-US" altLang="ko-KR" sz="1400" dirty="0" err="1"/>
              <a:t>WiFi</a:t>
            </a:r>
            <a:r>
              <a:rPr lang="en-US" altLang="ko-KR" sz="1400" dirty="0"/>
              <a:t>(e.g. UWB) device while using Wi-Fi tethering</a:t>
            </a:r>
          </a:p>
          <a:p>
            <a:pPr lvl="2"/>
            <a:r>
              <a:rPr lang="en-US" altLang="ko-KR" sz="1400" dirty="0"/>
              <a:t>Etc.</a:t>
            </a:r>
          </a:p>
          <a:p>
            <a:pPr lvl="1"/>
            <a:r>
              <a:rPr lang="en-US" altLang="ko-KR" sz="1600" dirty="0"/>
              <a:t>Aperiodic events</a:t>
            </a:r>
          </a:p>
          <a:p>
            <a:pPr lvl="2"/>
            <a:r>
              <a:rPr lang="en-US" altLang="ko-KR" sz="1400" dirty="0"/>
              <a:t>Bluetooth(BT) Connection request from peer non-</a:t>
            </a:r>
            <a:r>
              <a:rPr lang="en-US" altLang="ko-KR" sz="1400" dirty="0" err="1"/>
              <a:t>WiFi</a:t>
            </a:r>
            <a:r>
              <a:rPr lang="en-US" altLang="ko-KR" sz="1400" dirty="0"/>
              <a:t> device while using Wi-Fi tethering; BT Connection response may occupy the medium for an unexpected duration in a device which has both Wi-Fi and BT</a:t>
            </a:r>
          </a:p>
          <a:p>
            <a:pPr lvl="2"/>
            <a:r>
              <a:rPr lang="en-US" altLang="ko-KR" sz="1400" dirty="0"/>
              <a:t>UWB(Narrow-band assisted) ranging session initialization occurs through user interaction(e.g. for ranging measurement with an access control device) while using Wi-Fi tethering</a:t>
            </a:r>
          </a:p>
          <a:p>
            <a:pPr lvl="2"/>
            <a:r>
              <a:rPr lang="en-US" altLang="ko-KR" sz="1400" dirty="0"/>
              <a:t>Etc.</a:t>
            </a:r>
          </a:p>
          <a:p>
            <a:pPr lvl="2"/>
            <a:endParaRPr lang="en-US" altLang="ko-KR" sz="1400" dirty="0"/>
          </a:p>
          <a:p>
            <a:pPr lvl="1"/>
            <a:endParaRPr lang="en-US" altLang="ko-KR" sz="1400" b="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165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use cases for infrastructure APs (?)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Should we really not consider the IDC mechanism for infrastructure APs? If not, why?</a:t>
            </a:r>
          </a:p>
          <a:p>
            <a:endParaRPr lang="en-US" altLang="ko-KR" sz="600" dirty="0"/>
          </a:p>
          <a:p>
            <a:r>
              <a:rPr lang="en-US" altLang="ko-KR" sz="2000" dirty="0"/>
              <a:t>It is true that most infrastructure APs for non-enterprise environments currently only have Wi-Fi connectivity in the field</a:t>
            </a:r>
          </a:p>
          <a:p>
            <a:endParaRPr lang="en-US" altLang="ko-KR" sz="800" dirty="0"/>
          </a:p>
          <a:p>
            <a:r>
              <a:rPr lang="en-US" altLang="ko-KR" sz="2000" dirty="0"/>
              <a:t>However, if we look at infrastructure APs in an enterprise environment, many APs are not standalone but have multiple connectivity options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2000" dirty="0"/>
              <a:t>Can it be guaranteed that most infrastructure APs will always have only Wi-Fi connectivity in the future?</a:t>
            </a:r>
            <a:endParaRPr lang="en-US" altLang="ko-KR" sz="800" dirty="0"/>
          </a:p>
          <a:p>
            <a:endParaRPr lang="en-US" altLang="ko-KR" sz="800" dirty="0"/>
          </a:p>
          <a:p>
            <a:r>
              <a:rPr lang="en-US" altLang="ko-KR" sz="2000" dirty="0"/>
              <a:t>There may be an answer if we look at the smart home industry; other industries can also be considered</a:t>
            </a:r>
            <a:endParaRPr lang="en-US" altLang="ko-KR" sz="1400" dirty="0"/>
          </a:p>
          <a:p>
            <a:pPr lvl="1"/>
            <a:endParaRPr lang="en-US" altLang="ko-KR" sz="1400" b="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293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Infrastructure AP in the future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8153400" cy="4343400"/>
          </a:xfrm>
        </p:spPr>
        <p:txBody>
          <a:bodyPr/>
          <a:lstStyle/>
          <a:p>
            <a:r>
              <a:rPr lang="en-US" altLang="ko-KR" sz="2000" dirty="0"/>
              <a:t>The requirements for multiple connectivity technologies in infrastructure APs are necessary due to the evolution of various industries; Wi-Fi may be no longer the only connectivity technology for infrastructure APs</a:t>
            </a:r>
          </a:p>
          <a:p>
            <a:endParaRPr lang="en-US" altLang="ko-KR" sz="200" dirty="0"/>
          </a:p>
          <a:p>
            <a:r>
              <a:rPr lang="en-US" altLang="ko-KR" sz="2000" dirty="0"/>
              <a:t>An infrastructure AP that has both Wi-Fi and non-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connectivity (e.g., Thread Border Router, BLE, UWB, Zigbee, and more) can be deployed in specific environments such as smart home</a:t>
            </a:r>
          </a:p>
          <a:p>
            <a:pPr lvl="1"/>
            <a:r>
              <a:rPr lang="en-US" altLang="ko-KR" sz="1600" dirty="0"/>
              <a:t>Multiple connectivity technologies are already applied to some Wi-Fi AP products such as Nest 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pro, Amazon </a:t>
            </a:r>
            <a:r>
              <a:rPr lang="en-US" altLang="ko-KR" sz="1600" dirty="0" err="1"/>
              <a:t>eero</a:t>
            </a:r>
            <a:r>
              <a:rPr lang="en-US" altLang="ko-KR" sz="1600" dirty="0"/>
              <a:t> Pro 6 and Edge-</a:t>
            </a:r>
            <a:r>
              <a:rPr lang="en-US" altLang="ko-KR" sz="1600" dirty="0" err="1"/>
              <a:t>corE</a:t>
            </a:r>
            <a:r>
              <a:rPr lang="en-US" altLang="ko-KR" sz="1600" dirty="0"/>
              <a:t> Wi-Fi Access Point, etc.</a:t>
            </a:r>
          </a:p>
          <a:p>
            <a:endParaRPr lang="en-US" altLang="ko-KR" sz="200" dirty="0"/>
          </a:p>
          <a:p>
            <a:r>
              <a:rPr lang="en-US" altLang="ko-KR" sz="2000" dirty="0"/>
              <a:t>We can also predict that many infrastructure APs with multiple connectivity will be feasible in the future by studying the architecture defined by the Matter standard (CSA)</a:t>
            </a:r>
          </a:p>
          <a:p>
            <a:pPr lvl="1"/>
            <a:r>
              <a:rPr lang="en-US" altLang="ko-KR" sz="1600" dirty="0"/>
              <a:t>Matter considers Wi-Fi, Bluetooth/BLE, Thread(802.15.4) as connectivity technologies</a:t>
            </a:r>
          </a:p>
          <a:p>
            <a:pPr lvl="1"/>
            <a:r>
              <a:rPr lang="en-US" altLang="ko-KR" sz="1600" dirty="0"/>
              <a:t>Some Matter devices can have the functionalities of Wi-Fi AP and Thread Border Router(to connect with Matter controlees)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117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799E4B74-0939-009F-41C9-8903CF99427E}"/>
              </a:ext>
            </a:extLst>
          </p:cNvPr>
          <p:cNvSpPr txBox="1">
            <a:spLocks/>
          </p:cNvSpPr>
          <p:nvPr/>
        </p:nvSpPr>
        <p:spPr bwMode="auto">
          <a:xfrm>
            <a:off x="752604" y="12954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1050" kern="0" dirty="0"/>
          </a:p>
          <a:p>
            <a:endParaRPr kumimoji="0" lang="en-US" altLang="ko-KR" sz="1600" kern="0" dirty="0"/>
          </a:p>
          <a:p>
            <a:r>
              <a:rPr kumimoji="0" lang="en-US" altLang="ko-KR" sz="1400" kern="0" dirty="0"/>
              <a:t>Wi-Fi AP Products (e.g., IoT gateways) can currently cover Type A and/or Type B</a:t>
            </a:r>
          </a:p>
          <a:p>
            <a:r>
              <a:rPr kumimoji="0" lang="en-US" altLang="ko-KR" sz="1400" kern="0" dirty="0"/>
              <a:t>Type C may be feasible based on evolving standards and/or implementations aligned with future IoT requirements</a:t>
            </a:r>
          </a:p>
          <a:p>
            <a:pPr lvl="1"/>
            <a:r>
              <a:rPr kumimoji="0" lang="en-US" altLang="ko-KR" sz="1200" kern="0" dirty="0"/>
              <a:t>Type C has already become routine in the enterprise environment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Wi-Fi Access Point types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5236EFFE-049A-4FA4-B87E-AE9CCDDBD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32400"/>
              </p:ext>
            </p:extLst>
          </p:nvPr>
        </p:nvGraphicFramePr>
        <p:xfrm>
          <a:off x="391060" y="1524000"/>
          <a:ext cx="8572500" cy="3836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1060801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9258409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287111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B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C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053061"/>
                  </a:ext>
                </a:extLst>
              </a:tr>
              <a:tr h="227558"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881688"/>
                  </a:ext>
                </a:extLst>
              </a:tr>
              <a:tr h="313552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114630"/>
                  </a:ext>
                </a:extLst>
              </a:tr>
            </a:tbl>
          </a:graphicData>
        </a:graphic>
      </p:graphicFrame>
      <p:sp>
        <p:nvSpPr>
          <p:cNvPr id="9" name="타원 8">
            <a:extLst>
              <a:ext uri="{FF2B5EF4-FFF2-40B4-BE49-F238E27FC236}">
                <a16:creationId xmlns:a16="http://schemas.microsoft.com/office/drawing/2014/main" id="{8C872036-476B-6DDA-925A-53EFEFAF19BE}"/>
              </a:ext>
            </a:extLst>
          </p:cNvPr>
          <p:cNvSpPr/>
          <p:nvPr/>
        </p:nvSpPr>
        <p:spPr bwMode="auto">
          <a:xfrm>
            <a:off x="1069109" y="2251029"/>
            <a:ext cx="1447800" cy="838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6558CCAC-3920-BF2A-C0F3-810DB537AD56}"/>
              </a:ext>
            </a:extLst>
          </p:cNvPr>
          <p:cNvSpPr/>
          <p:nvPr/>
        </p:nvSpPr>
        <p:spPr bwMode="auto">
          <a:xfrm>
            <a:off x="960980" y="3533549"/>
            <a:ext cx="1676590" cy="91245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BD2A74C7-BD41-70A6-6A3A-D2C889179E43}"/>
              </a:ext>
            </a:extLst>
          </p:cNvPr>
          <p:cNvSpPr/>
          <p:nvPr/>
        </p:nvSpPr>
        <p:spPr bwMode="auto">
          <a:xfrm>
            <a:off x="611620" y="4663707"/>
            <a:ext cx="933868" cy="51041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C9C3BCD5-4F88-D0D3-B570-6D535F5C65E3}"/>
              </a:ext>
            </a:extLst>
          </p:cNvPr>
          <p:cNvSpPr/>
          <p:nvPr/>
        </p:nvSpPr>
        <p:spPr bwMode="auto">
          <a:xfrm>
            <a:off x="2012084" y="4684914"/>
            <a:ext cx="932343" cy="48920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75468703-EB25-34FA-54BE-5AAD05667C13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 bwMode="auto">
          <a:xfrm>
            <a:off x="1793009" y="3089229"/>
            <a:ext cx="6266" cy="44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31" name="그림 30">
            <a:extLst>
              <a:ext uri="{FF2B5EF4-FFF2-40B4-BE49-F238E27FC236}">
                <a16:creationId xmlns:a16="http://schemas.microsoft.com/office/drawing/2014/main" id="{3E88342B-4CCA-EC0C-1C89-C22A5459E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46" y="4301294"/>
            <a:ext cx="530504" cy="263227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88AE9619-E9B1-558B-8A48-66922DCFD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909" y="4268583"/>
            <a:ext cx="530504" cy="263227"/>
          </a:xfrm>
          <a:prstGeom prst="rect">
            <a:avLst/>
          </a:prstGeom>
        </p:spPr>
      </p:pic>
      <p:sp>
        <p:nvSpPr>
          <p:cNvPr id="33" name="타원 32">
            <a:extLst>
              <a:ext uri="{FF2B5EF4-FFF2-40B4-BE49-F238E27FC236}">
                <a16:creationId xmlns:a16="http://schemas.microsoft.com/office/drawing/2014/main" id="{AC713C00-0F67-7D60-F708-6CBFAD71EAEE}"/>
              </a:ext>
            </a:extLst>
          </p:cNvPr>
          <p:cNvSpPr/>
          <p:nvPr/>
        </p:nvSpPr>
        <p:spPr bwMode="auto">
          <a:xfrm>
            <a:off x="3425433" y="2384090"/>
            <a:ext cx="2293133" cy="119906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82549F94-850D-420C-D36C-F9E069EEABBA}"/>
              </a:ext>
            </a:extLst>
          </p:cNvPr>
          <p:cNvSpPr/>
          <p:nvPr/>
        </p:nvSpPr>
        <p:spPr bwMode="auto">
          <a:xfrm>
            <a:off x="3429914" y="4637722"/>
            <a:ext cx="959347" cy="43480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C7C9CB96-599E-EE4A-9B9C-90B3450BE426}"/>
              </a:ext>
            </a:extLst>
          </p:cNvPr>
          <p:cNvSpPr/>
          <p:nvPr/>
        </p:nvSpPr>
        <p:spPr bwMode="auto">
          <a:xfrm>
            <a:off x="4830378" y="4626478"/>
            <a:ext cx="959347" cy="44604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F5583D50-7DE7-C2CE-D615-4CC9333AACDA}"/>
              </a:ext>
            </a:extLst>
          </p:cNvPr>
          <p:cNvCxnSpPr>
            <a:cxnSpLocks/>
            <a:stCxn id="51" idx="2"/>
            <a:endCxn id="34" idx="0"/>
          </p:cNvCxnSpPr>
          <p:nvPr/>
        </p:nvCxnSpPr>
        <p:spPr bwMode="auto">
          <a:xfrm flipH="1">
            <a:off x="3909588" y="3350687"/>
            <a:ext cx="648508" cy="1287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7CA8EA37-BE6C-B466-14FD-2D874C32A7F1}"/>
              </a:ext>
            </a:extLst>
          </p:cNvPr>
          <p:cNvCxnSpPr>
            <a:cxnSpLocks/>
            <a:stCxn id="51" idx="2"/>
            <a:endCxn id="35" idx="0"/>
          </p:cNvCxnSpPr>
          <p:nvPr/>
        </p:nvCxnSpPr>
        <p:spPr bwMode="auto">
          <a:xfrm>
            <a:off x="4558096" y="3350687"/>
            <a:ext cx="751956" cy="1275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38" name="그림 37">
            <a:extLst>
              <a:ext uri="{FF2B5EF4-FFF2-40B4-BE49-F238E27FC236}">
                <a16:creationId xmlns:a16="http://schemas.microsoft.com/office/drawing/2014/main" id="{BCD34B98-B010-DA5D-7BD3-992EE6D6D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340" y="4278613"/>
            <a:ext cx="530504" cy="263227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70DC7E9E-E3F5-B099-0DBA-52C016186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203" y="4245902"/>
            <a:ext cx="530504" cy="263227"/>
          </a:xfrm>
          <a:prstGeom prst="rect">
            <a:avLst/>
          </a:prstGeom>
        </p:spPr>
      </p:pic>
      <p:sp>
        <p:nvSpPr>
          <p:cNvPr id="43" name="타원 42">
            <a:extLst>
              <a:ext uri="{FF2B5EF4-FFF2-40B4-BE49-F238E27FC236}">
                <a16:creationId xmlns:a16="http://schemas.microsoft.com/office/drawing/2014/main" id="{4FE806AF-B6B7-0177-9320-76CDB332AD54}"/>
              </a:ext>
            </a:extLst>
          </p:cNvPr>
          <p:cNvSpPr/>
          <p:nvPr/>
        </p:nvSpPr>
        <p:spPr bwMode="auto">
          <a:xfrm>
            <a:off x="6071784" y="2345990"/>
            <a:ext cx="2538367" cy="132808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824E6692-135C-E14B-97B5-329A4F1E63A6}"/>
              </a:ext>
            </a:extLst>
          </p:cNvPr>
          <p:cNvSpPr/>
          <p:nvPr/>
        </p:nvSpPr>
        <p:spPr bwMode="auto">
          <a:xfrm>
            <a:off x="5999644" y="4645522"/>
            <a:ext cx="931542" cy="51226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907432C8-456C-DEC9-6CEF-724873A0B87D}"/>
              </a:ext>
            </a:extLst>
          </p:cNvPr>
          <p:cNvSpPr/>
          <p:nvPr/>
        </p:nvSpPr>
        <p:spPr bwMode="auto">
          <a:xfrm>
            <a:off x="7016333" y="4637722"/>
            <a:ext cx="931542" cy="52005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8EB329E8-7CD0-C4E9-68B2-F64D19B62E8C}"/>
              </a:ext>
            </a:extLst>
          </p:cNvPr>
          <p:cNvCxnSpPr>
            <a:cxnSpLocks/>
            <a:stCxn id="64" idx="2"/>
            <a:endCxn id="45" idx="0"/>
          </p:cNvCxnSpPr>
          <p:nvPr/>
        </p:nvCxnSpPr>
        <p:spPr bwMode="auto">
          <a:xfrm>
            <a:off x="7473823" y="3175920"/>
            <a:ext cx="8281" cy="14618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ED7E1539-B4D4-1B3E-63AD-091B4E78AB03}"/>
              </a:ext>
            </a:extLst>
          </p:cNvPr>
          <p:cNvSpPr/>
          <p:nvPr/>
        </p:nvSpPr>
        <p:spPr bwMode="auto">
          <a:xfrm>
            <a:off x="3925789" y="2619624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E43E931D-F122-5F4C-A040-B334411D50B5}"/>
              </a:ext>
            </a:extLst>
          </p:cNvPr>
          <p:cNvSpPr/>
          <p:nvPr/>
        </p:nvSpPr>
        <p:spPr bwMode="auto">
          <a:xfrm>
            <a:off x="3797967" y="2961222"/>
            <a:ext cx="1520257" cy="3894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9D71B748-001B-C9D9-C63B-549946140898}"/>
              </a:ext>
            </a:extLst>
          </p:cNvPr>
          <p:cNvSpPr/>
          <p:nvPr/>
        </p:nvSpPr>
        <p:spPr bwMode="auto">
          <a:xfrm>
            <a:off x="1175121" y="2541834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620EAE1-41BC-0D57-E287-96B4F99DA29A}"/>
              </a:ext>
            </a:extLst>
          </p:cNvPr>
          <p:cNvSpPr/>
          <p:nvPr/>
        </p:nvSpPr>
        <p:spPr bwMode="auto">
          <a:xfrm>
            <a:off x="1224128" y="3701861"/>
            <a:ext cx="1122448" cy="54825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0085261A-C92F-9993-53E9-7152A48ED901}"/>
              </a:ext>
            </a:extLst>
          </p:cNvPr>
          <p:cNvSpPr/>
          <p:nvPr/>
        </p:nvSpPr>
        <p:spPr bwMode="auto">
          <a:xfrm>
            <a:off x="6704265" y="2472714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B82F8D2F-629D-EE57-BA65-77BE404DF8A0}"/>
              </a:ext>
            </a:extLst>
          </p:cNvPr>
          <p:cNvSpPr/>
          <p:nvPr/>
        </p:nvSpPr>
        <p:spPr bwMode="auto">
          <a:xfrm>
            <a:off x="6305484" y="2777366"/>
            <a:ext cx="858222" cy="5737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70C73F4B-D422-3FEB-7F1C-B8974D32125F}"/>
              </a:ext>
            </a:extLst>
          </p:cNvPr>
          <p:cNvSpPr/>
          <p:nvPr/>
        </p:nvSpPr>
        <p:spPr bwMode="auto">
          <a:xfrm>
            <a:off x="7212784" y="2786602"/>
            <a:ext cx="522077" cy="38931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dirty="0"/>
              <a:t>BT/BLE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F0AA8820-11C1-E046-8C90-F6A77FB561CA}"/>
              </a:ext>
            </a:extLst>
          </p:cNvPr>
          <p:cNvSpPr/>
          <p:nvPr/>
        </p:nvSpPr>
        <p:spPr bwMode="auto">
          <a:xfrm>
            <a:off x="7783949" y="2784524"/>
            <a:ext cx="631740" cy="38931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dirty="0"/>
              <a:t>UWB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5B6EE9B4-AAC7-502A-1BE1-0C34ED495536}"/>
              </a:ext>
            </a:extLst>
          </p:cNvPr>
          <p:cNvSpPr/>
          <p:nvPr/>
        </p:nvSpPr>
        <p:spPr bwMode="auto">
          <a:xfrm>
            <a:off x="7975546" y="4626478"/>
            <a:ext cx="964248" cy="52068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4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>
            <a:extLst>
              <a:ext uri="{FF2B5EF4-FFF2-40B4-BE49-F238E27FC236}">
                <a16:creationId xmlns:a16="http://schemas.microsoft.com/office/drawing/2014/main" id="{6F2188D6-B136-5992-D327-6295026EFF2A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 bwMode="auto">
          <a:xfrm>
            <a:off x="8099819" y="3173842"/>
            <a:ext cx="357851" cy="1452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82" name="그림 81">
            <a:extLst>
              <a:ext uri="{FF2B5EF4-FFF2-40B4-BE49-F238E27FC236}">
                <a16:creationId xmlns:a16="http://schemas.microsoft.com/office/drawing/2014/main" id="{A922C332-6CF3-D3D7-A2AF-249F391757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7" b="90123" l="9231" r="89231">
                        <a14:foregroundMark x1="29231" y1="22222" x2="29231" y2="22222"/>
                        <a14:foregroundMark x1="70769" y1="58025" x2="76923" y2="69136"/>
                        <a14:foregroundMark x1="69231" y1="23457" x2="78462" y2="80247"/>
                        <a14:foregroundMark x1="26154" y1="29630" x2="26154" y2="29630"/>
                        <a14:foregroundMark x1="50769" y1="32099" x2="50769" y2="32099"/>
                        <a14:foregroundMark x1="20000" y1="25926" x2="75385" y2="69136"/>
                        <a14:foregroundMark x1="75385" y1="69136" x2="75385" y2="69136"/>
                        <a14:foregroundMark x1="43077" y1="90123" x2="56923" y2="8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16099" y="4206138"/>
            <a:ext cx="327549" cy="408176"/>
          </a:xfrm>
          <a:prstGeom prst="rect">
            <a:avLst/>
          </a:prstGeom>
        </p:spPr>
      </p:pic>
      <p:pic>
        <p:nvPicPr>
          <p:cNvPr id="84" name="그림 83">
            <a:extLst>
              <a:ext uri="{FF2B5EF4-FFF2-40B4-BE49-F238E27FC236}">
                <a16:creationId xmlns:a16="http://schemas.microsoft.com/office/drawing/2014/main" id="{149D3ECC-BB26-F7BD-A094-D2F0E57474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49541" y1="28302" x2="49541" y2="28302"/>
                        <a14:foregroundMark x1="39450" y1="49057" x2="39450" y2="49057"/>
                        <a14:foregroundMark x1="47706" y1="55660" x2="47706" y2="55660"/>
                        <a14:foregroundMark x1="66055" y1="46226" x2="66055" y2="46226"/>
                        <a14:foregroundMark x1="68807" y1="67925" x2="68807" y2="67925"/>
                        <a14:foregroundMark x1="78899" y1="82075" x2="78899" y2="820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14544" y="4125758"/>
            <a:ext cx="473678" cy="460641"/>
          </a:xfrm>
          <a:prstGeom prst="rect">
            <a:avLst/>
          </a:prstGeom>
        </p:spPr>
      </p:pic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2DDB1E5-ACA6-D067-CFD3-AE1B10323ED5}"/>
              </a:ext>
            </a:extLst>
          </p:cNvPr>
          <p:cNvCxnSpPr>
            <a:cxnSpLocks/>
            <a:stCxn id="53" idx="2"/>
            <a:endCxn id="20" idx="0"/>
          </p:cNvCxnSpPr>
          <p:nvPr/>
        </p:nvCxnSpPr>
        <p:spPr bwMode="auto">
          <a:xfrm flipH="1">
            <a:off x="1078554" y="4250111"/>
            <a:ext cx="706798" cy="413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65744690-B86C-D60F-8AFC-E1962BD4CE40}"/>
              </a:ext>
            </a:extLst>
          </p:cNvPr>
          <p:cNvCxnSpPr>
            <a:cxnSpLocks/>
            <a:stCxn id="53" idx="2"/>
            <a:endCxn id="21" idx="0"/>
          </p:cNvCxnSpPr>
          <p:nvPr/>
        </p:nvCxnSpPr>
        <p:spPr bwMode="auto">
          <a:xfrm>
            <a:off x="1785352" y="4250111"/>
            <a:ext cx="692904" cy="4348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타원 10">
            <a:extLst>
              <a:ext uri="{FF2B5EF4-FFF2-40B4-BE49-F238E27FC236}">
                <a16:creationId xmlns:a16="http://schemas.microsoft.com/office/drawing/2014/main" id="{A71EB902-6A0F-E343-E9CA-E3A9FB5554B4}"/>
              </a:ext>
            </a:extLst>
          </p:cNvPr>
          <p:cNvSpPr/>
          <p:nvPr/>
        </p:nvSpPr>
        <p:spPr bwMode="auto">
          <a:xfrm>
            <a:off x="2186874" y="3077868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51CE9E1B-97F9-3A12-C843-846FBD097A93}"/>
              </a:ext>
            </a:extLst>
          </p:cNvPr>
          <p:cNvCxnSpPr>
            <a:cxnSpLocks/>
            <a:stCxn id="9" idx="5"/>
            <a:endCxn id="11" idx="0"/>
          </p:cNvCxnSpPr>
          <p:nvPr/>
        </p:nvCxnSpPr>
        <p:spPr bwMode="auto">
          <a:xfrm>
            <a:off x="2304884" y="2966477"/>
            <a:ext cx="344452" cy="1113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B0347E80-AC65-2027-BF44-7FE2DDC67D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598" y="2734805"/>
            <a:ext cx="555336" cy="309057"/>
          </a:xfrm>
          <a:prstGeom prst="rect">
            <a:avLst/>
          </a:prstGeom>
        </p:spPr>
      </p:pic>
      <p:sp>
        <p:nvSpPr>
          <p:cNvPr id="26" name="타원 25">
            <a:extLst>
              <a:ext uri="{FF2B5EF4-FFF2-40B4-BE49-F238E27FC236}">
                <a16:creationId xmlns:a16="http://schemas.microsoft.com/office/drawing/2014/main" id="{5BFE7AC9-EE2D-A02F-EF54-F6AE82C1F540}"/>
              </a:ext>
            </a:extLst>
          </p:cNvPr>
          <p:cNvSpPr/>
          <p:nvPr/>
        </p:nvSpPr>
        <p:spPr bwMode="auto">
          <a:xfrm>
            <a:off x="3218382" y="3586818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8CE411FB-0E67-C5DE-AF3B-6F997138F3CA}"/>
              </a:ext>
            </a:extLst>
          </p:cNvPr>
          <p:cNvSpPr/>
          <p:nvPr/>
        </p:nvSpPr>
        <p:spPr bwMode="auto">
          <a:xfrm>
            <a:off x="509046" y="1898179"/>
            <a:ext cx="8348627" cy="32327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FF7860-8418-914E-8D5F-ED989D02E458}"/>
              </a:ext>
            </a:extLst>
          </p:cNvPr>
          <p:cNvSpPr txBox="1"/>
          <p:nvPr/>
        </p:nvSpPr>
        <p:spPr>
          <a:xfrm>
            <a:off x="462332" y="1894192"/>
            <a:ext cx="580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/>
              <a:t>Time</a:t>
            </a:r>
            <a:endParaRPr lang="ko-KR" altLang="en-US" sz="1400" b="1" dirty="0"/>
          </a:p>
        </p:txBody>
      </p:sp>
      <p:cxnSp>
        <p:nvCxnSpPr>
          <p:cNvPr id="40" name="연결선: 꺾임 39">
            <a:extLst>
              <a:ext uri="{FF2B5EF4-FFF2-40B4-BE49-F238E27FC236}">
                <a16:creationId xmlns:a16="http://schemas.microsoft.com/office/drawing/2014/main" id="{016E9E91-208B-07B2-FE1D-A372D779764C}"/>
              </a:ext>
            </a:extLst>
          </p:cNvPr>
          <p:cNvCxnSpPr>
            <a:cxnSpLocks/>
            <a:stCxn id="50" idx="1"/>
            <a:endCxn id="26" idx="0"/>
          </p:cNvCxnSpPr>
          <p:nvPr/>
        </p:nvCxnSpPr>
        <p:spPr bwMode="auto">
          <a:xfrm rot="10800000" flipV="1">
            <a:off x="3680845" y="2751050"/>
            <a:ext cx="244945" cy="835767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42" name="그림 41">
            <a:extLst>
              <a:ext uri="{FF2B5EF4-FFF2-40B4-BE49-F238E27FC236}">
                <a16:creationId xmlns:a16="http://schemas.microsoft.com/office/drawing/2014/main" id="{B845320A-642C-CF0D-44BE-E3D28A53D0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01" y="3313883"/>
            <a:ext cx="555336" cy="3090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9B477C-B5C2-59AC-7461-F8F448B17FEB}"/>
              </a:ext>
            </a:extLst>
          </p:cNvPr>
          <p:cNvSpPr txBox="1"/>
          <p:nvPr/>
        </p:nvSpPr>
        <p:spPr>
          <a:xfrm>
            <a:off x="7208298" y="1913633"/>
            <a:ext cx="1606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i="1" dirty="0">
                <a:solidFill>
                  <a:srgbClr val="FF0000"/>
                </a:solidFill>
              </a:rPr>
              <a:t>Increasing IDC issues</a:t>
            </a:r>
            <a:endParaRPr lang="ko-KR" altLang="en-US" b="1" i="1" dirty="0">
              <a:solidFill>
                <a:srgbClr val="FF0000"/>
              </a:solidFill>
            </a:endParaRPr>
          </a:p>
        </p:txBody>
      </p:sp>
      <p:sp>
        <p:nvSpPr>
          <p:cNvPr id="57" name="타원 56">
            <a:extLst>
              <a:ext uri="{FF2B5EF4-FFF2-40B4-BE49-F238E27FC236}">
                <a16:creationId xmlns:a16="http://schemas.microsoft.com/office/drawing/2014/main" id="{FC8482F0-7B4F-BD13-56AC-DFC3BB0B13E9}"/>
              </a:ext>
            </a:extLst>
          </p:cNvPr>
          <p:cNvSpPr/>
          <p:nvPr/>
        </p:nvSpPr>
        <p:spPr bwMode="auto">
          <a:xfrm>
            <a:off x="6437254" y="3748454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8" name="연결선: 꺾임 57">
            <a:extLst>
              <a:ext uri="{FF2B5EF4-FFF2-40B4-BE49-F238E27FC236}">
                <a16:creationId xmlns:a16="http://schemas.microsoft.com/office/drawing/2014/main" id="{EF284828-8BED-A7AB-FF61-08DC91E2A08E}"/>
              </a:ext>
            </a:extLst>
          </p:cNvPr>
          <p:cNvCxnSpPr>
            <a:cxnSpLocks/>
            <a:stCxn id="63" idx="1"/>
            <a:endCxn id="44" idx="1"/>
          </p:cNvCxnSpPr>
          <p:nvPr/>
        </p:nvCxnSpPr>
        <p:spPr bwMode="auto">
          <a:xfrm rot="10800000" flipV="1">
            <a:off x="6136066" y="3064225"/>
            <a:ext cx="169419" cy="165631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연결선: 꺾임 66">
            <a:extLst>
              <a:ext uri="{FF2B5EF4-FFF2-40B4-BE49-F238E27FC236}">
                <a16:creationId xmlns:a16="http://schemas.microsoft.com/office/drawing/2014/main" id="{00ED9C97-E47B-757C-18E3-98F14F20B5FD}"/>
              </a:ext>
            </a:extLst>
          </p:cNvPr>
          <p:cNvCxnSpPr>
            <a:cxnSpLocks/>
            <a:stCxn id="62" idx="1"/>
            <a:endCxn id="57" idx="2"/>
          </p:cNvCxnSpPr>
          <p:nvPr/>
        </p:nvCxnSpPr>
        <p:spPr bwMode="auto">
          <a:xfrm rot="10800000" flipV="1">
            <a:off x="6437255" y="2604141"/>
            <a:ext cx="267011" cy="1412636"/>
          </a:xfrm>
          <a:prstGeom prst="bentConnector3">
            <a:avLst>
              <a:gd name="adj1" fmla="val 1856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1" name="그림 70">
            <a:extLst>
              <a:ext uri="{FF2B5EF4-FFF2-40B4-BE49-F238E27FC236}">
                <a16:creationId xmlns:a16="http://schemas.microsoft.com/office/drawing/2014/main" id="{7823F044-AEF9-3F76-418E-965164AC6E9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190" y="3584070"/>
            <a:ext cx="555336" cy="309057"/>
          </a:xfrm>
          <a:prstGeom prst="rect">
            <a:avLst/>
          </a:prstGeom>
        </p:spPr>
      </p:pic>
      <p:sp>
        <p:nvSpPr>
          <p:cNvPr id="72" name="사각형: 둥근 모서리 71">
            <a:extLst>
              <a:ext uri="{FF2B5EF4-FFF2-40B4-BE49-F238E27FC236}">
                <a16:creationId xmlns:a16="http://schemas.microsoft.com/office/drawing/2014/main" id="{C60C0BDE-70EA-C4DC-CBEA-A86D1876F4D9}"/>
              </a:ext>
            </a:extLst>
          </p:cNvPr>
          <p:cNvSpPr/>
          <p:nvPr/>
        </p:nvSpPr>
        <p:spPr bwMode="auto">
          <a:xfrm>
            <a:off x="314048" y="1483302"/>
            <a:ext cx="6420547" cy="4009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8A0419B-07A6-02DD-0419-8B8CF156E2B2}"/>
              </a:ext>
            </a:extLst>
          </p:cNvPr>
          <p:cNvSpPr txBox="1"/>
          <p:nvPr/>
        </p:nvSpPr>
        <p:spPr>
          <a:xfrm>
            <a:off x="6090812" y="195871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√</a:t>
            </a: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B226AB72-F028-CE0A-7CD6-49613E6CB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091" y="4316742"/>
            <a:ext cx="530504" cy="263227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F267588A-43C7-F368-72A2-1C4EB1B2A33F}"/>
              </a:ext>
            </a:extLst>
          </p:cNvPr>
          <p:cNvSpPr txBox="1"/>
          <p:nvPr/>
        </p:nvSpPr>
        <p:spPr>
          <a:xfrm>
            <a:off x="5887468" y="1790027"/>
            <a:ext cx="720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0000FF"/>
                </a:solidFill>
              </a:rPr>
              <a:t>Current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4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summarized the IDC use cases for non-AP STAs and Mobile APs that were discussed previously</a:t>
            </a:r>
            <a:endParaRPr lang="en-US" altLang="ko-KR" sz="600" dirty="0"/>
          </a:p>
          <a:p>
            <a:endParaRPr lang="en-US" altLang="ko-KR" sz="2000" dirty="0"/>
          </a:p>
          <a:p>
            <a:r>
              <a:rPr lang="en-US" altLang="ko-KR" sz="2000" dirty="0"/>
              <a:t>IDC use cases for infrastructure APs were examined through studying industries and products</a:t>
            </a:r>
            <a:endParaRPr lang="en-US" altLang="ko-KR" sz="600" dirty="0"/>
          </a:p>
          <a:p>
            <a:endParaRPr lang="en-US" altLang="ko-KR" sz="2000" dirty="0"/>
          </a:p>
          <a:p>
            <a:r>
              <a:rPr lang="en-US" altLang="ko-KR" sz="2000" dirty="0"/>
              <a:t>We believe that infrastructure APs with multiple connectivity technologies can feasibly cover various industries, such as smart homes, smart factories, smart buildings, and more</a:t>
            </a:r>
            <a:endParaRPr lang="en-US" altLang="ko-KR" sz="600" dirty="0"/>
          </a:p>
          <a:p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>
                <a:solidFill>
                  <a:srgbClr val="FF0000"/>
                </a:solidFill>
              </a:rPr>
              <a:t>We should also consider applying the IDC mechanism to infrastructure APs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97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11bn defines a mechanism for </a:t>
            </a:r>
            <a:r>
              <a:rPr lang="en-US" altLang="ko-KR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a</a:t>
            </a:r>
            <a:r>
              <a:rPr lang="ko-KR" altLang="en-US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UHR</a:t>
            </a:r>
            <a:r>
              <a:rPr lang="ko-KR" altLang="en-US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AP</a:t>
            </a:r>
            <a:r>
              <a:rPr lang="en-US" altLang="ko-K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to report unavailability at </a:t>
            </a:r>
            <a:r>
              <a:rPr lang="en-US" altLang="ko-KR" sz="1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TxOP</a:t>
            </a:r>
            <a:r>
              <a:rPr lang="en-US" altLang="ko-K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level and defines or reuse/update existing mechanism a UHR AP to report long term (periodic) unavailability</a:t>
            </a:r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Applies when the peer STA(s) supports the mechanism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297520</TotalTime>
  <Words>1371</Words>
  <Application>Microsoft Office PowerPoint</Application>
  <PresentationFormat>화면 슬라이드 쇼(4:3)</PresentationFormat>
  <Paragraphs>212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굴림</vt:lpstr>
      <vt:lpstr>Arial</vt:lpstr>
      <vt:lpstr>Times New Roman</vt:lpstr>
      <vt:lpstr>802-11-Submission</vt:lpstr>
      <vt:lpstr>In-device-coexistence use cases follow-up</vt:lpstr>
      <vt:lpstr>Introduction</vt:lpstr>
      <vt:lpstr>IDC use cases for non-AP STAs </vt:lpstr>
      <vt:lpstr>IDC use cases for Mobile APs </vt:lpstr>
      <vt:lpstr>IDC use cases for infrastructure APs (?)</vt:lpstr>
      <vt:lpstr>Infrastructure AP in the future</vt:lpstr>
      <vt:lpstr>Wi-Fi Access Point types example</vt:lpstr>
      <vt:lpstr>Conclusion</vt:lpstr>
      <vt:lpstr>Straw Poll 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17868</cp:revision>
  <cp:lastPrinted>2018-10-31T23:27:01Z</cp:lastPrinted>
  <dcterms:created xsi:type="dcterms:W3CDTF">2007-05-21T21:00:37Z</dcterms:created>
  <dcterms:modified xsi:type="dcterms:W3CDTF">2024-11-07T02:43:42Z</dcterms:modified>
</cp:coreProperties>
</file>