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257" r:id="rId3"/>
    <p:sldId id="643" r:id="rId4"/>
    <p:sldId id="646" r:id="rId5"/>
    <p:sldId id="616" r:id="rId6"/>
    <p:sldId id="644" r:id="rId7"/>
    <p:sldId id="649" r:id="rId8"/>
    <p:sldId id="647" r:id="rId9"/>
    <p:sldId id="617" r:id="rId10"/>
    <p:sldId id="645" r:id="rId11"/>
    <p:sldId id="636" r:id="rId12"/>
    <p:sldId id="500" r:id="rId1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/>
  <p:cmAuthor id="2" name="Hanxiao (Tony, CT Lab)" initials="H(CL" lastIdx="3" clrIdx="1"/>
  <p:cmAuthor id="3" name="weijie" initials="weijie" lastIdx="1" clrIdx="2"/>
  <p:cmAuthor id="4" name="Qi Yinan" initials="QY" lastIdx="1" clrIdx="3">
    <p:extLst>
      <p:ext uri="{19B8F6BF-5375-455C-9EA6-DF929625EA0E}">
        <p15:presenceInfo xmlns:p15="http://schemas.microsoft.com/office/powerpoint/2012/main" userId="28a9accb1e342249" providerId="Windows Live"/>
      </p:ext>
    </p:extLst>
  </p:cmAuthor>
  <p:cmAuthor id="5" name="徐伟杰" initials="徐伟杰" lastIdx="3" clrIdx="4">
    <p:extLst>
      <p:ext uri="{19B8F6BF-5375-455C-9EA6-DF929625EA0E}">
        <p15:presenceInfo xmlns:p15="http://schemas.microsoft.com/office/powerpoint/2012/main" userId="S::xuweijie@oppo.com::ce5401eb-1e1c-4103-a2cb-630c8c5122b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56" autoAdjust="0"/>
    <p:restoredTop sz="93875" autoAdjust="0"/>
  </p:normalViewPr>
  <p:slideViewPr>
    <p:cSldViewPr>
      <p:cViewPr varScale="1">
        <p:scale>
          <a:sx n="114" d="100"/>
          <a:sy n="114" d="100"/>
        </p:scale>
        <p:origin x="154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 dirty="0"/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 dirty="0"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 dirty="0"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66443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01860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28124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99697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00542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05824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84383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048025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94993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dirty="0"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 err="1"/>
              <a:t>Weijie</a:t>
            </a:r>
            <a:r>
              <a:rPr lang="en-GB" dirty="0"/>
              <a:t> Xu (OPPO)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610068" y="6475413"/>
            <a:ext cx="64" cy="184666"/>
          </a:xfrm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84724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 err="1"/>
              <a:t>Zhisong</a:t>
            </a:r>
            <a:r>
              <a:rPr lang="en-GB" dirty="0"/>
              <a:t> </a:t>
            </a:r>
            <a:r>
              <a:rPr lang="en-GB" dirty="0" err="1"/>
              <a:t>Zuo</a:t>
            </a:r>
            <a:r>
              <a:rPr lang="en-GB" dirty="0"/>
              <a:t>(OPPO)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 dirty="0"/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9144000" cy="870323"/>
          </a:xfrm>
          <a:noFill/>
        </p:spPr>
        <p:txBody>
          <a:bodyPr/>
          <a:lstStyle/>
          <a:p>
            <a:r>
              <a:rPr lang="en-US" altLang="zh-CN" dirty="0"/>
              <a:t>Multiple access mechanisms for AMP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23900" y="1600200"/>
            <a:ext cx="7772400" cy="4495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1800" dirty="0"/>
              <a:t>Date:</a:t>
            </a:r>
            <a:r>
              <a:rPr lang="en-US" sz="1800" b="0" dirty="0"/>
              <a:t> 2024-09-02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38200" y="2162576"/>
            <a:ext cx="1368339" cy="2500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Chuanfeng He (OPPO)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</a:t>
            </a:fld>
            <a:endParaRPr lang="en-US" dirty="0"/>
          </a:p>
        </p:txBody>
      </p:sp>
      <p:graphicFrame>
        <p:nvGraphicFramePr>
          <p:cNvPr id="5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9182125"/>
              </p:ext>
            </p:extLst>
          </p:nvPr>
        </p:nvGraphicFramePr>
        <p:xfrm>
          <a:off x="838200" y="2701138"/>
          <a:ext cx="7886702" cy="247906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56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18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41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24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Chuanfeng He</a:t>
                      </a:r>
                      <a:endParaRPr lang="zh-CN" altLang="en-US" sz="12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OPPO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hechuanfeng@oppo.com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Weijie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Xu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xuweijie@oppo.com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Yinan Qi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v-qiyinan@oppo.com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3824858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655037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6089006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4984899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307482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7479541"/>
                  </a:ext>
                </a:extLst>
              </a:tr>
            </a:tbl>
          </a:graphicData>
        </a:graphic>
      </p:graphicFrame>
      <p:sp>
        <p:nvSpPr>
          <p:cNvPr id="11" name="Rectangle 1">
            <a:extLst>
              <a:ext uri="{FF2B5EF4-FFF2-40B4-BE49-F238E27FC236}">
                <a16:creationId xmlns:a16="http://schemas.microsoft.com/office/drawing/2014/main" id="{7418231F-1399-42AA-8C68-122438488FA5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802.11-24/1776r1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0267D32A-FFA2-45AC-BF4C-9CEBFF7D490D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 2024</a:t>
            </a:r>
            <a:endParaRPr lang="en-GB" altLang="zh-CN" sz="18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Summary and proposals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352028" y="1202973"/>
            <a:ext cx="8516144" cy="2631490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In this submission, multiple access for AMP has been discussed.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We propose to support </a:t>
            </a:r>
            <a:r>
              <a:rPr lang="en-US" altLang="zh-CN" sz="2000" kern="0" dirty="0"/>
              <a:t>at least TDM and FDM as multiple access mechanisms for AMP. </a:t>
            </a:r>
            <a:endParaRPr lang="en-US" altLang="zh-CN" sz="20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zh-CN" altLang="en-US" sz="2000" dirty="0">
              <a:solidFill>
                <a:srgbClr val="0000FF"/>
              </a:solidFill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802.11-24/1776r1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 2024</a:t>
            </a:r>
            <a:endParaRPr lang="en-GB" altLang="zh-CN" sz="1800" b="1" dirty="0"/>
          </a:p>
        </p:txBody>
      </p:sp>
    </p:spTree>
    <p:extLst>
      <p:ext uri="{BB962C8B-B14F-4D97-AF65-F5344CB8AC3E}">
        <p14:creationId xmlns:p14="http://schemas.microsoft.com/office/powerpoint/2010/main" val="2088082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Straw Poll #1</a:t>
            </a:r>
            <a:endParaRPr lang="zh-CN" altLang="en-US" sz="26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802.11-24/1776r1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 2024</a:t>
            </a:r>
            <a:endParaRPr lang="en-GB" altLang="zh-CN" sz="1800" b="1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499B6E8E-88D7-4229-95E3-6CAB69EA2999}"/>
              </a:ext>
            </a:extLst>
          </p:cNvPr>
          <p:cNvSpPr txBox="1">
            <a:spLocks/>
          </p:cNvSpPr>
          <p:nvPr/>
        </p:nvSpPr>
        <p:spPr>
          <a:xfrm>
            <a:off x="609600" y="1676400"/>
            <a:ext cx="8610600" cy="495299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Do you agree with the following text:</a:t>
            </a:r>
          </a:p>
          <a:p>
            <a:pPr lvl="1"/>
            <a:r>
              <a:rPr lang="en-US" sz="2400" kern="0" dirty="0"/>
              <a:t>At least TDM and FDM are supported as </a:t>
            </a:r>
            <a:r>
              <a:rPr lang="en-US" altLang="zh-CN" sz="2400" kern="0" dirty="0"/>
              <a:t>multiple access mechanisms for AMP.</a:t>
            </a:r>
            <a:endParaRPr lang="en-US" sz="2400" kern="0" dirty="0"/>
          </a:p>
          <a:p>
            <a:endParaRPr lang="en-US" kern="0" dirty="0"/>
          </a:p>
          <a:p>
            <a:r>
              <a:rPr lang="en-US" kern="0" dirty="0"/>
              <a:t>Yes</a:t>
            </a:r>
          </a:p>
          <a:p>
            <a:r>
              <a:rPr lang="en-US" kern="0" dirty="0"/>
              <a:t>No</a:t>
            </a:r>
          </a:p>
          <a:p>
            <a:r>
              <a:rPr lang="en-US" kern="0" dirty="0"/>
              <a:t>Abstain</a:t>
            </a:r>
          </a:p>
        </p:txBody>
      </p:sp>
    </p:spTree>
    <p:extLst>
      <p:ext uri="{BB962C8B-B14F-4D97-AF65-F5344CB8AC3E}">
        <p14:creationId xmlns:p14="http://schemas.microsoft.com/office/powerpoint/2010/main" val="738090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96912" y="543806"/>
            <a:ext cx="7772400" cy="1066800"/>
          </a:xfr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dirty="0"/>
              <a:t>Reference</a:t>
            </a:r>
            <a:endParaRPr lang="en-GB" altLang="zh-CN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Content Placeholder 2"/>
          <p:cNvSpPr txBox="1">
            <a:spLocks noChangeArrowheads="1"/>
          </p:cNvSpPr>
          <p:nvPr/>
        </p:nvSpPr>
        <p:spPr bwMode="auto">
          <a:xfrm>
            <a:off x="913447" y="1610606"/>
            <a:ext cx="7631112" cy="4071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indent="0"/>
            <a:endParaRPr lang="en-GB" altLang="zh-CN" dirty="0"/>
          </a:p>
          <a:p>
            <a:pPr>
              <a:buFont typeface="+mj-lt"/>
              <a:buAutoNum type="arabicPeriod"/>
            </a:pPr>
            <a:r>
              <a:rPr lang="en-GB" altLang="zh-CN" dirty="0"/>
              <a:t>IEEE 802.</a:t>
            </a:r>
            <a:r>
              <a:rPr lang="en-US" altLang="zh-CN" dirty="0"/>
              <a:t>11-24/1501r0, multiple access for amp </a:t>
            </a:r>
            <a:r>
              <a:rPr lang="en-US" altLang="zh-CN" dirty="0" err="1"/>
              <a:t>iot</a:t>
            </a:r>
            <a:endParaRPr lang="en-US" altLang="zh-CN" dirty="0"/>
          </a:p>
          <a:p>
            <a:pPr>
              <a:buFont typeface="+mj-lt"/>
              <a:buAutoNum type="arabicPeriod"/>
            </a:pPr>
            <a:r>
              <a:rPr lang="en-US" altLang="zh-CN" dirty="0"/>
              <a:t>IEEE </a:t>
            </a:r>
            <a:r>
              <a:rPr lang="en-GB" altLang="zh-CN" dirty="0"/>
              <a:t>802.</a:t>
            </a:r>
            <a:r>
              <a:rPr lang="en-US" altLang="zh-CN" dirty="0"/>
              <a:t>11-24/1802r0, </a:t>
            </a:r>
            <a:r>
              <a:rPr lang="en-US" altLang="zh-CN" sz="120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CDM Access for AMP IoT</a:t>
            </a:r>
            <a:endParaRPr lang="en-US" altLang="zh-CN" dirty="0"/>
          </a:p>
          <a:p>
            <a:pPr>
              <a:buFont typeface="+mj-lt"/>
              <a:buAutoNum type="arabicPeriod"/>
            </a:pPr>
            <a:endParaRPr lang="en-US" altLang="zh-CN" dirty="0"/>
          </a:p>
          <a:p>
            <a:pPr>
              <a:buFont typeface="+mj-lt"/>
              <a:buAutoNum type="arabicPeriod"/>
            </a:pPr>
            <a:endParaRPr lang="en-US" altLang="zh-CN" dirty="0"/>
          </a:p>
          <a:p>
            <a:pPr marL="342900" indent="-342900">
              <a:buFont typeface="+mj-lt"/>
              <a:buAutoNum type="arabicParenR"/>
            </a:pPr>
            <a:endParaRPr lang="en-US" altLang="zh-CN" dirty="0"/>
          </a:p>
          <a:p>
            <a:pPr marL="342900" indent="-342900">
              <a:buFont typeface="+mj-lt"/>
              <a:buAutoNum type="arabicParenR"/>
            </a:pPr>
            <a:endParaRPr lang="en-US" altLang="zh-CN" dirty="0"/>
          </a:p>
          <a:p>
            <a:pPr marL="342900" indent="-342900">
              <a:buFont typeface="+mj-lt"/>
              <a:buAutoNum type="arabicParenR"/>
            </a:pPr>
            <a:endParaRPr lang="en-US" altLang="zh-CN" dirty="0"/>
          </a:p>
          <a:p>
            <a:pPr marL="342900" indent="-342900">
              <a:buFont typeface="+mj-lt"/>
              <a:buAutoNum type="arabicParenR"/>
            </a:pPr>
            <a:endParaRPr lang="en-US" altLang="zh-CN" dirty="0"/>
          </a:p>
          <a:p>
            <a:pPr>
              <a:buFont typeface="+mj-lt"/>
              <a:buAutoNum type="arabicParenR"/>
            </a:pPr>
            <a:endParaRPr lang="en-US" altLang="zh-CN" dirty="0"/>
          </a:p>
          <a:p>
            <a:pPr lvl="0">
              <a:buFont typeface="+mj-lt"/>
              <a:buAutoNum type="arabicParenR"/>
            </a:pPr>
            <a:endParaRPr lang="en-GB" altLang="zh-CN" dirty="0"/>
          </a:p>
          <a:p>
            <a:pPr marL="0" indent="0"/>
            <a:endParaRPr lang="en-SG" altLang="zh-CN" sz="1600" b="1" dirty="0">
              <a:solidFill>
                <a:srgbClr val="000000"/>
              </a:solidFill>
            </a:endParaRPr>
          </a:p>
          <a:p>
            <a:pPr>
              <a:buFont typeface="+mj-lt"/>
              <a:buAutoNum type="arabicPeriod"/>
            </a:pPr>
            <a:endParaRPr lang="en-SG" altLang="zh-CN" sz="1600" b="1" dirty="0">
              <a:solidFill>
                <a:srgbClr val="000000"/>
              </a:solidFill>
            </a:endParaRPr>
          </a:p>
          <a:p>
            <a:pPr>
              <a:buFont typeface="+mj-lt"/>
              <a:buAutoNum type="arabicPeriod"/>
            </a:pPr>
            <a:endParaRPr lang="zh-CN" altLang="zh-CN" sz="1600" dirty="0"/>
          </a:p>
          <a:p>
            <a:pPr marL="457200" indent="-457200">
              <a:buFont typeface="+mj-lt"/>
              <a:buAutoNum type="arabicPeriod"/>
            </a:pPr>
            <a:endParaRPr lang="en-US" altLang="zh-CN" sz="1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35AED617-1508-4CA3-BBA7-B480F0DB1DDD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802.11-24/1776r1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A742132A-8352-4C94-BCF2-2243115A4C42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 2024</a:t>
            </a:r>
            <a:endParaRPr lang="en-GB" altLang="zh-CN" sz="1800" b="1" dirty="0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7CC9EA03-77B8-48E7-8DAD-1C09F53482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Chuanfeng He (OPPO)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DA2641B5-0949-49A8-9A22-591D990BEF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altLang="zh-CN" sz="1800" b="1" dirty="0"/>
              <a:t>Nov 2024</a:t>
            </a:r>
            <a:endParaRPr lang="en-GB" altLang="zh-CN" sz="18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dirty="0"/>
              <a:t>T</a:t>
            </a:r>
            <a:r>
              <a:rPr lang="en-GB" altLang="zh-CN" dirty="0"/>
              <a:t>his submission </a:t>
            </a:r>
            <a:r>
              <a:rPr lang="en-US" altLang="zh-CN" dirty="0"/>
              <a:t>is to</a:t>
            </a:r>
            <a:r>
              <a:rPr lang="en-GB" altLang="zh-CN" dirty="0"/>
              <a:t> discuss </a:t>
            </a:r>
            <a:r>
              <a:rPr lang="en-US" altLang="zh-CN" dirty="0"/>
              <a:t>multiple access mechanisms for AMP</a:t>
            </a:r>
            <a:r>
              <a:rPr lang="en-GB" altLang="zh-CN" dirty="0"/>
              <a:t>.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TDM operation procedure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2000" dirty="0">
                <a:cs typeface="Times New Roman" panose="02020603050405020304" pitchFamily="18" charset="0"/>
              </a:rPr>
              <a:t>Time synchronization during TDM operation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dirty="0"/>
              <a:t>FDM and CDM support</a:t>
            </a:r>
            <a:endParaRPr lang="en-GB" altLang="zh-CN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FBE70F-DB5B-BA51-1F2E-EBE2E9C59CB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802.11-24/1776r1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Background </a:t>
            </a:r>
            <a:endParaRPr lang="zh-CN" altLang="en-US" sz="26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415765" y="1456951"/>
            <a:ext cx="8516144" cy="3939540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Burst uplink traffic from large number of AMP device is typical for</a:t>
            </a:r>
            <a:r>
              <a:rPr lang="zh-CN" altLang="en-US" sz="2000" dirty="0">
                <a:cs typeface="Times New Roman" panose="02020603050405020304" pitchFamily="18" charset="0"/>
              </a:rPr>
              <a:t> </a:t>
            </a:r>
            <a:r>
              <a:rPr lang="en-US" altLang="zh-CN" sz="2000" dirty="0">
                <a:cs typeface="Times New Roman" panose="02020603050405020304" pitchFamily="18" charset="0"/>
              </a:rPr>
              <a:t>AMP</a:t>
            </a:r>
            <a:r>
              <a:rPr lang="zh-CN" altLang="en-US" sz="2000" dirty="0">
                <a:cs typeface="Times New Roman" panose="02020603050405020304" pitchFamily="18" charset="0"/>
              </a:rPr>
              <a:t> </a:t>
            </a:r>
            <a:r>
              <a:rPr lang="en-US" altLang="zh-CN" sz="2000" dirty="0">
                <a:cs typeface="Times New Roman" panose="02020603050405020304" pitchFamily="18" charset="0"/>
              </a:rPr>
              <a:t>communication, e.g. in logistics and warehouse scenarios.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Sequential polling/trigger</a:t>
            </a:r>
            <a:r>
              <a:rPr lang="zh-CN" altLang="en-US" sz="2000" dirty="0">
                <a:cs typeface="Times New Roman" panose="02020603050405020304" pitchFamily="18" charset="0"/>
              </a:rPr>
              <a:t> </a:t>
            </a:r>
            <a:r>
              <a:rPr lang="en-US" altLang="zh-CN" sz="2000" dirty="0">
                <a:cs typeface="Times New Roman" panose="02020603050405020304" pitchFamily="18" charset="0"/>
              </a:rPr>
              <a:t>is inefficient for the access of large number of AMP device.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Large overhead of polling/triggering</a:t>
            </a:r>
            <a:r>
              <a:rPr lang="zh-CN" altLang="en-US" sz="1800" dirty="0"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cs typeface="Times New Roman" panose="02020603050405020304" pitchFamily="18" charset="0"/>
              </a:rPr>
              <a:t>signaling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Large average latency of uplink AMP data collection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Large power consumption of AMP device due to long “waiting” time for target polling/triggering</a:t>
            </a:r>
            <a:r>
              <a:rPr lang="zh-CN" altLang="en-US" sz="1800" dirty="0"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cs typeface="Times New Roman" panose="02020603050405020304" pitchFamily="18" charset="0"/>
              </a:rPr>
              <a:t>identification.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Multiple access mechanism can address the burst type uplink traffic from large number of AMP device, including TDM, FDM and CDM.[1]</a:t>
            </a:r>
            <a:endParaRPr lang="zh-CN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-"/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802.11-24/1776r1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 2024</a:t>
            </a:r>
            <a:endParaRPr lang="en-GB" altLang="zh-CN" sz="1800" b="1" dirty="0"/>
          </a:p>
        </p:txBody>
      </p:sp>
    </p:spTree>
    <p:extLst>
      <p:ext uri="{BB962C8B-B14F-4D97-AF65-F5344CB8AC3E}">
        <p14:creationId xmlns:p14="http://schemas.microsoft.com/office/powerpoint/2010/main" val="347762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TDM(1)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802.11-24/1776r1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 2024</a:t>
            </a:r>
            <a:endParaRPr lang="en-GB" altLang="zh-CN" sz="1800" b="1" dirty="0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E51BB959-7C01-427E-BC9E-C2D014CE9D10}"/>
              </a:ext>
            </a:extLst>
          </p:cNvPr>
          <p:cNvSpPr/>
          <p:nvPr/>
        </p:nvSpPr>
        <p:spPr>
          <a:xfrm>
            <a:off x="228600" y="1295400"/>
            <a:ext cx="8686800" cy="23237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One AMP trigger grants multiple</a:t>
            </a:r>
            <a:r>
              <a:rPr lang="zh-CN" altLang="en-US" sz="2000" dirty="0">
                <a:cs typeface="Times New Roman" panose="02020603050405020304" pitchFamily="18" charset="0"/>
              </a:rPr>
              <a:t> </a:t>
            </a:r>
            <a:r>
              <a:rPr lang="en-US" altLang="zh-CN" sz="2000" dirty="0">
                <a:cs typeface="Times New Roman" panose="02020603050405020304" pitchFamily="18" charset="0"/>
              </a:rPr>
              <a:t>slots for multiple AMP STAs to access. There will be three types of TDM slots.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Success slot: AMP transmission from one AMP STA on the slot.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Collision slot: Concurrent AMP transmission on the slot, which may lead to transmission failure.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Empty slot: </a:t>
            </a:r>
            <a:r>
              <a:rPr lang="en-US" altLang="zh-CN" sz="1800" dirty="0"/>
              <a:t>no AMP transmission on the slot, which may lead to slot waste and idle channel assessed by other devices.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E3E8547F-C100-4ED2-8631-052DFD76737E}"/>
              </a:ext>
            </a:extLst>
          </p:cNvPr>
          <p:cNvSpPr txBox="1"/>
          <p:nvPr/>
        </p:nvSpPr>
        <p:spPr>
          <a:xfrm>
            <a:off x="6098835" y="4191000"/>
            <a:ext cx="2819361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en-US" altLang="zh-CN" kern="0" dirty="0">
                <a:solidFill>
                  <a:srgbClr val="000000"/>
                </a:solidFill>
                <a:ea typeface="OPPOSans M" panose="00020600040101010101" pitchFamily="18" charset="-122"/>
              </a:rPr>
              <a:t>The first slot is success slot since only one AMP STA selects this slot for AMP transmission. </a:t>
            </a:r>
          </a:p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en-US" altLang="zh-CN" kern="0" dirty="0">
                <a:solidFill>
                  <a:srgbClr val="000000"/>
                </a:solidFill>
                <a:ea typeface="OPPOSans M" panose="00020600040101010101" pitchFamily="18" charset="-122"/>
              </a:rPr>
              <a:t>The second slot is empty slot since no AMP STAs select this slot for AMP transmission. </a:t>
            </a:r>
          </a:p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en-US" altLang="zh-CN" kern="0" dirty="0">
                <a:solidFill>
                  <a:srgbClr val="000000"/>
                </a:solidFill>
                <a:ea typeface="OPPOSans M" panose="00020600040101010101" pitchFamily="18" charset="-122"/>
              </a:rPr>
              <a:t>The third slot is collision slot because AMP STA 3 and 4 both select this slot for AMP transmission. 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8E2859CE-0B53-4355-9726-15AE62747C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6973" y="3581400"/>
            <a:ext cx="5381713" cy="2873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6836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TDM(2)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802.11-24/1776r1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 2024</a:t>
            </a:r>
            <a:endParaRPr lang="en-GB" altLang="zh-CN" sz="1800" b="1" dirty="0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E51BB959-7C01-427E-BC9E-C2D014CE9D10}"/>
              </a:ext>
            </a:extLst>
          </p:cNvPr>
          <p:cNvSpPr/>
          <p:nvPr/>
        </p:nvSpPr>
        <p:spPr>
          <a:xfrm>
            <a:off x="228600" y="1295400"/>
            <a:ext cx="8686800" cy="30315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TDM of backscatter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Strive to spread </a:t>
            </a:r>
            <a:r>
              <a:rPr lang="en-US" altLang="zh-CN" sz="1800" dirty="0"/>
              <a:t>AMP transmission among the granted slots to reduce collision.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Empty slot can be avoided since there is always carrier signal (excitation signal) in the air during granted slots.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TDM of active transmitter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Similar schemes with TDM of backscatter to reduce collision slots.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Empty slot should be avoided, which may lead to </a:t>
            </a:r>
            <a:r>
              <a:rPr lang="en-US" altLang="zh-CN" sz="1800" dirty="0"/>
              <a:t>idle channel assessed by other devices. It can be realized </a:t>
            </a:r>
            <a:r>
              <a:rPr lang="en-US" altLang="zh-CN" sz="1800" dirty="0">
                <a:cs typeface="Times New Roman" panose="02020603050405020304" pitchFamily="18" charset="0"/>
              </a:rPr>
              <a:t>by the assist of AP. For example, AP could send </a:t>
            </a:r>
            <a:r>
              <a:rPr lang="en-US" altLang="zh-CN" sz="1800" dirty="0"/>
              <a:t>dummy</a:t>
            </a:r>
            <a:r>
              <a:rPr lang="en-US" altLang="zh-CN" sz="1800" dirty="0">
                <a:cs typeface="Times New Roman" panose="02020603050405020304" pitchFamily="18" charset="0"/>
              </a:rPr>
              <a:t> signal once it detects empty slot. </a:t>
            </a:r>
            <a:endParaRPr lang="en-US" altLang="zh-CN" sz="20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4265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TDM(3)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802.11-24/1776r1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 2024</a:t>
            </a:r>
            <a:endParaRPr lang="en-GB" altLang="zh-CN" sz="1800" b="1" dirty="0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E51BB959-7C01-427E-BC9E-C2D014CE9D10}"/>
              </a:ext>
            </a:extLst>
          </p:cNvPr>
          <p:cNvSpPr/>
          <p:nvPr/>
        </p:nvSpPr>
        <p:spPr>
          <a:xfrm>
            <a:off x="179231" y="1336119"/>
            <a:ext cx="8785538" cy="5093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Time synchronization during TDM operation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AMP STA is able to support AMP TSF, which means it can support TDM multiple access based on its local TSF time.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The clock accuracy for TDM operation may be higher than that for supporting TSF (i.e. </a:t>
            </a:r>
            <a:r>
              <a:rPr lang="en-US" altLang="zh-CN" sz="18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±10</a:t>
            </a:r>
            <a:r>
              <a:rPr lang="en-US" altLang="zh-CN" sz="1800" baseline="300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en-US" altLang="zh-CN" sz="1800" baseline="30000" dirty="0"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ppm</a:t>
            </a:r>
            <a:r>
              <a:rPr lang="en-US" altLang="zh-CN" sz="1800" dirty="0">
                <a:cs typeface="Times New Roman" panose="02020603050405020304" pitchFamily="18" charset="0"/>
              </a:rPr>
              <a:t>). If AMP STA is triggered for a TDM operation session, higher clock accuracy (e.g. </a:t>
            </a:r>
            <a:r>
              <a:rPr lang="en-US" altLang="zh-CN" sz="18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±10</a:t>
            </a:r>
            <a:r>
              <a:rPr lang="en-US" altLang="zh-CN" sz="1800" baseline="300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en-US" altLang="zh-CN" sz="18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ppm) can be supported during the session.  </a:t>
            </a:r>
            <a:endParaRPr lang="en-US" altLang="zh-CN" sz="18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For instance, to address the timing drifting up to </a:t>
            </a:r>
            <a:r>
              <a:rPr lang="en-US" altLang="zh-CN" sz="18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±10</a:t>
            </a:r>
            <a:r>
              <a:rPr lang="en-US" altLang="zh-CN" sz="1800" baseline="300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en-US" altLang="zh-CN" sz="18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ppm,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Option 1: Guard intervals are introduced between adjacent slots to minimize the potential collision due to timing drifting. </a:t>
            </a:r>
          </a:p>
          <a:p>
            <a:pPr marL="1714500" lvl="4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Guard interval should cover the maximum timing drifting during a TDM session duration. </a:t>
            </a:r>
            <a:r>
              <a:rPr lang="en-US" altLang="zh-CN" sz="1800" dirty="0"/>
              <a:t>(e.g., GI=TDM session duration*1%=2ms*1%= 20us)</a:t>
            </a:r>
          </a:p>
          <a:p>
            <a:pPr marL="1714500" lvl="4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/>
              <a:t>There may be transmission gaps between UL PPDUs of </a:t>
            </a:r>
            <a:r>
              <a:rPr lang="en-US" altLang="zh-CN" sz="1800" dirty="0">
                <a:cs typeface="Times New Roman" panose="02020603050405020304" pitchFamily="18" charset="0"/>
              </a:rPr>
              <a:t>adjacent slots. The maximum transmission gap will be 4 times of the maximum timing drifting, e.g. 80us.</a:t>
            </a:r>
          </a:p>
          <a:p>
            <a:pPr marL="2171700" lvl="5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/>
              <a:t>For </a:t>
            </a:r>
            <a:r>
              <a:rPr lang="en-US" altLang="zh-CN" sz="1800" dirty="0">
                <a:cs typeface="Times New Roman" panose="02020603050405020304" pitchFamily="18" charset="0"/>
              </a:rPr>
              <a:t>TDM of active transmitter, </a:t>
            </a:r>
            <a:r>
              <a:rPr lang="en-US" altLang="zh-CN" sz="1800" dirty="0"/>
              <a:t>idle channel may be assessed by other devices during the transmission gap.</a:t>
            </a:r>
          </a:p>
        </p:txBody>
      </p:sp>
    </p:spTree>
    <p:extLst>
      <p:ext uri="{BB962C8B-B14F-4D97-AF65-F5344CB8AC3E}">
        <p14:creationId xmlns:p14="http://schemas.microsoft.com/office/powerpoint/2010/main" val="1015271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TDM(4)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802.11-24/1776r1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 2024</a:t>
            </a:r>
            <a:endParaRPr lang="en-GB" altLang="zh-CN" sz="1800" b="1" dirty="0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E51BB959-7C01-427E-BC9E-C2D014CE9D10}"/>
              </a:ext>
            </a:extLst>
          </p:cNvPr>
          <p:cNvSpPr/>
          <p:nvPr/>
        </p:nvSpPr>
        <p:spPr>
          <a:xfrm>
            <a:off x="408963" y="4800600"/>
            <a:ext cx="84201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It is assumed there are guard intervals(e.g. 20us) on both sides of each TDM slot.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AMP STA starts UL PPDU transmission based on its local timing. Timing drifting within 1% will happen randomly for each AMP STA.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 For UL PPDU 4 and 5, the timing drifting is -20us and +20us respectively, which produces a maximum 80us transmission gap. 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0C7F1059-D2AB-4F17-9F01-CECD972FB2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9043" y="1455006"/>
            <a:ext cx="8599939" cy="3345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15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TDM(5)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802.11-24/1776r1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 2024</a:t>
            </a:r>
            <a:endParaRPr lang="en-GB" altLang="zh-CN" sz="1800" b="1" dirty="0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E51BB959-7C01-427E-BC9E-C2D014CE9D10}"/>
              </a:ext>
            </a:extLst>
          </p:cNvPr>
          <p:cNvSpPr/>
          <p:nvPr/>
        </p:nvSpPr>
        <p:spPr>
          <a:xfrm>
            <a:off x="152400" y="1295400"/>
            <a:ext cx="8686800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Option 2: Sync signal at the TDM slot boundaries to align the </a:t>
            </a:r>
            <a:r>
              <a:rPr lang="en-US" altLang="zh-CN" sz="1800" dirty="0"/>
              <a:t>AMP transmission on the</a:t>
            </a:r>
            <a:r>
              <a:rPr lang="en-US" altLang="zh-CN" sz="1800" dirty="0">
                <a:cs typeface="Times New Roman" panose="02020603050405020304" pitchFamily="18" charset="0"/>
              </a:rPr>
              <a:t> TDM</a:t>
            </a:r>
            <a:r>
              <a:rPr lang="en-US" altLang="zh-CN" sz="1800" dirty="0"/>
              <a:t> slots.</a:t>
            </a:r>
          </a:p>
          <a:p>
            <a:pPr marL="1714500" lvl="4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The Sync signal is used to eliminate timing misalignment due to timing drifting. </a:t>
            </a:r>
          </a:p>
          <a:p>
            <a:pPr marL="1714500" lvl="4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AMP device monitors sync signal of the target TDM slot before UL PPDU transmission.</a:t>
            </a:r>
          </a:p>
          <a:p>
            <a:pPr marL="1714500" lvl="4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No guard intervals need to be reserved to address the timing drifting. </a:t>
            </a:r>
          </a:p>
          <a:p>
            <a:pPr marL="1714500" lvl="4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No transmission gap exists in a TDM slot, if it is not an empty slot.</a:t>
            </a:r>
          </a:p>
          <a:p>
            <a:pPr marL="457200" lvl="2" algn="just">
              <a:spcBef>
                <a:spcPts val="0"/>
              </a:spcBef>
              <a:spcAft>
                <a:spcPts val="600"/>
              </a:spcAft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CB57FF2B-9094-4EF8-AEF2-5E8C7A4A75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3865862"/>
            <a:ext cx="7485587" cy="2580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2132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>
            <a:extLst>
              <a:ext uri="{FF2B5EF4-FFF2-40B4-BE49-F238E27FC236}">
                <a16:creationId xmlns:a16="http://schemas.microsoft.com/office/drawing/2014/main" id="{164324DD-E330-40D3-B96B-E1DF91DDC6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5445" y="3733800"/>
            <a:ext cx="4469310" cy="1581516"/>
          </a:xfrm>
          <a:prstGeom prst="rect">
            <a:avLst/>
          </a:prstGeom>
        </p:spPr>
      </p:pic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FDM and CDM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802.11-24/1776r1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 2024</a:t>
            </a:r>
            <a:endParaRPr lang="en-GB" altLang="zh-CN" sz="1800" b="1" dirty="0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EE219A34-2D7B-464A-B4E2-1D28487AF336}"/>
              </a:ext>
            </a:extLst>
          </p:cNvPr>
          <p:cNvSpPr/>
          <p:nvPr/>
        </p:nvSpPr>
        <p:spPr>
          <a:xfrm>
            <a:off x="533400" y="1331577"/>
            <a:ext cx="8441170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FDM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As discussed in [1], it is feasible to use FDM for AMP device supporting active transmission. For AMP device with clock accuracy of ± 1000ppm, there can be several </a:t>
            </a:r>
            <a:r>
              <a:rPr lang="en-US" altLang="zh-CN" sz="1800" dirty="0" err="1">
                <a:cs typeface="Times New Roman" panose="02020603050405020304" pitchFamily="18" charset="0"/>
              </a:rPr>
              <a:t>FDMed</a:t>
            </a:r>
            <a:r>
              <a:rPr lang="en-US" altLang="zh-CN" sz="1800" dirty="0">
                <a:cs typeface="Times New Roman" panose="02020603050405020304" pitchFamily="18" charset="0"/>
              </a:rPr>
              <a:t> uplink channels. </a:t>
            </a: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FDM can boost the access capacity at least for active transmission device. Therefore, it can reduce collision and improve the system efficiency.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Whether it is possible to support FDM for backscattering needs further study, especially considering wideband carrier for backscattering is needed in 2.4GHz.</a:t>
            </a:r>
          </a:p>
          <a:p>
            <a:pPr marL="457200" lvl="2" algn="just">
              <a:spcBef>
                <a:spcPts val="0"/>
              </a:spcBef>
              <a:spcAft>
                <a:spcPts val="600"/>
              </a:spcAft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457200" lvl="2" algn="just">
              <a:spcBef>
                <a:spcPts val="0"/>
              </a:spcBef>
              <a:spcAft>
                <a:spcPts val="600"/>
              </a:spcAft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457200" lvl="2" algn="just">
              <a:spcBef>
                <a:spcPts val="0"/>
              </a:spcBef>
              <a:spcAft>
                <a:spcPts val="600"/>
              </a:spcAft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457200" lvl="2" algn="just">
              <a:spcBef>
                <a:spcPts val="0"/>
              </a:spcBef>
              <a:spcAft>
                <a:spcPts val="600"/>
              </a:spcAft>
            </a:pPr>
            <a:r>
              <a:rPr lang="en-US" altLang="zh-CN" sz="1800" dirty="0">
                <a:cs typeface="Times New Roman" panose="02020603050405020304" pitchFamily="18" charset="0"/>
              </a:rPr>
              <a:t> 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CDM is discussed detailly in [2].  </a:t>
            </a:r>
          </a:p>
        </p:txBody>
      </p:sp>
    </p:spTree>
    <p:extLst>
      <p:ext uri="{BB962C8B-B14F-4D97-AF65-F5344CB8AC3E}">
        <p14:creationId xmlns:p14="http://schemas.microsoft.com/office/powerpoint/2010/main" val="130674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20179</TotalTime>
  <Words>1143</Words>
  <Application>Microsoft Office PowerPoint</Application>
  <PresentationFormat>全屏显示(4:3)</PresentationFormat>
  <Paragraphs>166</Paragraphs>
  <Slides>12</Slides>
  <Notes>12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Wingdings</vt:lpstr>
      <vt:lpstr>ACcord Submission Template</vt:lpstr>
      <vt:lpstr>Multiple access mechanisms for AMP</vt:lpstr>
      <vt:lpstr>Abstract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Reference</vt:lpstr>
    </vt:vector>
  </TitlesOfParts>
  <Company>&lt;Company Name&gt;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CTPClassification=CTP_IC:VisualMarkings=, CTPClassification=CTP_IC</cp:keywords>
  <cp:lastModifiedBy>贺传峰(Chuanfeng HE)</cp:lastModifiedBy>
  <cp:revision>2386</cp:revision>
  <cp:lastPrinted>1998-02-10T13:28:00Z</cp:lastPrinted>
  <dcterms:created xsi:type="dcterms:W3CDTF">2009-12-02T19:05:00Z</dcterms:created>
  <dcterms:modified xsi:type="dcterms:W3CDTF">2024-11-11T10:20:20Z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5c159031-6120-4243-bbd1-ee5f1f2e96d1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2018-05-10 07:13:18Z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  <property fmtid="{D5CDD505-2E9C-101B-9397-08002B2CF9AE}" pid="9" name="_2015_ms_pID_725343">
    <vt:lpwstr>(3)dYjZlIMPNS1j1dqB6YP+lC/h/B/2pNPp3QOMNi78JruWsJCWfvOX7qOfqVmWapw5nAmNox2d
CepUHOcpyRPGxOrCF4f6Vm+bQd0a6PmeqnduPJBgJlDghSxD1avTFZ63x0RG46RNanxgx9xE
F6b37psHyh5fuVUFporEZMqQXqHBEypactmiYjvUeMxRaF03XE7S31+KHEROZafgT1HavpUh
nCZB99KB4/WSNUWkv0</vt:lpwstr>
  </property>
  <property fmtid="{D5CDD505-2E9C-101B-9397-08002B2CF9AE}" pid="10" name="_2015_ms_pID_7253431">
    <vt:lpwstr>0SXraQUmKnChBZ8aCVQGJMK6QJb2T9gmWfYivL7LSAq+XNuG8X7Xnk
ZVdgv1R/107n0QMg2bwSVk0XjgjCmTESK20xX3TJA65etUbDDk6Z9gBOACmis1hcjMZatQXm
Xng7Mb/2nLdPeqQsInuUJp7DZbD6Ozsn0e3xI0jgh97KDr5s7e/CgLe2gOTO+Gz7rGwQ7tvf
I1PSBBdCPI4H0IJPnwUWjQPraoJGijURx6me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1561287843</vt:lpwstr>
  </property>
  <property fmtid="{D5CDD505-2E9C-101B-9397-08002B2CF9AE}" pid="15" name="_2015_ms_pID_7253432">
    <vt:lpwstr>srCqHiAMW9tZQpMu87my+bQ=</vt:lpwstr>
  </property>
  <property fmtid="{D5CDD505-2E9C-101B-9397-08002B2CF9AE}" pid="16" name="KSOProductBuildVer">
    <vt:lpwstr>2052-10.1.0.6395</vt:lpwstr>
  </property>
</Properties>
</file>