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15"/>
  </p:notesMasterIdLst>
  <p:sldIdLst>
    <p:sldId id="363" r:id="rId2"/>
    <p:sldId id="2523" r:id="rId3"/>
    <p:sldId id="2529" r:id="rId4"/>
    <p:sldId id="2533" r:id="rId5"/>
    <p:sldId id="2534" r:id="rId6"/>
    <p:sldId id="2535" r:id="rId7"/>
    <p:sldId id="2536" r:id="rId8"/>
    <p:sldId id="2513" r:id="rId9"/>
    <p:sldId id="2527" r:id="rId10"/>
    <p:sldId id="2537" r:id="rId11"/>
    <p:sldId id="2538" r:id="rId12"/>
    <p:sldId id="2539" r:id="rId13"/>
    <p:sldId id="2469" r:id="rId14"/>
  </p:sldIdLst>
  <p:sldSz cx="12192000" cy="6858000"/>
  <p:notesSz cx="6858000" cy="923766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sz="12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sz="12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sz="12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sz="12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sz="12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njamin Rolfe" initials="BR" lastIdx="1" clrIdx="0"/>
  <p:cmAuthor id="2" name="Rojan Chitrakar" initials="RC" lastIdx="4" clrIdx="1">
    <p:extLst>
      <p:ext uri="{19B8F6BF-5375-455C-9EA6-DF929625EA0E}">
        <p15:presenceInfo xmlns:p15="http://schemas.microsoft.com/office/powerpoint/2012/main" userId="S-1-5-21-147214757-305610072-1517763936-9659282" providerId="AD"/>
      </p:ext>
    </p:extLst>
  </p:cmAuthor>
  <p:cmAuthor id="3" name="Ian Bajaj" initials="IB" lastIdx="10" clrIdx="2">
    <p:extLst>
      <p:ext uri="{19B8F6BF-5375-455C-9EA6-DF929625EA0E}">
        <p15:presenceInfo xmlns:p15="http://schemas.microsoft.com/office/powerpoint/2012/main" userId="S-1-5-21-147214757-305610072-1517763936-1061357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A7E6FF"/>
    <a:srgbClr val="FF8B8B"/>
    <a:srgbClr val="FAEE98"/>
    <a:srgbClr val="C3EC8F"/>
    <a:srgbClr val="EAEC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6" autoAdjust="0"/>
    <p:restoredTop sz="94651" autoAdjust="0"/>
  </p:normalViewPr>
  <p:slideViewPr>
    <p:cSldViewPr>
      <p:cViewPr varScale="1">
        <p:scale>
          <a:sx n="70" d="100"/>
          <a:sy n="70" d="100"/>
        </p:scale>
        <p:origin x="468" y="6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100" d="100"/>
          <a:sy n="100" d="100"/>
        </p:scale>
        <p:origin x="4371" y="41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1">
            <a:extLst>
              <a:ext uri="{FF2B5EF4-FFF2-40B4-BE49-F238E27FC236}">
                <a16:creationId xmlns:a16="http://schemas.microsoft.com/office/drawing/2014/main" id="{1FAD8B0C-1BCA-4B4B-86AE-C637127452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237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 dirty="0"/>
          </a:p>
        </p:txBody>
      </p:sp>
      <p:sp>
        <p:nvSpPr>
          <p:cNvPr id="3075" name="AutoShape 2">
            <a:extLst>
              <a:ext uri="{FF2B5EF4-FFF2-40B4-BE49-F238E27FC236}">
                <a16:creationId xmlns:a16="http://schemas.microsoft.com/office/drawing/2014/main" id="{B58C36BB-FB5B-4752-861B-050CB2D216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237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 dirty="0"/>
          </a:p>
        </p:txBody>
      </p:sp>
      <p:sp>
        <p:nvSpPr>
          <p:cNvPr id="3076" name="AutoShape 3">
            <a:extLst>
              <a:ext uri="{FF2B5EF4-FFF2-40B4-BE49-F238E27FC236}">
                <a16:creationId xmlns:a16="http://schemas.microsoft.com/office/drawing/2014/main" id="{849DF383-6460-403D-AF77-5FFF96D9EF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237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 dirty="0"/>
          </a:p>
        </p:txBody>
      </p:sp>
      <p:sp>
        <p:nvSpPr>
          <p:cNvPr id="3077" name="AutoShape 4">
            <a:extLst>
              <a:ext uri="{FF2B5EF4-FFF2-40B4-BE49-F238E27FC236}">
                <a16:creationId xmlns:a16="http://schemas.microsoft.com/office/drawing/2014/main" id="{9E279C52-D4F4-4280-B302-F741933E01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237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 dirty="0"/>
          </a:p>
        </p:txBody>
      </p:sp>
      <p:sp>
        <p:nvSpPr>
          <p:cNvPr id="3078" name="AutoShape 5">
            <a:extLst>
              <a:ext uri="{FF2B5EF4-FFF2-40B4-BE49-F238E27FC236}">
                <a16:creationId xmlns:a16="http://schemas.microsoft.com/office/drawing/2014/main" id="{798152AC-16A6-47DC-A055-B74C14C5EC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237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 dirty="0"/>
          </a:p>
        </p:txBody>
      </p:sp>
      <p:sp>
        <p:nvSpPr>
          <p:cNvPr id="3079" name="Text Box 6">
            <a:extLst>
              <a:ext uri="{FF2B5EF4-FFF2-40B4-BE49-F238E27FC236}">
                <a16:creationId xmlns:a16="http://schemas.microsoft.com/office/drawing/2014/main" id="{7B12017D-B53A-4443-ACCE-293205F1A8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95250"/>
            <a:ext cx="278447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 dirty="0"/>
          </a:p>
        </p:txBody>
      </p:sp>
      <p:sp>
        <p:nvSpPr>
          <p:cNvPr id="2" name="Rectangle 7">
            <a:extLst>
              <a:ext uri="{FF2B5EF4-FFF2-40B4-BE49-F238E27FC236}">
                <a16:creationId xmlns:a16="http://schemas.microsoft.com/office/drawing/2014/main" id="{7FBA8C1C-E32A-4F14-9D1F-D7601E734A75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646113" y="85725"/>
            <a:ext cx="2700337" cy="211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/>
              <a:t>07/12/10</a:t>
            </a:r>
          </a:p>
        </p:txBody>
      </p:sp>
      <p:sp>
        <p:nvSpPr>
          <p:cNvPr id="3081" name="Rectangle 8">
            <a:extLst>
              <a:ext uri="{FF2B5EF4-FFF2-40B4-BE49-F238E27FC236}">
                <a16:creationId xmlns:a16="http://schemas.microsoft.com/office/drawing/2014/main" id="{E122C960-2A54-40F5-A908-87971E0C7034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66713" y="698500"/>
            <a:ext cx="6121400" cy="3443288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1234A300-5485-429F-944B-554FF57137BD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914400" y="4387850"/>
            <a:ext cx="5021263" cy="4148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3083" name="Text Box 10">
            <a:extLst>
              <a:ext uri="{FF2B5EF4-FFF2-40B4-BE49-F238E27FC236}">
                <a16:creationId xmlns:a16="http://schemas.microsoft.com/office/drawing/2014/main" id="{1C68885A-041B-4C0A-8E83-F16A43DC57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0625" y="8942388"/>
            <a:ext cx="24828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 dirty="0"/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41E70119-92F6-4621-AC57-B463517937D2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2901950" y="8942388"/>
            <a:ext cx="784225" cy="730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en-US" altLang="en-US" dirty="0"/>
              <a:t>Page </a:t>
            </a:r>
            <a:fld id="{AF55197A-4911-4ED0-BBAA-82A1653DF638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5613" name="Rectangle 12">
            <a:extLst>
              <a:ext uri="{FF2B5EF4-FFF2-40B4-BE49-F238E27FC236}">
                <a16:creationId xmlns:a16="http://schemas.microsoft.com/office/drawing/2014/main" id="{A90C13E1-E327-4B98-B22B-780D71105C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963" y="8942388"/>
            <a:ext cx="2255837" cy="18256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1pPr>
            <a:lvl2pPr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2pPr>
            <a:lvl3pPr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3pPr>
            <a:lvl4pPr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4pPr>
            <a:lvl5pPr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>
              <a:buClrTx/>
              <a:buFontTx/>
              <a:buNone/>
              <a:defRPr/>
            </a:pPr>
            <a:r>
              <a:rPr lang="en-US" altLang="en-US" dirty="0">
                <a:solidFill>
                  <a:srgbClr val="000000"/>
                </a:solidFill>
              </a:rPr>
              <a:t>Tentative agenda Full WG</a:t>
            </a:r>
          </a:p>
        </p:txBody>
      </p:sp>
      <p:sp>
        <p:nvSpPr>
          <p:cNvPr id="3086" name="Line 13">
            <a:extLst>
              <a:ext uri="{FF2B5EF4-FFF2-40B4-BE49-F238E27FC236}">
                <a16:creationId xmlns:a16="http://schemas.microsoft.com/office/drawing/2014/main" id="{4458E013-756C-4026-9A0C-ED693EE20CB3}"/>
              </a:ext>
            </a:extLst>
          </p:cNvPr>
          <p:cNvSpPr>
            <a:spLocks noChangeShapeType="1"/>
          </p:cNvSpPr>
          <p:nvPr/>
        </p:nvSpPr>
        <p:spPr bwMode="auto">
          <a:xfrm>
            <a:off x="736600" y="8940800"/>
            <a:ext cx="5405438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087" name="Line 14">
            <a:extLst>
              <a:ext uri="{FF2B5EF4-FFF2-40B4-BE49-F238E27FC236}">
                <a16:creationId xmlns:a16="http://schemas.microsoft.com/office/drawing/2014/main" id="{A892DDF2-531F-4C1A-BB8E-FDD3F71D9892}"/>
              </a:ext>
            </a:extLst>
          </p:cNvPr>
          <p:cNvSpPr>
            <a:spLocks noChangeShapeType="1"/>
          </p:cNvSpPr>
          <p:nvPr/>
        </p:nvSpPr>
        <p:spPr bwMode="auto">
          <a:xfrm>
            <a:off x="661988" y="295275"/>
            <a:ext cx="5554662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ＭＳ Ｐゴシック" charset="0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4FDF47AF-7F27-47A2-AC95-1B734D852285}"/>
              </a:ext>
            </a:extLst>
          </p:cNvPr>
          <p:cNvSpPr>
            <a:spLocks noGrp="1" noChangeArrowheads="1"/>
          </p:cNvSpPr>
          <p:nvPr>
            <p:ph type="dt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 dirty="0">
                <a:ea typeface="Arial Unicode MS" pitchFamily="34" charset="-128"/>
              </a:rPr>
              <a:t>07/12/10</a:t>
            </a:r>
          </a:p>
        </p:txBody>
      </p:sp>
      <p:sp>
        <p:nvSpPr>
          <p:cNvPr id="5123" name="Rectangle 11">
            <a:extLst>
              <a:ext uri="{FF2B5EF4-FFF2-40B4-BE49-F238E27FC236}">
                <a16:creationId xmlns:a16="http://schemas.microsoft.com/office/drawing/2014/main" id="{E7A312FD-48BA-4567-B1F3-7520CA98CA1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dirty="0"/>
              <a:t>Page </a:t>
            </a:r>
            <a:fld id="{2A02BA22-F607-40B6-B650-89B025089CA0}" type="slidenum">
              <a:rPr lang="en-US" altLang="en-US" sz="24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sz="2400" dirty="0"/>
          </a:p>
        </p:txBody>
      </p:sp>
      <p:sp>
        <p:nvSpPr>
          <p:cNvPr id="5124" name="Text Box 1">
            <a:extLst>
              <a:ext uri="{FF2B5EF4-FFF2-40B4-BE49-F238E27FC236}">
                <a16:creationId xmlns:a16="http://schemas.microsoft.com/office/drawing/2014/main" id="{C0042731-F3F6-4A64-81A0-A6EDF2F792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113" y="96838"/>
            <a:ext cx="270827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>
            <a:spAutoFit/>
          </a:bodyPr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b="1" dirty="0"/>
              <a:t>Jul 12, 2010</a:t>
            </a:r>
          </a:p>
        </p:txBody>
      </p:sp>
      <p:sp>
        <p:nvSpPr>
          <p:cNvPr id="5125" name="Text Box 2">
            <a:extLst>
              <a:ext uri="{FF2B5EF4-FFF2-40B4-BE49-F238E27FC236}">
                <a16:creationId xmlns:a16="http://schemas.microsoft.com/office/drawing/2014/main" id="{15A48728-99FA-4FFC-99DB-2BCCC74847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1950" y="8942388"/>
            <a:ext cx="7921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dirty="0"/>
              <a:t>Page </a:t>
            </a:r>
            <a:fld id="{B08E7645-705B-4ADD-B5B6-F7EFEFDE2AD9}" type="slidenum">
              <a:rPr lang="en-US" altLang="en-US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dirty="0"/>
          </a:p>
        </p:txBody>
      </p:sp>
      <p:sp>
        <p:nvSpPr>
          <p:cNvPr id="5126" name="Text Box 3">
            <a:extLst>
              <a:ext uri="{FF2B5EF4-FFF2-40B4-BE49-F238E27FC236}">
                <a16:creationId xmlns:a16="http://schemas.microsoft.com/office/drawing/2014/main" id="{40B3C9E2-901C-4E2D-9196-A5D26B96068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65125" y="698500"/>
            <a:ext cx="6132513" cy="3451225"/>
          </a:xfrm>
          <a:solidFill>
            <a:srgbClr val="FFFFFF"/>
          </a:solidFill>
          <a:ln/>
        </p:spPr>
      </p:sp>
      <p:sp>
        <p:nvSpPr>
          <p:cNvPr id="5127" name="Text Box 4">
            <a:extLst>
              <a:ext uri="{FF2B5EF4-FFF2-40B4-BE49-F238E27FC236}">
                <a16:creationId xmlns:a16="http://schemas.microsoft.com/office/drawing/2014/main" id="{9444E41B-0F32-4A16-9E20-D6DFD1D90F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87850"/>
            <a:ext cx="5022850" cy="4149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CDECFD97-FF53-4387-BAF0-F12D463EB1E9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CAA2C270-03FA-43C7-AEFB-067184F3C062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8735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3865CD11-6439-4324-AFE9-E89B987C693E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5DD27314-9434-4B6F-80C2-AAC402118CDA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98283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BF17094D-F91B-41DB-9A16-A7218645C9FA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3D266AC6-DD33-448D-B445-2628016ADA7D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47991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371601"/>
            <a:ext cx="5073651" cy="4868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89651" y="1371601"/>
            <a:ext cx="5075767" cy="4868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F60F77CD-DD4D-4F42-85AE-C07B6997D237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1F551F72-38F2-479C-990C-DF0D2C0B1F2C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0146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4906BD87-6C63-4BAE-BB78-2E037CDA80CF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07143AE2-8961-49C4-80E3-5346A3EB4C4A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38997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77CDBA8A-BE42-43E1-A3A6-A4B661E728FA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49DFBF5E-CB2C-45B5-BBB9-429FD974229E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13254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9">
            <a:extLst>
              <a:ext uri="{FF2B5EF4-FFF2-40B4-BE49-F238E27FC236}">
                <a16:creationId xmlns:a16="http://schemas.microsoft.com/office/drawing/2014/main" id="{A41F80D5-87FE-483F-B143-B248F0A4A38A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xfrm>
            <a:off x="5615518" y="6554788"/>
            <a:ext cx="874183" cy="23971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49DFBF5E-CB2C-45B5-BBB9-429FD974229E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14343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1E37D6BB-C57E-46F3-9463-6F29DC2C04C7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2771F862-3EEA-4803-88C2-BE8D6DB460BF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3044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8AF5D4AB-E353-4EAB-9E5C-B82B00CB74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350679"/>
            <a:ext cx="5283200" cy="24622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spAutoFit/>
          </a:bodyPr>
          <a:lstStyle>
            <a:lvl1pPr marL="342900" indent="-342900"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1428750"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188595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34315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280035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25755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indent="0" algn="r" eaLnBrk="1" hangingPunct="1">
              <a:buSzPct val="100000"/>
              <a:defRPr/>
            </a:pPr>
            <a:r>
              <a:rPr lang="en-GB" altLang="en-US" sz="1600" b="1" dirty="0">
                <a:solidFill>
                  <a:schemeClr val="tx1"/>
                </a:solidFill>
              </a:rPr>
              <a:t>doc.: IEEE 802.11-24/1769r0</a:t>
            </a:r>
          </a:p>
        </p:txBody>
      </p:sp>
      <p:sp>
        <p:nvSpPr>
          <p:cNvPr id="1027" name="Line 2">
            <a:extLst>
              <a:ext uri="{FF2B5EF4-FFF2-40B4-BE49-F238E27FC236}">
                <a16:creationId xmlns:a16="http://schemas.microsoft.com/office/drawing/2014/main" id="{132CA22D-276C-45C8-B677-E5BCA761A59E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6096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 dirty="0"/>
          </a:p>
        </p:txBody>
      </p:sp>
      <p:sp>
        <p:nvSpPr>
          <p:cNvPr id="1028" name="Line 4">
            <a:extLst>
              <a:ext uri="{FF2B5EF4-FFF2-40B4-BE49-F238E27FC236}">
                <a16:creationId xmlns:a16="http://schemas.microsoft.com/office/drawing/2014/main" id="{831B6CFB-2FA6-4CFA-9B69-4004A92F5FEE}"/>
              </a:ext>
            </a:extLst>
          </p:cNvPr>
          <p:cNvSpPr>
            <a:spLocks noChangeShapeType="1"/>
          </p:cNvSpPr>
          <p:nvPr/>
        </p:nvSpPr>
        <p:spPr bwMode="auto">
          <a:xfrm>
            <a:off x="941917" y="6477000"/>
            <a:ext cx="10437283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 dirty="0"/>
          </a:p>
        </p:txBody>
      </p:sp>
      <p:sp>
        <p:nvSpPr>
          <p:cNvPr id="2" name="Text Box 5">
            <a:extLst>
              <a:ext uri="{FF2B5EF4-FFF2-40B4-BE49-F238E27FC236}">
                <a16:creationId xmlns:a16="http://schemas.microsoft.com/office/drawing/2014/main" id="{7274DC08-9B8C-464E-97F8-9AF419E7B8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304800"/>
            <a:ext cx="2336800" cy="340735"/>
          </a:xfrm>
          <a:prstGeom prst="rect">
            <a:avLst/>
          </a:prstGeom>
          <a:noFill/>
          <a:ln>
            <a:noFill/>
          </a:ln>
          <a:effectLst/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>
              <a:buSzPct val="100000"/>
              <a:defRPr/>
            </a:pPr>
            <a:r>
              <a:rPr lang="en-GB" sz="1600" dirty="0"/>
              <a:t>November 2024</a:t>
            </a:r>
          </a:p>
        </p:txBody>
      </p:sp>
      <p:sp>
        <p:nvSpPr>
          <p:cNvPr id="1030" name="Text Box 6">
            <a:extLst>
              <a:ext uri="{FF2B5EF4-FFF2-40B4-BE49-F238E27FC236}">
                <a16:creationId xmlns:a16="http://schemas.microsoft.com/office/drawing/2014/main" id="{5C9A48D8-B217-4A04-8A4A-17E7990FB9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44734" y="6478588"/>
            <a:ext cx="4995333" cy="309958"/>
          </a:xfrm>
          <a:prstGeom prst="rect">
            <a:avLst/>
          </a:prstGeom>
          <a:noFill/>
          <a:ln>
            <a:noFill/>
          </a:ln>
          <a:effectLst/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algn="r" eaLnBrk="1" hangingPunct="1">
              <a:spcBef>
                <a:spcPts val="750"/>
              </a:spcBef>
              <a:buSzPct val="100000"/>
              <a:defRPr/>
            </a:pPr>
            <a:r>
              <a:rPr lang="en-GB" sz="1400" dirty="0"/>
              <a:t>Ian Bajaj </a:t>
            </a:r>
            <a:r>
              <a:rPr lang="en-SG" sz="1400" dirty="0"/>
              <a:t>(Huawei</a:t>
            </a:r>
            <a:r>
              <a:rPr lang="zh-CN" altLang="en-US" sz="1400" dirty="0"/>
              <a:t>）</a:t>
            </a:r>
            <a:endParaRPr lang="en-GB" sz="1400" dirty="0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5D51B55C-069B-4D75-9B4D-246CDA0627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07436" y="685801"/>
            <a:ext cx="10352617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the title text format</a:t>
            </a:r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5CF464D6-905A-4259-BFB1-449C29AED4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23970" y="1371601"/>
            <a:ext cx="10352617" cy="486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the outline text format</a:t>
            </a:r>
          </a:p>
          <a:p>
            <a:pPr lvl="1"/>
            <a:r>
              <a:rPr lang="en-GB" altLang="en-US" dirty="0"/>
              <a:t>Second Outline Level</a:t>
            </a:r>
          </a:p>
          <a:p>
            <a:pPr lvl="2"/>
            <a:r>
              <a:rPr lang="en-GB" altLang="en-US" dirty="0"/>
              <a:t>Third Outline Level</a:t>
            </a:r>
          </a:p>
          <a:p>
            <a:pPr lvl="3"/>
            <a:r>
              <a:rPr lang="en-GB" altLang="en-US" dirty="0"/>
              <a:t>Fourth Outline Level</a:t>
            </a:r>
          </a:p>
          <a:p>
            <a:pPr lvl="4"/>
            <a:r>
              <a:rPr lang="en-GB" altLang="en-US" dirty="0"/>
              <a:t>Fifth Outline Level</a:t>
            </a:r>
          </a:p>
          <a:p>
            <a:pPr lvl="4"/>
            <a:r>
              <a:rPr lang="en-GB" altLang="en-US" dirty="0"/>
              <a:t>Sixth Outline Level</a:t>
            </a:r>
          </a:p>
          <a:p>
            <a:pPr lvl="4"/>
            <a:r>
              <a:rPr lang="en-GB" altLang="en-US" dirty="0"/>
              <a:t>Seventh Outline Level</a:t>
            </a:r>
          </a:p>
          <a:p>
            <a:pPr lvl="4"/>
            <a:r>
              <a:rPr lang="en-GB" altLang="en-US" dirty="0"/>
              <a:t>Eighth Outline Level</a:t>
            </a:r>
          </a:p>
          <a:p>
            <a:pPr lvl="4"/>
            <a:r>
              <a:rPr lang="en-GB" altLang="en-US" dirty="0"/>
              <a:t>Ninth Outline Level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0B2EF45E-69B5-4D61-ACC6-817BA12ACDB0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5615518" y="6554788"/>
            <a:ext cx="874183" cy="23971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C945B3CD-E11D-4C08-80C1-5F9C37B0203A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7" r:id="rId7"/>
    <p:sldLayoutId id="2147483824" r:id="rId8"/>
  </p:sldLayoutIdLst>
  <p:hf hdr="0" dt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000000"/>
          </a:solidFill>
          <a:latin typeface="+mj-lt"/>
          <a:ea typeface="MS PGothic" panose="020B0600070205080204" pitchFamily="34" charset="-128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000000"/>
          </a:solidFill>
          <a:latin typeface="Arial" charset="0"/>
          <a:ea typeface="MS PGothic" panose="020B0600070205080204" pitchFamily="34" charset="-128"/>
          <a:cs typeface="ＭＳ Ｐゴシック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000000"/>
          </a:solidFill>
          <a:latin typeface="Arial" charset="0"/>
          <a:ea typeface="MS PGothic" panose="020B0600070205080204" pitchFamily="34" charset="-128"/>
          <a:cs typeface="ＭＳ Ｐゴシック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000000"/>
          </a:solidFill>
          <a:latin typeface="Arial" charset="0"/>
          <a:ea typeface="MS PGothic" panose="020B0600070205080204" pitchFamily="34" charset="-128"/>
          <a:cs typeface="ＭＳ Ｐゴシック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000000"/>
          </a:solidFill>
          <a:latin typeface="Arial" charset="0"/>
          <a:ea typeface="MS PGothic" panose="020B0600070205080204" pitchFamily="34" charset="-128"/>
          <a:cs typeface="ＭＳ Ｐゴシック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0000"/>
          </a:solidFill>
          <a:latin typeface="+mn-lt"/>
          <a:ea typeface="MS PGothic" panose="020B0600070205080204" pitchFamily="34" charset="-128"/>
          <a:cs typeface="+mn-cs"/>
        </a:defRPr>
      </a:lvl1pPr>
      <a:lvl2pPr marL="914400" indent="-45720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Wingdings" panose="05000000000000000000" pitchFamily="2" charset="2"/>
        <a:buChar char="q"/>
        <a:defRPr sz="2800">
          <a:solidFill>
            <a:srgbClr val="000000"/>
          </a:solidFill>
          <a:latin typeface="+mn-lt"/>
          <a:ea typeface="MS PGothic" panose="020B0600070205080204" pitchFamily="34" charset="-128"/>
          <a:cs typeface="+mn-cs"/>
        </a:defRPr>
      </a:lvl2pPr>
      <a:lvl3pPr marL="12573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Wingdings" panose="05000000000000000000" pitchFamily="2" charset="2"/>
        <a:buChar char="§"/>
        <a:defRPr sz="2400">
          <a:solidFill>
            <a:srgbClr val="000000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64AAF1A-2CBC-4960-9362-D10130ACC9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8638424"/>
              </p:ext>
            </p:extLst>
          </p:nvPr>
        </p:nvGraphicFramePr>
        <p:xfrm>
          <a:off x="875420" y="2708920"/>
          <a:ext cx="10441160" cy="1341120"/>
        </p:xfrm>
        <a:graphic>
          <a:graphicData uri="http://schemas.openxmlformats.org/drawingml/2006/table">
            <a:tbl>
              <a:tblPr firstRow="1" bandRow="1"/>
              <a:tblGrid>
                <a:gridCol w="27343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66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95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94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112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132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132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Ian Bajaj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 rowSpan="3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Huawei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 rowSpan="3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altLang="zh-CN" sz="1600" dirty="0">
                          <a:solidFill>
                            <a:schemeClr val="tx1"/>
                          </a:solidFill>
                        </a:rPr>
                        <a:t>Singapore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ian.bajaj@huawei.com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3848554"/>
                  </a:ext>
                </a:extLst>
              </a:tr>
              <a:tr h="264132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Lei Huang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l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5697882"/>
                  </a:ext>
                </a:extLst>
              </a:tr>
              <a:tr h="264132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Rojan Chitrakar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 vMerge="1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l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0516509"/>
                  </a:ext>
                </a:extLst>
              </a:tr>
            </a:tbl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1F84DA3A-0E09-4ACE-B694-6777AFD069BA}"/>
              </a:ext>
            </a:extLst>
          </p:cNvPr>
          <p:cNvSpPr txBox="1">
            <a:spLocks/>
          </p:cNvSpPr>
          <p:nvPr/>
        </p:nvSpPr>
        <p:spPr bwMode="auto">
          <a:xfrm>
            <a:off x="2209800" y="615636"/>
            <a:ext cx="8494712" cy="129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Further Discussion on the AMP WPT Protocol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CEB2F4D-5A9A-4FB8-877B-EDFC80EDE7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3552" y="1909852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 defTabSz="457200"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Times New Roman"/>
              </a:rPr>
              <a:t>Date: 11 Nov 2024</a:t>
            </a:r>
            <a:endParaRPr lang="en-US" sz="2000" b="0" dirty="0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74AD7-DB4B-4340-9ED7-1426CD73D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3432" y="692696"/>
            <a:ext cx="10352617" cy="509994"/>
          </a:xfrm>
        </p:spPr>
        <p:txBody>
          <a:bodyPr/>
          <a:lstStyle/>
          <a:p>
            <a:r>
              <a:rPr lang="en-US" altLang="zh-CN" sz="2800" b="1" kern="1200" dirty="0">
                <a:solidFill>
                  <a:srgbClr val="1D1D1A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SP1.2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A164C6-9CF2-4B4F-A398-2C210BED564D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Slide </a:t>
            </a:r>
            <a:fld id="{1F551F72-38F2-479C-990C-DF0D2C0B1F2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pPr marL="0" marR="0" lvl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10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2651C39-30CD-495E-B951-D08518DE118C}"/>
              </a:ext>
            </a:extLst>
          </p:cNvPr>
          <p:cNvSpPr txBox="1"/>
          <p:nvPr/>
        </p:nvSpPr>
        <p:spPr>
          <a:xfrm>
            <a:off x="911424" y="1556792"/>
            <a:ext cx="10424625" cy="2062103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34290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2400" dirty="0">
                <a:solidFill>
                  <a:srgbClr val="000000"/>
                </a:solidFill>
                <a:latin typeface="+mj-lt"/>
                <a:ea typeface="ＭＳ Ｐゴシック"/>
              </a:rPr>
              <a:t>Do you agree to add the following text to </a:t>
            </a:r>
            <a:r>
              <a:rPr lang="en-US" sz="2400" dirty="0" err="1">
                <a:solidFill>
                  <a:srgbClr val="000000"/>
                </a:solidFill>
                <a:latin typeface="+mj-lt"/>
                <a:ea typeface="ＭＳ Ｐゴシック"/>
              </a:rPr>
              <a:t>TGbp</a:t>
            </a:r>
            <a:r>
              <a:rPr lang="en-US" sz="2400" dirty="0">
                <a:solidFill>
                  <a:srgbClr val="000000"/>
                </a:solidFill>
                <a:latin typeface="+mj-lt"/>
                <a:ea typeface="ＭＳ Ｐゴシック"/>
              </a:rPr>
              <a:t> SFD?</a:t>
            </a:r>
          </a:p>
          <a:p>
            <a:pPr marL="342900" lvl="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2400" dirty="0">
                <a:solidFill>
                  <a:schemeClr val="tx1"/>
                </a:solidFill>
                <a:latin typeface="+mj-lt"/>
                <a:ea typeface="ＭＳ Ｐゴシック"/>
                <a:cs typeface="Arial" panose="020B0604020202020204" pitchFamily="34" charset="0"/>
              </a:rPr>
              <a:t>The AMP STA shall report to </a:t>
            </a:r>
            <a:r>
              <a:rPr lang="en-US" sz="2400">
                <a:solidFill>
                  <a:schemeClr val="tx1"/>
                </a:solidFill>
                <a:latin typeface="+mj-lt"/>
                <a:ea typeface="ＭＳ Ｐゴシック"/>
                <a:cs typeface="Arial" panose="020B0604020202020204" pitchFamily="34" charset="0"/>
              </a:rPr>
              <a:t>the AP, </a:t>
            </a:r>
            <a:r>
              <a:rPr lang="en-US" sz="2400" dirty="0">
                <a:solidFill>
                  <a:schemeClr val="tx1"/>
                </a:solidFill>
                <a:latin typeface="+mj-lt"/>
                <a:ea typeface="ＭＳ Ｐゴシック"/>
                <a:cs typeface="Arial" panose="020B0604020202020204" pitchFamily="34" charset="0"/>
              </a:rPr>
              <a:t>RF-EH related parameters which includes one or more of the following: energy storage capacity, available energy, and/or received power from RF-EH.</a:t>
            </a:r>
          </a:p>
          <a:p>
            <a:pPr marL="342900" lvl="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endParaRPr lang="en-US" sz="2400" dirty="0">
              <a:solidFill>
                <a:schemeClr val="tx1"/>
              </a:solidFill>
              <a:latin typeface="+mj-lt"/>
              <a:ea typeface="ＭＳ Ｐゴシック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54971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74AD7-DB4B-4340-9ED7-1426CD73D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3432" y="692696"/>
            <a:ext cx="10352617" cy="509994"/>
          </a:xfrm>
        </p:spPr>
        <p:txBody>
          <a:bodyPr/>
          <a:lstStyle/>
          <a:p>
            <a:r>
              <a:rPr lang="en-US" altLang="zh-CN" sz="2800" b="1" kern="1200" dirty="0">
                <a:solidFill>
                  <a:srgbClr val="1D1D1A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SP1.3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A164C6-9CF2-4B4F-A398-2C210BED564D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Slide </a:t>
            </a:r>
            <a:fld id="{1F551F72-38F2-479C-990C-DF0D2C0B1F2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pPr marL="0" marR="0" lvl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11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2651C39-30CD-495E-B951-D08518DE118C}"/>
              </a:ext>
            </a:extLst>
          </p:cNvPr>
          <p:cNvSpPr txBox="1"/>
          <p:nvPr/>
        </p:nvSpPr>
        <p:spPr>
          <a:xfrm>
            <a:off x="911424" y="1556792"/>
            <a:ext cx="10424625" cy="400725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34290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2400" dirty="0">
                <a:solidFill>
                  <a:srgbClr val="000000"/>
                </a:solidFill>
                <a:latin typeface="+mj-lt"/>
                <a:ea typeface="ＭＳ Ｐゴシック"/>
              </a:rPr>
              <a:t>Do you agree to add the following text to </a:t>
            </a:r>
            <a:r>
              <a:rPr lang="en-US" sz="2400" dirty="0" err="1">
                <a:solidFill>
                  <a:srgbClr val="000000"/>
                </a:solidFill>
                <a:latin typeface="+mj-lt"/>
                <a:ea typeface="ＭＳ Ｐゴシック"/>
              </a:rPr>
              <a:t>TGbp</a:t>
            </a:r>
            <a:r>
              <a:rPr lang="en-US" sz="2400" dirty="0">
                <a:solidFill>
                  <a:srgbClr val="000000"/>
                </a:solidFill>
                <a:latin typeface="+mj-lt"/>
                <a:ea typeface="ＭＳ Ｐゴシック"/>
              </a:rPr>
              <a:t> SFD?</a:t>
            </a:r>
          </a:p>
          <a:p>
            <a:pPr marL="342900" lvl="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2400" dirty="0">
                <a:solidFill>
                  <a:schemeClr val="tx1"/>
                </a:solidFill>
                <a:latin typeface="+mj-lt"/>
                <a:ea typeface="ＭＳ Ｐゴシック"/>
                <a:cs typeface="Arial" panose="020B0604020202020204" pitchFamily="34" charset="0"/>
              </a:rPr>
              <a:t>An AMP STA may report one-time or ongoing RF-EH related information through one or more of the following procedures:</a:t>
            </a:r>
          </a:p>
          <a:p>
            <a:pPr marL="1085850" lvl="1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2400" dirty="0">
                <a:solidFill>
                  <a:schemeClr val="tx1"/>
                </a:solidFill>
                <a:latin typeface="+mj-lt"/>
                <a:ea typeface="ＭＳ Ｐゴシック"/>
                <a:cs typeface="Arial" panose="020B0604020202020204" pitchFamily="34" charset="0"/>
              </a:rPr>
              <a:t>Option 1 (O1): Piggyback RF-EH related report with TX payload</a:t>
            </a:r>
          </a:p>
          <a:p>
            <a:pPr marL="1085850" lvl="1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2400" dirty="0">
                <a:solidFill>
                  <a:schemeClr val="tx1"/>
                </a:solidFill>
                <a:latin typeface="+mj-lt"/>
                <a:ea typeface="ＭＳ Ｐゴシック"/>
                <a:cs typeface="Arial" panose="020B0604020202020204" pitchFamily="34" charset="0"/>
              </a:rPr>
              <a:t>Option 2 (O2): AP-triggered RF-EH related report in an AMP STA Response</a:t>
            </a:r>
          </a:p>
          <a:p>
            <a:pPr marL="1085850" lvl="1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2400" dirty="0">
                <a:solidFill>
                  <a:schemeClr val="tx1"/>
                </a:solidFill>
                <a:latin typeface="+mj-lt"/>
                <a:ea typeface="ＭＳ Ｐゴシック"/>
                <a:cs typeface="Arial" panose="020B0604020202020204" pitchFamily="34" charset="0"/>
              </a:rPr>
              <a:t>Option 3 (O3): AMP STA initiated RF-EH report </a:t>
            </a:r>
          </a:p>
          <a:p>
            <a:pPr marL="0" lvl="1" indent="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tabLst>
                <a:tab pos="1207937" algn="ctr"/>
              </a:tabLst>
            </a:pPr>
            <a:r>
              <a:rPr lang="en-US" sz="2400" i="1" dirty="0">
                <a:solidFill>
                  <a:schemeClr val="tx1"/>
                </a:solidFill>
                <a:latin typeface="+mj-lt"/>
                <a:ea typeface="ＭＳ Ｐゴシック"/>
                <a:cs typeface="Arial" panose="020B0604020202020204" pitchFamily="34" charset="0"/>
              </a:rPr>
              <a:t>	O3 is only applicable for AMP assisting STAs</a:t>
            </a:r>
          </a:p>
          <a:p>
            <a:pPr marL="342900" lvl="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endParaRPr lang="en-US" sz="2400" dirty="0">
              <a:solidFill>
                <a:schemeClr val="tx1"/>
              </a:solidFill>
              <a:latin typeface="+mj-lt"/>
              <a:ea typeface="ＭＳ Ｐゴシック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32575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74AD7-DB4B-4340-9ED7-1426CD73D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3432" y="692696"/>
            <a:ext cx="10352617" cy="509994"/>
          </a:xfrm>
        </p:spPr>
        <p:txBody>
          <a:bodyPr/>
          <a:lstStyle/>
          <a:p>
            <a:r>
              <a:rPr lang="en-US" altLang="zh-CN" sz="2800" b="1" kern="1200" dirty="0">
                <a:solidFill>
                  <a:srgbClr val="1D1D1A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SP2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A164C6-9CF2-4B4F-A398-2C210BED564D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Slide </a:t>
            </a:r>
            <a:fld id="{1F551F72-38F2-479C-990C-DF0D2C0B1F2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pPr marL="0" marR="0" lvl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12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2651C39-30CD-495E-B951-D08518DE118C}"/>
              </a:ext>
            </a:extLst>
          </p:cNvPr>
          <p:cNvSpPr txBox="1"/>
          <p:nvPr/>
        </p:nvSpPr>
        <p:spPr>
          <a:xfrm>
            <a:off x="911424" y="1556792"/>
            <a:ext cx="10424625" cy="2062103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34290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2400" dirty="0">
                <a:solidFill>
                  <a:srgbClr val="000000"/>
                </a:solidFill>
                <a:latin typeface="+mj-lt"/>
                <a:ea typeface="ＭＳ Ｐゴシック"/>
              </a:rPr>
              <a:t>Do you agree to add the following text to </a:t>
            </a:r>
            <a:r>
              <a:rPr lang="en-US" sz="2400" dirty="0" err="1">
                <a:solidFill>
                  <a:srgbClr val="000000"/>
                </a:solidFill>
                <a:latin typeface="+mj-lt"/>
                <a:ea typeface="ＭＳ Ｐゴシック"/>
              </a:rPr>
              <a:t>TGbp</a:t>
            </a:r>
            <a:r>
              <a:rPr lang="en-US" sz="2400" dirty="0">
                <a:solidFill>
                  <a:srgbClr val="000000"/>
                </a:solidFill>
                <a:latin typeface="+mj-lt"/>
                <a:ea typeface="ＭＳ Ｐゴシック"/>
              </a:rPr>
              <a:t> SFD?</a:t>
            </a:r>
          </a:p>
          <a:p>
            <a:pPr marL="342900" lvl="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2400" dirty="0">
                <a:solidFill>
                  <a:schemeClr val="tx1"/>
                </a:solidFill>
                <a:latin typeface="+mj-lt"/>
                <a:ea typeface="ＭＳ Ｐゴシック"/>
                <a:cs typeface="Arial" panose="020B0604020202020204" pitchFamily="34" charset="0"/>
              </a:rPr>
              <a:t>IEEE 802.11bp shall define a WPT protocol which comprises a procedure allowing the AP to send control information to the </a:t>
            </a:r>
            <a:r>
              <a:rPr lang="en-US" sz="2400">
                <a:solidFill>
                  <a:schemeClr val="tx1"/>
                </a:solidFill>
                <a:latin typeface="+mj-lt"/>
                <a:ea typeface="ＭＳ Ｐゴシック"/>
                <a:cs typeface="Arial" panose="020B0604020202020204" pitchFamily="34" charset="0"/>
              </a:rPr>
              <a:t>AMP Energizer. </a:t>
            </a:r>
            <a:r>
              <a:rPr lang="en-US" sz="2400" dirty="0">
                <a:solidFill>
                  <a:schemeClr val="tx1"/>
                </a:solidFill>
                <a:latin typeface="+mj-lt"/>
                <a:ea typeface="ＭＳ Ｐゴシック"/>
                <a:cs typeface="Arial" panose="020B0604020202020204" pitchFamily="34" charset="0"/>
              </a:rPr>
              <a:t>The control information is TBD.</a:t>
            </a:r>
          </a:p>
          <a:p>
            <a:pPr marL="342900" lvl="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endParaRPr lang="en-US" sz="2400" dirty="0">
              <a:solidFill>
                <a:schemeClr val="tx1"/>
              </a:solidFill>
              <a:latin typeface="+mj-lt"/>
              <a:ea typeface="ＭＳ Ｐゴシック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89413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74AD7-DB4B-4340-9ED7-1426CD73D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3432" y="692696"/>
            <a:ext cx="10352617" cy="509994"/>
          </a:xfrm>
        </p:spPr>
        <p:txBody>
          <a:bodyPr/>
          <a:lstStyle/>
          <a:p>
            <a:r>
              <a:rPr lang="en-US" altLang="zh-CN" sz="2800" b="1" kern="1200" dirty="0">
                <a:solidFill>
                  <a:srgbClr val="1D1D1A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References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A164C6-9CF2-4B4F-A398-2C210BED564D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Slide </a:t>
            </a:r>
            <a:fld id="{1F551F72-38F2-479C-990C-DF0D2C0B1F2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pPr marL="0" marR="0" lvl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13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2651C39-30CD-495E-B951-D08518DE118C}"/>
              </a:ext>
            </a:extLst>
          </p:cNvPr>
          <p:cNvSpPr txBox="1"/>
          <p:nvPr/>
        </p:nvSpPr>
        <p:spPr>
          <a:xfrm>
            <a:off x="839416" y="1556792"/>
            <a:ext cx="10424625" cy="314855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447675" indent="-447675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tabLst>
                <a:tab pos="1207937" algn="ctr"/>
              </a:tabLst>
            </a:pPr>
            <a:r>
              <a:rPr lang="en-US" sz="2200" dirty="0">
                <a:solidFill>
                  <a:schemeClr val="tx1"/>
                </a:solidFill>
                <a:latin typeface="+mj-lt"/>
                <a:ea typeface="ＭＳ Ｐゴシック"/>
                <a:cs typeface="Arial" panose="020B0604020202020204" pitchFamily="34" charset="0"/>
              </a:rPr>
              <a:t>[1] </a:t>
            </a:r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11-24/0575r1, P802.11bp PAR.</a:t>
            </a:r>
          </a:p>
          <a:p>
            <a:pPr marL="447675" lvl="0" indent="-447675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tabLst>
                <a:tab pos="1207937" algn="ctr"/>
              </a:tabLst>
            </a:pPr>
            <a:r>
              <a:rPr lang="en-US" sz="2200" dirty="0">
                <a:solidFill>
                  <a:schemeClr val="tx1"/>
                </a:solidFill>
                <a:latin typeface="+mj-lt"/>
                <a:ea typeface="ＭＳ Ｐゴシック"/>
                <a:cs typeface="Arial" panose="020B0604020202020204" pitchFamily="34" charset="0"/>
              </a:rPr>
              <a:t>[2] 11-24/1381r0, AMP Device Power Status</a:t>
            </a:r>
          </a:p>
          <a:p>
            <a:pPr marL="447675" lvl="0" indent="-447675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tabLst>
                <a:tab pos="1207937" algn="ctr"/>
              </a:tabLst>
            </a:pPr>
            <a:r>
              <a:rPr lang="en-US" sz="2200" dirty="0">
                <a:solidFill>
                  <a:schemeClr val="tx1"/>
                </a:solidFill>
                <a:latin typeface="+mj-lt"/>
                <a:ea typeface="ＭＳ Ｐゴシック"/>
                <a:cs typeface="Arial" panose="020B0604020202020204" pitchFamily="34" charset="0"/>
              </a:rPr>
              <a:t>[3] 11-24/1520r0, Charging and Discharging Intervals in Passive AMP STAs</a:t>
            </a:r>
          </a:p>
          <a:p>
            <a:pPr marL="447675" lvl="0" indent="-447675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tabLst>
                <a:tab pos="1207937" algn="ctr"/>
              </a:tabLst>
            </a:pPr>
            <a:r>
              <a:rPr lang="en-US" sz="2200" dirty="0">
                <a:solidFill>
                  <a:schemeClr val="tx1"/>
                </a:solidFill>
                <a:latin typeface="+mj-lt"/>
                <a:ea typeface="ＭＳ Ｐゴシック"/>
                <a:cs typeface="Arial" panose="020B0604020202020204" pitchFamily="34" charset="0"/>
              </a:rPr>
              <a:t>[4] 11-24/1524r2, Follow-up on the AMP WPT protocol</a:t>
            </a:r>
          </a:p>
          <a:p>
            <a:pPr marL="447675" lvl="0" indent="-447675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tabLst>
                <a:tab pos="1207937" algn="ctr"/>
              </a:tabLst>
            </a:pPr>
            <a:r>
              <a:rPr lang="en-US" sz="2200" dirty="0">
                <a:solidFill>
                  <a:schemeClr val="tx1"/>
                </a:solidFill>
                <a:latin typeface="+mj-lt"/>
                <a:ea typeface="ＭＳ Ｐゴシック"/>
                <a:cs typeface="Arial" panose="020B0604020202020204" pitchFamily="34" charset="0"/>
              </a:rPr>
              <a:t>[5] 11-24/1539r0, Energy-Level Status Reporting for AMP Devices</a:t>
            </a:r>
          </a:p>
          <a:p>
            <a:pPr marL="447675" lvl="0" indent="-447675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tabLst>
                <a:tab pos="1207937" algn="ctr"/>
              </a:tabLst>
            </a:pPr>
            <a:r>
              <a:rPr lang="en-US" sz="2200" dirty="0">
                <a:solidFill>
                  <a:schemeClr val="tx1"/>
                </a:solidFill>
                <a:latin typeface="+mj-lt"/>
                <a:ea typeface="ＭＳ Ｐゴシック"/>
                <a:cs typeface="Arial" panose="020B0604020202020204" pitchFamily="34" charset="0"/>
              </a:rPr>
              <a:t>[6] 11-24/1561r1, AMP Power Budget Negotiation</a:t>
            </a:r>
          </a:p>
          <a:p>
            <a:pPr marL="447675" lvl="0" indent="-447675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tabLst>
                <a:tab pos="1207937" algn="ctr"/>
              </a:tabLst>
            </a:pPr>
            <a:r>
              <a:rPr lang="en-US" sz="2200" dirty="0">
                <a:solidFill>
                  <a:schemeClr val="tx1"/>
                </a:solidFill>
                <a:latin typeface="+mj-lt"/>
                <a:ea typeface="ＭＳ Ｐゴシック"/>
                <a:cs typeface="Arial" panose="020B0604020202020204" pitchFamily="34" charset="0"/>
              </a:rPr>
              <a:t>[7] 11-24/1767r0, AMP Energizer</a:t>
            </a:r>
          </a:p>
        </p:txBody>
      </p:sp>
    </p:spTree>
    <p:extLst>
      <p:ext uri="{BB962C8B-B14F-4D97-AF65-F5344CB8AC3E}">
        <p14:creationId xmlns:p14="http://schemas.microsoft.com/office/powerpoint/2010/main" val="1885570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C6A225D-CC72-46D4-B04F-837434E9C6E8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49DFBF5E-CB2C-45B5-BBB9-429FD974229E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94BFC05-F7BA-42D0-B699-4334EE8719B5}"/>
              </a:ext>
            </a:extLst>
          </p:cNvPr>
          <p:cNvSpPr txBox="1">
            <a:spLocks/>
          </p:cNvSpPr>
          <p:nvPr/>
        </p:nvSpPr>
        <p:spPr>
          <a:xfrm>
            <a:off x="1007436" y="702557"/>
            <a:ext cx="10352617" cy="509994"/>
          </a:xfrm>
          <a:prstGeom prst="rect">
            <a:avLst/>
          </a:prstGeom>
        </p:spPr>
        <p:txBody>
          <a:bodyPr/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000">
                <a:solidFill>
                  <a:srgbClr val="000000"/>
                </a:solidFill>
                <a:latin typeface="+mj-lt"/>
                <a:ea typeface="MS PGothic" panose="020B0600070205080204" pitchFamily="34" charset="-128"/>
                <a:cs typeface="+mj-cs"/>
              </a:defRPr>
            </a:lvl1pPr>
            <a:lvl2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000">
                <a:solidFill>
                  <a:srgbClr val="000000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2pPr>
            <a:lvl3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000">
                <a:solidFill>
                  <a:srgbClr val="000000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3pPr>
            <a:lvl4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000">
                <a:solidFill>
                  <a:srgbClr val="000000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4pPr>
            <a:lvl5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000">
                <a:solidFill>
                  <a:srgbClr val="000000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5pPr>
            <a:lvl6pPr marL="25146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40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40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40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40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zh-CN" sz="2800" b="1" dirty="0">
                <a:solidFill>
                  <a:srgbClr val="1D1D1A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WPT in </a:t>
            </a:r>
            <a:r>
              <a:rPr lang="en-US" altLang="zh-CN" sz="2800" b="1" dirty="0" err="1">
                <a:solidFill>
                  <a:srgbClr val="1D1D1A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TGbp</a:t>
            </a:r>
            <a:endParaRPr lang="en-US" altLang="zh-CN" sz="2800" b="1" kern="1200" dirty="0">
              <a:solidFill>
                <a:srgbClr val="1D1D1A"/>
              </a:solidFill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5BBF0EC-9E98-457D-AAF2-13BD9991D0B3}"/>
              </a:ext>
            </a:extLst>
          </p:cNvPr>
          <p:cNvSpPr txBox="1"/>
          <p:nvPr/>
        </p:nvSpPr>
        <p:spPr>
          <a:xfrm>
            <a:off x="879253" y="1484784"/>
            <a:ext cx="10513168" cy="480131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34290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2000" dirty="0">
                <a:solidFill>
                  <a:schemeClr val="tx1"/>
                </a:solidFill>
                <a:latin typeface="+mj-lt"/>
                <a:ea typeface="+mn-ea"/>
              </a:rPr>
              <a:t>Wireless Power Transfer (WPT) is defined in the IEEE 802.11 </a:t>
            </a:r>
            <a:r>
              <a:rPr lang="en-US" sz="2000" dirty="0" err="1">
                <a:solidFill>
                  <a:schemeClr val="tx1"/>
                </a:solidFill>
                <a:latin typeface="+mj-lt"/>
                <a:ea typeface="+mn-ea"/>
              </a:rPr>
              <a:t>TGbp</a:t>
            </a:r>
            <a:r>
              <a:rPr lang="en-US" sz="2000" dirty="0">
                <a:solidFill>
                  <a:schemeClr val="tx1"/>
                </a:solidFill>
                <a:latin typeface="+mj-lt"/>
                <a:ea typeface="+mn-ea"/>
              </a:rPr>
              <a:t> PAR [1]</a:t>
            </a:r>
          </a:p>
          <a:p>
            <a:pPr marL="34290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2000" dirty="0">
                <a:solidFill>
                  <a:schemeClr val="tx1"/>
                </a:solidFill>
                <a:latin typeface="+mj-lt"/>
                <a:ea typeface="+mn-ea"/>
              </a:rPr>
              <a:t>There is growing interest in the group on the topic, with more contributions seen on WPT in September telecon and F2F alone:</a:t>
            </a:r>
          </a:p>
          <a:p>
            <a:pPr marL="1085850" lvl="1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2000" dirty="0">
                <a:solidFill>
                  <a:schemeClr val="tx1"/>
                </a:solidFill>
                <a:latin typeface="+mj-lt"/>
                <a:ea typeface="+mn-ea"/>
              </a:rPr>
              <a:t>11-24/1381r0, AMP Device Power Status</a:t>
            </a:r>
          </a:p>
          <a:p>
            <a:pPr marL="1085850" lvl="1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2000" dirty="0">
                <a:solidFill>
                  <a:schemeClr val="tx1"/>
                </a:solidFill>
                <a:latin typeface="+mj-lt"/>
                <a:ea typeface="+mn-ea"/>
              </a:rPr>
              <a:t>11-24/1520r0, Charging and Discharging Intervals in Passive AMP STAs</a:t>
            </a:r>
          </a:p>
          <a:p>
            <a:pPr marL="1085850" lvl="1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2000" dirty="0">
                <a:solidFill>
                  <a:schemeClr val="tx1"/>
                </a:solidFill>
                <a:latin typeface="+mj-lt"/>
                <a:ea typeface="+mn-ea"/>
              </a:rPr>
              <a:t>11-24/1524r2, Follow-up on the AMP WPT protocol</a:t>
            </a:r>
          </a:p>
          <a:p>
            <a:pPr marL="1085850" lvl="1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2000" dirty="0">
                <a:solidFill>
                  <a:schemeClr val="tx1"/>
                </a:solidFill>
                <a:latin typeface="+mj-lt"/>
                <a:ea typeface="+mn-ea"/>
              </a:rPr>
              <a:t>11-24/1539r0, Energy-Level Status Reporting for AMP Devices</a:t>
            </a:r>
          </a:p>
          <a:p>
            <a:pPr marL="1085850" lvl="1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2000" dirty="0">
                <a:solidFill>
                  <a:schemeClr val="tx1"/>
                </a:solidFill>
                <a:latin typeface="+mj-lt"/>
                <a:ea typeface="+mn-ea"/>
              </a:rPr>
              <a:t>11-24/1536r0, Wireless Power Transfer for AMP</a:t>
            </a:r>
          </a:p>
          <a:p>
            <a:pPr marL="1085850" lvl="1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2000" dirty="0">
                <a:solidFill>
                  <a:schemeClr val="tx1"/>
                </a:solidFill>
                <a:latin typeface="+mj-lt"/>
                <a:ea typeface="+mn-ea"/>
              </a:rPr>
              <a:t>11-24/1551r0, WPT waveform discussion</a:t>
            </a:r>
          </a:p>
          <a:p>
            <a:pPr marL="1085850" lvl="1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2000" dirty="0">
                <a:solidFill>
                  <a:schemeClr val="tx1"/>
                </a:solidFill>
                <a:latin typeface="+mj-lt"/>
                <a:ea typeface="+mn-ea"/>
              </a:rPr>
              <a:t>11-24/1561r1, AMP Power Budget Negotiation</a:t>
            </a:r>
          </a:p>
          <a:p>
            <a:pPr marL="34290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2000" dirty="0">
                <a:solidFill>
                  <a:schemeClr val="tx1"/>
                </a:solidFill>
                <a:latin typeface="+mj-lt"/>
                <a:ea typeface="+mn-ea"/>
              </a:rPr>
              <a:t>The purpose of this contribution is to clarify the WPT protocol, and to reach a consensus in the group on the different aspects of this protocol.</a:t>
            </a:r>
          </a:p>
        </p:txBody>
      </p:sp>
    </p:spTree>
    <p:extLst>
      <p:ext uri="{BB962C8B-B14F-4D97-AF65-F5344CB8AC3E}">
        <p14:creationId xmlns:p14="http://schemas.microsoft.com/office/powerpoint/2010/main" val="1088074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C6A225D-CC72-46D4-B04F-837434E9C6E8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49DFBF5E-CB2C-45B5-BBB9-429FD974229E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94BFC05-F7BA-42D0-B699-4334EE8719B5}"/>
              </a:ext>
            </a:extLst>
          </p:cNvPr>
          <p:cNvSpPr txBox="1">
            <a:spLocks/>
          </p:cNvSpPr>
          <p:nvPr/>
        </p:nvSpPr>
        <p:spPr>
          <a:xfrm>
            <a:off x="1007436" y="702557"/>
            <a:ext cx="10352617" cy="509994"/>
          </a:xfrm>
          <a:prstGeom prst="rect">
            <a:avLst/>
          </a:prstGeom>
        </p:spPr>
        <p:txBody>
          <a:bodyPr/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000">
                <a:solidFill>
                  <a:srgbClr val="000000"/>
                </a:solidFill>
                <a:latin typeface="+mj-lt"/>
                <a:ea typeface="MS PGothic" panose="020B0600070205080204" pitchFamily="34" charset="-128"/>
                <a:cs typeface="+mj-cs"/>
              </a:defRPr>
            </a:lvl1pPr>
            <a:lvl2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000">
                <a:solidFill>
                  <a:srgbClr val="000000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2pPr>
            <a:lvl3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000">
                <a:solidFill>
                  <a:srgbClr val="000000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3pPr>
            <a:lvl4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000">
                <a:solidFill>
                  <a:srgbClr val="000000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4pPr>
            <a:lvl5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000">
                <a:solidFill>
                  <a:srgbClr val="000000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5pPr>
            <a:lvl6pPr marL="25146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40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40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40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40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zh-CN" sz="2800" b="1" dirty="0">
                <a:solidFill>
                  <a:srgbClr val="1D1D1A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WPT Protocol (1/2)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5BBF0EC-9E98-457D-AAF2-13BD9991D0B3}"/>
              </a:ext>
            </a:extLst>
          </p:cNvPr>
          <p:cNvSpPr txBox="1"/>
          <p:nvPr/>
        </p:nvSpPr>
        <p:spPr>
          <a:xfrm>
            <a:off x="911424" y="1484784"/>
            <a:ext cx="10448629" cy="178510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34290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2000" dirty="0">
                <a:solidFill>
                  <a:schemeClr val="tx1"/>
                </a:solidFill>
                <a:latin typeface="+mj-lt"/>
                <a:ea typeface="+mn-ea"/>
              </a:rPr>
              <a:t>Wireless Power transfer (WPT) in our understanding is an active transfer of power from a transmitting source (AP/Energizer) to a receiving node (AMP STA).</a:t>
            </a:r>
          </a:p>
          <a:p>
            <a:pPr marL="34290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2000" dirty="0">
                <a:solidFill>
                  <a:schemeClr val="tx1"/>
                </a:solidFill>
                <a:latin typeface="+mj-lt"/>
                <a:ea typeface="+mn-ea"/>
              </a:rPr>
              <a:t>Passive EH (Energy Harvesting) is more like a Wireless Power Receiver.</a:t>
            </a:r>
          </a:p>
          <a:p>
            <a:pPr marL="34290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2000" dirty="0">
                <a:solidFill>
                  <a:schemeClr val="tx1"/>
                </a:solidFill>
                <a:latin typeface="+mj-lt"/>
                <a:ea typeface="+mn-ea"/>
              </a:rPr>
              <a:t>Therefore to define a WPT Protocol, is to define the </a:t>
            </a:r>
            <a:r>
              <a:rPr lang="en-US" sz="2000" u="sng" dirty="0">
                <a:solidFill>
                  <a:schemeClr val="tx1"/>
                </a:solidFill>
                <a:latin typeface="+mj-lt"/>
                <a:ea typeface="+mn-ea"/>
              </a:rPr>
              <a:t>conditions for power transfer, and the control over this power transfer.</a:t>
            </a:r>
          </a:p>
        </p:txBody>
      </p:sp>
      <p:graphicFrame>
        <p:nvGraphicFramePr>
          <p:cNvPr id="15" name="Content Placeholder 3">
            <a:extLst>
              <a:ext uri="{FF2B5EF4-FFF2-40B4-BE49-F238E27FC236}">
                <a16:creationId xmlns:a16="http://schemas.microsoft.com/office/drawing/2014/main" id="{4A0E8033-70D2-49F0-B995-11918F298C6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0694211"/>
              </p:ext>
            </p:extLst>
          </p:nvPr>
        </p:nvGraphicFramePr>
        <p:xfrm>
          <a:off x="1007436" y="3388875"/>
          <a:ext cx="10352617" cy="2748280"/>
        </p:xfrm>
        <a:graphic>
          <a:graphicData uri="http://schemas.openxmlformats.org/drawingml/2006/table">
            <a:tbl>
              <a:tblPr firstRow="1" bandRow="1"/>
              <a:tblGrid>
                <a:gridCol w="2400321">
                  <a:extLst>
                    <a:ext uri="{9D8B030D-6E8A-4147-A177-3AD203B41FA5}">
                      <a16:colId xmlns:a16="http://schemas.microsoft.com/office/drawing/2014/main" val="4256121016"/>
                    </a:ext>
                  </a:extLst>
                </a:gridCol>
                <a:gridCol w="4012196">
                  <a:extLst>
                    <a:ext uri="{9D8B030D-6E8A-4147-A177-3AD203B41FA5}">
                      <a16:colId xmlns:a16="http://schemas.microsoft.com/office/drawing/2014/main" val="2922757236"/>
                    </a:ext>
                  </a:extLst>
                </a:gridCol>
                <a:gridCol w="3940100">
                  <a:extLst>
                    <a:ext uri="{9D8B030D-6E8A-4147-A177-3AD203B41FA5}">
                      <a16:colId xmlns:a16="http://schemas.microsoft.com/office/drawing/2014/main" val="147448907"/>
                    </a:ext>
                  </a:extLst>
                </a:gridCol>
              </a:tblGrid>
              <a:tr h="37084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endParaRPr lang="en-SG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666666"/>
                      </a:solidFill>
                    </a:lnL>
                    <a:lnR w="12700" cmpd="sng">
                      <a:solidFill>
                        <a:srgbClr val="666666"/>
                      </a:solidFill>
                    </a:lnR>
                    <a:lnT w="12700" cmpd="sng">
                      <a:solidFill>
                        <a:srgbClr val="666666"/>
                      </a:solidFill>
                    </a:lnT>
                    <a:lnB w="38100" cmpd="sng">
                      <a:solidFill>
                        <a:srgbClr val="66666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D1D1A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r>
                        <a:rPr lang="en-SG" sz="1800" dirty="0">
                          <a:solidFill>
                            <a:schemeClr val="bg1"/>
                          </a:solidFill>
                        </a:rPr>
                        <a:t>Conditions</a:t>
                      </a:r>
                    </a:p>
                  </a:txBody>
                  <a:tcPr>
                    <a:lnL w="12700" cmpd="sng">
                      <a:solidFill>
                        <a:srgbClr val="666666"/>
                      </a:solidFill>
                    </a:lnL>
                    <a:lnR w="12700" cmpd="sng">
                      <a:solidFill>
                        <a:srgbClr val="666666"/>
                      </a:solidFill>
                    </a:lnR>
                    <a:lnT w="12700" cmpd="sng">
                      <a:solidFill>
                        <a:srgbClr val="666666"/>
                      </a:solidFill>
                    </a:lnT>
                    <a:lnB w="38100" cmpd="sng">
                      <a:solidFill>
                        <a:srgbClr val="66666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D1D1A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r>
                        <a:rPr lang="en-SG" sz="1800" dirty="0">
                          <a:solidFill>
                            <a:schemeClr val="bg1"/>
                          </a:solidFill>
                        </a:rPr>
                        <a:t>Control</a:t>
                      </a:r>
                    </a:p>
                  </a:txBody>
                  <a:tcPr>
                    <a:lnL w="12700" cmpd="sng">
                      <a:solidFill>
                        <a:srgbClr val="666666"/>
                      </a:solidFill>
                    </a:lnL>
                    <a:lnR w="12700" cmpd="sng">
                      <a:solidFill>
                        <a:srgbClr val="666666"/>
                      </a:solidFill>
                    </a:lnR>
                    <a:lnT w="12700" cmpd="sng">
                      <a:solidFill>
                        <a:srgbClr val="666666"/>
                      </a:solidFill>
                    </a:lnT>
                    <a:lnB w="38100" cmpd="sng">
                      <a:solidFill>
                        <a:srgbClr val="66666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D1D1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5974324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r>
                        <a:rPr lang="en-SG" sz="1800" dirty="0"/>
                        <a:t>Definition</a:t>
                      </a:r>
                    </a:p>
                  </a:txBody>
                  <a:tcPr>
                    <a:lnL w="12700" cmpd="sng">
                      <a:solidFill>
                        <a:srgbClr val="666666"/>
                      </a:solidFill>
                    </a:lnL>
                    <a:lnR w="12700" cmpd="sng">
                      <a:solidFill>
                        <a:srgbClr val="666666"/>
                      </a:solidFill>
                    </a:lnR>
                    <a:lnT w="38100" cmpd="sng">
                      <a:solidFill>
                        <a:srgbClr val="666666"/>
                      </a:solidFill>
                    </a:lnT>
                    <a:lnB w="12700" cmpd="sng">
                      <a:solidFill>
                        <a:srgbClr val="66666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Insufficient energy at AMP STA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Higher duty cycle requirement (implying quicker charging cycle)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Change in charging link, path loss/fading/AMP STA mobility</a:t>
                      </a:r>
                    </a:p>
                  </a:txBody>
                  <a:tcPr>
                    <a:lnL w="12700" cmpd="sng">
                      <a:solidFill>
                        <a:srgbClr val="666666"/>
                      </a:solidFill>
                    </a:lnL>
                    <a:lnR w="12700" cmpd="sng">
                      <a:solidFill>
                        <a:srgbClr val="666666"/>
                      </a:solidFill>
                    </a:lnR>
                    <a:lnT w="38100" cmpd="sng">
                      <a:solidFill>
                        <a:srgbClr val="666666"/>
                      </a:solidFill>
                    </a:lnT>
                    <a:lnB w="12700" cmpd="sng">
                      <a:solidFill>
                        <a:srgbClr val="66666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Transmission power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Duration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Interval (one-time trigger with instructions to match a duty cycle)</a:t>
                      </a:r>
                    </a:p>
                  </a:txBody>
                  <a:tcPr>
                    <a:lnL w="12700" cmpd="sng">
                      <a:solidFill>
                        <a:srgbClr val="666666"/>
                      </a:solidFill>
                    </a:lnL>
                    <a:lnR w="12700" cmpd="sng">
                      <a:solidFill>
                        <a:srgbClr val="666666"/>
                      </a:solidFill>
                    </a:lnR>
                    <a:lnT w="38100" cmpd="sng">
                      <a:solidFill>
                        <a:srgbClr val="666666"/>
                      </a:solidFill>
                    </a:lnT>
                    <a:lnB w="12700" cmpd="sng">
                      <a:solidFill>
                        <a:srgbClr val="66666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3124447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r>
                        <a:rPr lang="en-SG" sz="1800" dirty="0"/>
                        <a:t>WPT Protocol equivalent</a:t>
                      </a:r>
                    </a:p>
                  </a:txBody>
                  <a:tcPr>
                    <a:lnL w="12700" cmpd="sng">
                      <a:solidFill>
                        <a:srgbClr val="666666"/>
                      </a:solidFill>
                    </a:lnL>
                    <a:lnR w="12700" cmpd="sng">
                      <a:solidFill>
                        <a:srgbClr val="666666"/>
                      </a:solidFill>
                    </a:lnR>
                    <a:lnT w="12700" cmpd="sng">
                      <a:solidFill>
                        <a:srgbClr val="666666"/>
                      </a:solidFill>
                    </a:lnT>
                    <a:lnB w="12700" cmpd="sng">
                      <a:solidFill>
                        <a:srgbClr val="66666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D1D1A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marR="0" lvl="0" indent="0" algn="l" defTabSz="11877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800" dirty="0"/>
                        <a:t>WPT management frame exchange between AP and AMP STA</a:t>
                      </a:r>
                    </a:p>
                  </a:txBody>
                  <a:tcPr>
                    <a:lnL w="12700" cmpd="sng">
                      <a:solidFill>
                        <a:srgbClr val="666666"/>
                      </a:solidFill>
                    </a:lnL>
                    <a:lnR w="12700" cmpd="sng">
                      <a:solidFill>
                        <a:srgbClr val="666666"/>
                      </a:solidFill>
                    </a:lnR>
                    <a:lnT w="12700" cmpd="sng">
                      <a:solidFill>
                        <a:srgbClr val="666666"/>
                      </a:solidFill>
                    </a:lnT>
                    <a:lnB w="12700" cmpd="sng">
                      <a:solidFill>
                        <a:srgbClr val="66666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D1D1A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r>
                        <a:rPr lang="en-SG" sz="1800" dirty="0"/>
                        <a:t>WPT control signal from the AP to the energizer for a non-collocated architecture</a:t>
                      </a:r>
                    </a:p>
                  </a:txBody>
                  <a:tcPr>
                    <a:lnL w="12700" cmpd="sng">
                      <a:solidFill>
                        <a:srgbClr val="666666"/>
                      </a:solidFill>
                    </a:lnL>
                    <a:lnR w="12700" cmpd="sng">
                      <a:solidFill>
                        <a:srgbClr val="666666"/>
                      </a:solidFill>
                    </a:lnR>
                    <a:lnT w="12700" cmpd="sng">
                      <a:solidFill>
                        <a:srgbClr val="666666"/>
                      </a:solidFill>
                    </a:lnT>
                    <a:lnB w="12700" cmpd="sng">
                      <a:solidFill>
                        <a:srgbClr val="66666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D1D1A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0932913"/>
                  </a:ext>
                </a:extLst>
              </a:tr>
            </a:tbl>
          </a:graphicData>
        </a:graphic>
      </p:graphicFrame>
      <p:grpSp>
        <p:nvGrpSpPr>
          <p:cNvPr id="31" name="Group 30">
            <a:extLst>
              <a:ext uri="{FF2B5EF4-FFF2-40B4-BE49-F238E27FC236}">
                <a16:creationId xmlns:a16="http://schemas.microsoft.com/office/drawing/2014/main" id="{B7FB077B-F4BE-4CC2-B665-19AFD2DA14E2}"/>
              </a:ext>
            </a:extLst>
          </p:cNvPr>
          <p:cNvGrpSpPr/>
          <p:nvPr/>
        </p:nvGrpSpPr>
        <p:grpSpPr>
          <a:xfrm>
            <a:off x="3403601" y="5229198"/>
            <a:ext cx="7956451" cy="1234022"/>
            <a:chOff x="3403601" y="5229198"/>
            <a:chExt cx="7956451" cy="1234022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64CD1B98-31B0-4492-8906-F8F2BC2D5731}"/>
                </a:ext>
              </a:extLst>
            </p:cNvPr>
            <p:cNvSpPr/>
            <p:nvPr/>
          </p:nvSpPr>
          <p:spPr>
            <a:xfrm>
              <a:off x="3403601" y="5229199"/>
              <a:ext cx="4025898" cy="901027"/>
            </a:xfrm>
            <a:prstGeom prst="rect">
              <a:avLst/>
            </a:prstGeom>
            <a:noFill/>
            <a:ln w="28575" cap="flat" cmpd="sng" algn="ctr">
              <a:solidFill>
                <a:srgbClr val="E9002F"/>
              </a:solidFill>
              <a:prstDash val="dash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7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SG" sz="1800" b="0" i="0" u="none" strike="noStrike" kern="0" cap="none" spc="0" normalizeH="0" baseline="0" noProof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11C0F97-E5E1-430C-B237-1D468BF257BB}"/>
                </a:ext>
              </a:extLst>
            </p:cNvPr>
            <p:cNvSpPr/>
            <p:nvPr/>
          </p:nvSpPr>
          <p:spPr>
            <a:xfrm>
              <a:off x="7429499" y="5229198"/>
              <a:ext cx="3930553" cy="901027"/>
            </a:xfrm>
            <a:prstGeom prst="rect">
              <a:avLst/>
            </a:prstGeom>
            <a:noFill/>
            <a:ln w="28575" cap="flat" cmpd="sng" algn="ctr">
              <a:solidFill>
                <a:srgbClr val="E9002F"/>
              </a:solidFill>
              <a:prstDash val="dash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7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SG" sz="1800" b="0" i="0" u="none" strike="noStrike" kern="0" cap="none" spc="0" normalizeH="0" baseline="0" noProof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E5BDA3F1-845C-4CC2-93AC-6D8A70D3B97E}"/>
                </a:ext>
              </a:extLst>
            </p:cNvPr>
            <p:cNvSpPr txBox="1"/>
            <p:nvPr/>
          </p:nvSpPr>
          <p:spPr>
            <a:xfrm>
              <a:off x="4198954" y="6137155"/>
              <a:ext cx="2435191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91447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SG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/>
                  <a:ea typeface="Microsoft YaHei" panose="020B0503020204020204" pitchFamily="34" charset="-122"/>
                  <a:cs typeface="Arial" panose="020B0604020202020204" pitchFamily="34" charset="0"/>
                </a:rPr>
                <a:t>Step 1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33A0A967-3400-4B71-B2F2-4D21262E0E92}"/>
                </a:ext>
              </a:extLst>
            </p:cNvPr>
            <p:cNvSpPr txBox="1"/>
            <p:nvPr/>
          </p:nvSpPr>
          <p:spPr>
            <a:xfrm>
              <a:off x="8177179" y="6155443"/>
              <a:ext cx="2435191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91447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SG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/>
                  <a:ea typeface="Microsoft YaHei" panose="020B0503020204020204" pitchFamily="34" charset="-122"/>
                  <a:cs typeface="Arial" panose="020B0604020202020204" pitchFamily="34" charset="0"/>
                </a:rPr>
                <a:t>Step 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46661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C6A225D-CC72-46D4-B04F-837434E9C6E8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49DFBF5E-CB2C-45B5-BBB9-429FD974229E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94BFC05-F7BA-42D0-B699-4334EE8719B5}"/>
              </a:ext>
            </a:extLst>
          </p:cNvPr>
          <p:cNvSpPr txBox="1">
            <a:spLocks/>
          </p:cNvSpPr>
          <p:nvPr/>
        </p:nvSpPr>
        <p:spPr>
          <a:xfrm>
            <a:off x="1007436" y="702557"/>
            <a:ext cx="10352617" cy="509994"/>
          </a:xfrm>
          <a:prstGeom prst="rect">
            <a:avLst/>
          </a:prstGeom>
        </p:spPr>
        <p:txBody>
          <a:bodyPr/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000">
                <a:solidFill>
                  <a:srgbClr val="000000"/>
                </a:solidFill>
                <a:latin typeface="+mj-lt"/>
                <a:ea typeface="MS PGothic" panose="020B0600070205080204" pitchFamily="34" charset="-128"/>
                <a:cs typeface="+mj-cs"/>
              </a:defRPr>
            </a:lvl1pPr>
            <a:lvl2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000">
                <a:solidFill>
                  <a:srgbClr val="000000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2pPr>
            <a:lvl3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000">
                <a:solidFill>
                  <a:srgbClr val="000000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3pPr>
            <a:lvl4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000">
                <a:solidFill>
                  <a:srgbClr val="000000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4pPr>
            <a:lvl5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000">
                <a:solidFill>
                  <a:srgbClr val="000000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5pPr>
            <a:lvl6pPr marL="25146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40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40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40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40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zh-CN" sz="2800" b="1" dirty="0">
                <a:solidFill>
                  <a:srgbClr val="1D1D1A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WPT Protocol (2/2)</a:t>
            </a:r>
          </a:p>
        </p:txBody>
      </p:sp>
      <p:pic>
        <p:nvPicPr>
          <p:cNvPr id="10" name="Content Placeholder 12">
            <a:extLst>
              <a:ext uri="{FF2B5EF4-FFF2-40B4-BE49-F238E27FC236}">
                <a16:creationId xmlns:a16="http://schemas.microsoft.com/office/drawing/2014/main" id="{E141B280-F7A0-4593-8F2E-B7ADC0B15A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519" y="2005644"/>
            <a:ext cx="11816179" cy="3579872"/>
          </a:xfrm>
          <a:prstGeom prst="rect">
            <a:avLst/>
          </a:prstGeom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9C33B68A-9D04-47FB-BD20-437BA6E971DD}"/>
              </a:ext>
            </a:extLst>
          </p:cNvPr>
          <p:cNvGrpSpPr/>
          <p:nvPr/>
        </p:nvGrpSpPr>
        <p:grpSpPr>
          <a:xfrm>
            <a:off x="4908884" y="1289287"/>
            <a:ext cx="6130222" cy="5092041"/>
            <a:chOff x="4908884" y="834517"/>
            <a:chExt cx="6130222" cy="5092041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0DDD88F9-04CD-44E9-AD17-76781CC1106E}"/>
                </a:ext>
              </a:extLst>
            </p:cNvPr>
            <p:cNvSpPr/>
            <p:nvPr/>
          </p:nvSpPr>
          <p:spPr>
            <a:xfrm>
              <a:off x="4908884" y="2405594"/>
              <a:ext cx="1963554" cy="2521980"/>
            </a:xfrm>
            <a:prstGeom prst="rect">
              <a:avLst/>
            </a:prstGeom>
            <a:noFill/>
            <a:ln w="28575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7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SG" sz="1800" b="0" i="0" u="none" strike="noStrike" kern="0" cap="none" spc="0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835E8958-0702-460E-98FD-54938DFCCD23}"/>
                </a:ext>
              </a:extLst>
            </p:cNvPr>
            <p:cNvSpPr/>
            <p:nvPr/>
          </p:nvSpPr>
          <p:spPr>
            <a:xfrm>
              <a:off x="8277726" y="1452855"/>
              <a:ext cx="2550695" cy="1799923"/>
            </a:xfrm>
            <a:prstGeom prst="rect">
              <a:avLst/>
            </a:prstGeom>
            <a:noFill/>
            <a:ln w="28575" cap="flat" cmpd="sng" algn="ctr">
              <a:solidFill>
                <a:srgbClr val="FF0000"/>
              </a:solidFill>
              <a:prstDash val="dash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7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SG" sz="1800" b="0" i="0" u="none" strike="noStrike" kern="0" cap="none" spc="0" normalizeH="0" baseline="0" noProof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4A5F609-A948-4055-96BF-51C4644590FE}"/>
                </a:ext>
              </a:extLst>
            </p:cNvPr>
            <p:cNvSpPr txBox="1"/>
            <p:nvPr/>
          </p:nvSpPr>
          <p:spPr>
            <a:xfrm>
              <a:off x="4929583" y="5095561"/>
              <a:ext cx="2246050" cy="83099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defTabSz="91447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SG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Microsoft YaHei" panose="020B0503020204020204" pitchFamily="34" charset="-122"/>
                  <a:cs typeface="Arial" panose="020B0604020202020204" pitchFamily="34" charset="0"/>
                </a:rPr>
                <a:t>Step 1 – Determine the conditions/ requirements for WPT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7BB7C51F-BA5F-43D0-9B67-85BAF4636146}"/>
                </a:ext>
              </a:extLst>
            </p:cNvPr>
            <p:cNvSpPr txBox="1"/>
            <p:nvPr/>
          </p:nvSpPr>
          <p:spPr>
            <a:xfrm>
              <a:off x="8261873" y="834517"/>
              <a:ext cx="2777233" cy="5539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defTabSz="91447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SG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Microsoft YaHei" panose="020B0503020204020204" pitchFamily="34" charset="-122"/>
                  <a:cs typeface="Arial" panose="020B0604020202020204" pitchFamily="34" charset="0"/>
                </a:rPr>
                <a:t>Step 2 – Provide the control for WPT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94553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C6A225D-CC72-46D4-B04F-837434E9C6E8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49DFBF5E-CB2C-45B5-BBB9-429FD974229E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94BFC05-F7BA-42D0-B699-4334EE8719B5}"/>
              </a:ext>
            </a:extLst>
          </p:cNvPr>
          <p:cNvSpPr txBox="1">
            <a:spLocks/>
          </p:cNvSpPr>
          <p:nvPr/>
        </p:nvSpPr>
        <p:spPr>
          <a:xfrm>
            <a:off x="1007436" y="702557"/>
            <a:ext cx="10352617" cy="509994"/>
          </a:xfrm>
          <a:prstGeom prst="rect">
            <a:avLst/>
          </a:prstGeom>
        </p:spPr>
        <p:txBody>
          <a:bodyPr/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000">
                <a:solidFill>
                  <a:srgbClr val="000000"/>
                </a:solidFill>
                <a:latin typeface="+mj-lt"/>
                <a:ea typeface="MS PGothic" panose="020B0600070205080204" pitchFamily="34" charset="-128"/>
                <a:cs typeface="+mj-cs"/>
              </a:defRPr>
            </a:lvl1pPr>
            <a:lvl2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000">
                <a:solidFill>
                  <a:srgbClr val="000000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2pPr>
            <a:lvl3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000">
                <a:solidFill>
                  <a:srgbClr val="000000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3pPr>
            <a:lvl4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000">
                <a:solidFill>
                  <a:srgbClr val="000000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4pPr>
            <a:lvl5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000">
                <a:solidFill>
                  <a:srgbClr val="000000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5pPr>
            <a:lvl6pPr marL="25146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40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40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40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40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zh-CN" sz="2800" b="1" dirty="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WPT Protocol Consensus Discussion (1/3</a:t>
            </a:r>
            <a:r>
              <a:rPr lang="en-US" altLang="zh-CN" sz="2800" b="1" dirty="0">
                <a:solidFill>
                  <a:srgbClr val="1D1D1A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)</a:t>
            </a:r>
            <a:endParaRPr lang="en-US" altLang="zh-CN" sz="2800" b="1" kern="1200" dirty="0">
              <a:solidFill>
                <a:srgbClr val="1D1D1A"/>
              </a:solidFill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5BBF0EC-9E98-457D-AAF2-13BD9991D0B3}"/>
              </a:ext>
            </a:extLst>
          </p:cNvPr>
          <p:cNvSpPr txBox="1"/>
          <p:nvPr/>
        </p:nvSpPr>
        <p:spPr>
          <a:xfrm>
            <a:off x="879253" y="1484784"/>
            <a:ext cx="10513168" cy="107721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34290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2000" dirty="0">
                <a:solidFill>
                  <a:schemeClr val="tx1"/>
                </a:solidFill>
                <a:latin typeface="+mj-lt"/>
                <a:ea typeface="+mn-ea"/>
              </a:rPr>
              <a:t>Step 1 – The WPT protocol defines a procedure that allows an AMP STA to report RF-EH related information. </a:t>
            </a:r>
            <a:r>
              <a:rPr lang="en-US" sz="2000" i="1" dirty="0">
                <a:solidFill>
                  <a:schemeClr val="tx1"/>
                </a:solidFill>
                <a:latin typeface="+mj-lt"/>
                <a:ea typeface="+mn-ea"/>
              </a:rPr>
              <a:t>RF-EH – RF Energy Harvesting</a:t>
            </a:r>
            <a:endParaRPr lang="en-US" sz="2000" dirty="0">
              <a:solidFill>
                <a:schemeClr val="tx1"/>
              </a:solidFill>
              <a:latin typeface="+mj-lt"/>
              <a:ea typeface="+mn-ea"/>
            </a:endParaRPr>
          </a:p>
          <a:p>
            <a:pPr marL="34290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2000" dirty="0">
                <a:solidFill>
                  <a:schemeClr val="tx1"/>
                </a:solidFill>
                <a:latin typeface="+mj-lt"/>
                <a:ea typeface="+mn-ea"/>
              </a:rPr>
              <a:t>Step 1a – Reach a consensus in the group on the crucial RF-EH parameters</a:t>
            </a:r>
          </a:p>
        </p:txBody>
      </p:sp>
      <p:graphicFrame>
        <p:nvGraphicFramePr>
          <p:cNvPr id="8" name="Content Placeholder 6">
            <a:extLst>
              <a:ext uri="{FF2B5EF4-FFF2-40B4-BE49-F238E27FC236}">
                <a16:creationId xmlns:a16="http://schemas.microsoft.com/office/drawing/2014/main" id="{552A6E25-D7DB-4D3D-B88B-C4F48BFA9E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9408482"/>
              </p:ext>
            </p:extLst>
          </p:nvPr>
        </p:nvGraphicFramePr>
        <p:xfrm>
          <a:off x="977827" y="2676104"/>
          <a:ext cx="10411834" cy="3633216"/>
        </p:xfrm>
        <a:graphic>
          <a:graphicData uri="http://schemas.openxmlformats.org/drawingml/2006/table">
            <a:tbl>
              <a:tblPr firstRow="1" bandRow="1"/>
              <a:tblGrid>
                <a:gridCol w="4735830">
                  <a:extLst>
                    <a:ext uri="{9D8B030D-6E8A-4147-A177-3AD203B41FA5}">
                      <a16:colId xmlns:a16="http://schemas.microsoft.com/office/drawing/2014/main" val="3656745574"/>
                    </a:ext>
                  </a:extLst>
                </a:gridCol>
                <a:gridCol w="1288838">
                  <a:extLst>
                    <a:ext uri="{9D8B030D-6E8A-4147-A177-3AD203B41FA5}">
                      <a16:colId xmlns:a16="http://schemas.microsoft.com/office/drawing/2014/main" val="1990554119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3286111430"/>
                    </a:ext>
                  </a:extLst>
                </a:gridCol>
                <a:gridCol w="506730">
                  <a:extLst>
                    <a:ext uri="{9D8B030D-6E8A-4147-A177-3AD203B41FA5}">
                      <a16:colId xmlns:a16="http://schemas.microsoft.com/office/drawing/2014/main" val="924753963"/>
                    </a:ext>
                  </a:extLst>
                </a:gridCol>
                <a:gridCol w="506730">
                  <a:extLst>
                    <a:ext uri="{9D8B030D-6E8A-4147-A177-3AD203B41FA5}">
                      <a16:colId xmlns:a16="http://schemas.microsoft.com/office/drawing/2014/main" val="3413598801"/>
                    </a:ext>
                  </a:extLst>
                </a:gridCol>
                <a:gridCol w="506730">
                  <a:extLst>
                    <a:ext uri="{9D8B030D-6E8A-4147-A177-3AD203B41FA5}">
                      <a16:colId xmlns:a16="http://schemas.microsoft.com/office/drawing/2014/main" val="2333204804"/>
                    </a:ext>
                  </a:extLst>
                </a:gridCol>
                <a:gridCol w="506730">
                  <a:extLst>
                    <a:ext uri="{9D8B030D-6E8A-4147-A177-3AD203B41FA5}">
                      <a16:colId xmlns:a16="http://schemas.microsoft.com/office/drawing/2014/main" val="767770575"/>
                    </a:ext>
                  </a:extLst>
                </a:gridCol>
                <a:gridCol w="488038">
                  <a:extLst>
                    <a:ext uri="{9D8B030D-6E8A-4147-A177-3AD203B41FA5}">
                      <a16:colId xmlns:a16="http://schemas.microsoft.com/office/drawing/2014/main" val="2401181175"/>
                    </a:ext>
                  </a:extLst>
                </a:gridCol>
              </a:tblGrid>
              <a:tr h="523301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r>
                        <a:rPr lang="en-SG" sz="1700" dirty="0"/>
                        <a:t>RF-EH Related Candidate Parameters to be reported</a:t>
                      </a:r>
                    </a:p>
                  </a:txBody>
                  <a:tcPr marT="50292" marB="50292">
                    <a:lnL w="12700" cmpd="sng">
                      <a:solidFill>
                        <a:srgbClr val="666666"/>
                      </a:solidFill>
                    </a:lnL>
                    <a:lnR w="12700" cmpd="sng">
                      <a:solidFill>
                        <a:srgbClr val="666666"/>
                      </a:solidFill>
                    </a:lnR>
                    <a:lnT w="12700" cmpd="sng">
                      <a:solidFill>
                        <a:srgbClr val="666666"/>
                      </a:solidFill>
                    </a:lnT>
                    <a:lnB w="38100" cmpd="sng">
                      <a:solidFill>
                        <a:srgbClr val="66666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5B5B5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r>
                        <a:rPr lang="en-SG" sz="1700" dirty="0"/>
                        <a:t>Reporting Priority </a:t>
                      </a:r>
                    </a:p>
                    <a:p>
                      <a:r>
                        <a:rPr lang="en-SG" sz="1700" b="1" dirty="0">
                          <a:solidFill>
                            <a:schemeClr val="bg1"/>
                          </a:solidFill>
                        </a:rPr>
                        <a:t>(Our view)</a:t>
                      </a:r>
                    </a:p>
                  </a:txBody>
                  <a:tcPr marT="50292" marB="50292">
                    <a:lnL w="12700" cmpd="sng">
                      <a:solidFill>
                        <a:srgbClr val="666666"/>
                      </a:solidFill>
                    </a:lnL>
                    <a:lnR w="12700" cmpd="sng">
                      <a:solidFill>
                        <a:srgbClr val="666666"/>
                      </a:solidFill>
                    </a:lnR>
                    <a:lnT w="12700" cmpd="sng">
                      <a:solidFill>
                        <a:srgbClr val="666666"/>
                      </a:solidFill>
                    </a:lnT>
                    <a:lnB w="38100" cmpd="sng">
                      <a:solidFill>
                        <a:srgbClr val="66666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5B5B5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r>
                        <a:rPr lang="en-SG" sz="1700" dirty="0"/>
                        <a:t>Reporting Frequency</a:t>
                      </a:r>
                    </a:p>
                  </a:txBody>
                  <a:tcPr marT="50292" marB="50292">
                    <a:lnL w="12700" cmpd="sng">
                      <a:solidFill>
                        <a:srgbClr val="666666"/>
                      </a:solidFill>
                    </a:lnL>
                    <a:lnR w="12700" cmpd="sng">
                      <a:solidFill>
                        <a:srgbClr val="666666"/>
                      </a:solidFill>
                    </a:lnR>
                    <a:lnT w="12700" cmpd="sng">
                      <a:solidFill>
                        <a:srgbClr val="666666"/>
                      </a:solidFill>
                    </a:lnT>
                    <a:lnB w="38100" cmpd="sng">
                      <a:solidFill>
                        <a:srgbClr val="66666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5B5B5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r>
                        <a:rPr lang="en-SG" sz="1700" dirty="0"/>
                        <a:t>[2]</a:t>
                      </a:r>
                    </a:p>
                  </a:txBody>
                  <a:tcPr marT="50292" marB="50292">
                    <a:lnL w="12700" cmpd="sng">
                      <a:solidFill>
                        <a:srgbClr val="666666"/>
                      </a:solidFill>
                    </a:lnL>
                    <a:lnR w="12700" cmpd="sng">
                      <a:solidFill>
                        <a:srgbClr val="666666"/>
                      </a:solidFill>
                    </a:lnR>
                    <a:lnT w="12700" cmpd="sng">
                      <a:solidFill>
                        <a:srgbClr val="666666"/>
                      </a:solidFill>
                    </a:lnT>
                    <a:lnB w="38100" cmpd="sng">
                      <a:solidFill>
                        <a:srgbClr val="66666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5B5B5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r>
                        <a:rPr lang="en-SG" sz="1700" dirty="0"/>
                        <a:t>[3]</a:t>
                      </a:r>
                    </a:p>
                  </a:txBody>
                  <a:tcPr marT="50292" marB="50292">
                    <a:lnL w="12700" cmpd="sng">
                      <a:solidFill>
                        <a:srgbClr val="666666"/>
                      </a:solidFill>
                    </a:lnL>
                    <a:lnR w="12700" cmpd="sng">
                      <a:solidFill>
                        <a:srgbClr val="666666"/>
                      </a:solidFill>
                    </a:lnR>
                    <a:lnT w="12700" cmpd="sng">
                      <a:solidFill>
                        <a:srgbClr val="666666"/>
                      </a:solidFill>
                    </a:lnT>
                    <a:lnB w="38100" cmpd="sng">
                      <a:solidFill>
                        <a:srgbClr val="66666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5B5B5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r>
                        <a:rPr lang="en-SG" sz="1700" dirty="0"/>
                        <a:t>[4]</a:t>
                      </a:r>
                    </a:p>
                  </a:txBody>
                  <a:tcPr marT="50292" marB="50292">
                    <a:lnL w="12700" cmpd="sng">
                      <a:solidFill>
                        <a:srgbClr val="666666"/>
                      </a:solidFill>
                    </a:lnL>
                    <a:lnR w="12700" cmpd="sng">
                      <a:solidFill>
                        <a:srgbClr val="666666"/>
                      </a:solidFill>
                    </a:lnR>
                    <a:lnT w="12700" cmpd="sng">
                      <a:solidFill>
                        <a:srgbClr val="666666"/>
                      </a:solidFill>
                    </a:lnT>
                    <a:lnB w="38100" cmpd="sng">
                      <a:solidFill>
                        <a:srgbClr val="66666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5B5B5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r>
                        <a:rPr lang="en-SG" sz="1700" dirty="0"/>
                        <a:t>[5]</a:t>
                      </a:r>
                    </a:p>
                  </a:txBody>
                  <a:tcPr marT="50292" marB="50292">
                    <a:lnL w="12700" cmpd="sng">
                      <a:solidFill>
                        <a:srgbClr val="666666"/>
                      </a:solidFill>
                    </a:lnL>
                    <a:lnR w="12700" cmpd="sng">
                      <a:solidFill>
                        <a:srgbClr val="666666"/>
                      </a:solidFill>
                    </a:lnR>
                    <a:lnT w="12700" cmpd="sng">
                      <a:solidFill>
                        <a:srgbClr val="666666"/>
                      </a:solidFill>
                    </a:lnT>
                    <a:lnB w="38100" cmpd="sng">
                      <a:solidFill>
                        <a:srgbClr val="66666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5B5B5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r>
                        <a:rPr lang="en-SG" sz="1700" dirty="0"/>
                        <a:t>[6]</a:t>
                      </a:r>
                    </a:p>
                  </a:txBody>
                  <a:tcPr marT="50292" marB="50292">
                    <a:lnL w="12700" cmpd="sng">
                      <a:solidFill>
                        <a:srgbClr val="666666"/>
                      </a:solidFill>
                    </a:lnL>
                    <a:lnR w="12700" cmpd="sng">
                      <a:solidFill>
                        <a:srgbClr val="666666"/>
                      </a:solidFill>
                    </a:lnR>
                    <a:lnT w="12700" cmpd="sng">
                      <a:solidFill>
                        <a:srgbClr val="666666"/>
                      </a:solidFill>
                    </a:lnT>
                    <a:lnB w="38100" cmpd="sng">
                      <a:solidFill>
                        <a:srgbClr val="66666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5B5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215334"/>
                  </a:ext>
                </a:extLst>
              </a:tr>
              <a:tr h="291296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r>
                        <a:rPr lang="en-SG" sz="1600" b="1" dirty="0"/>
                        <a:t>Energy Storage Capacity</a:t>
                      </a:r>
                    </a:p>
                  </a:txBody>
                  <a:tcPr marT="50292" marB="50292">
                    <a:lnL w="12700" cmpd="sng">
                      <a:solidFill>
                        <a:srgbClr val="666666"/>
                      </a:solidFill>
                    </a:lnL>
                    <a:lnR w="12700" cmpd="sng">
                      <a:solidFill>
                        <a:srgbClr val="666666"/>
                      </a:solidFill>
                    </a:lnR>
                    <a:lnT w="38100" cmpd="sng">
                      <a:solidFill>
                        <a:srgbClr val="666666"/>
                      </a:solidFill>
                    </a:lnT>
                    <a:lnB w="12700" cmpd="sng">
                      <a:solidFill>
                        <a:srgbClr val="66666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r>
                        <a:rPr lang="en-US" sz="1600" dirty="0"/>
                        <a:t>High</a:t>
                      </a:r>
                      <a:endParaRPr lang="en-SG" sz="1600" dirty="0"/>
                    </a:p>
                  </a:txBody>
                  <a:tcPr marT="50292" marB="50292">
                    <a:lnL w="12700" cmpd="sng">
                      <a:solidFill>
                        <a:srgbClr val="666666"/>
                      </a:solidFill>
                    </a:lnL>
                    <a:lnR w="12700" cmpd="sng">
                      <a:solidFill>
                        <a:srgbClr val="666666"/>
                      </a:solidFill>
                    </a:lnR>
                    <a:lnT w="38100" cmpd="sng">
                      <a:solidFill>
                        <a:srgbClr val="666666"/>
                      </a:solidFill>
                    </a:lnT>
                    <a:lnB w="12700" cmpd="sng">
                      <a:solidFill>
                        <a:srgbClr val="66666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B230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r>
                        <a:rPr lang="en-SG" sz="1600" dirty="0"/>
                        <a:t>Once</a:t>
                      </a:r>
                    </a:p>
                  </a:txBody>
                  <a:tcPr marT="50292" marB="50292">
                    <a:lnL w="12700" cmpd="sng">
                      <a:solidFill>
                        <a:srgbClr val="666666"/>
                      </a:solidFill>
                    </a:lnL>
                    <a:lnR w="12700" cmpd="sng">
                      <a:solidFill>
                        <a:srgbClr val="666666"/>
                      </a:solidFill>
                    </a:lnR>
                    <a:lnT w="38100" cmpd="sng">
                      <a:solidFill>
                        <a:srgbClr val="666666"/>
                      </a:solidFill>
                    </a:lnT>
                    <a:lnB w="12700" cmpd="sng">
                      <a:solidFill>
                        <a:srgbClr val="66666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endParaRPr lang="en-SG" sz="1600" dirty="0"/>
                    </a:p>
                  </a:txBody>
                  <a:tcPr marT="50292" marB="50292">
                    <a:lnL w="12700" cmpd="sng">
                      <a:solidFill>
                        <a:srgbClr val="666666"/>
                      </a:solidFill>
                    </a:lnL>
                    <a:lnR w="12700" cmpd="sng">
                      <a:solidFill>
                        <a:srgbClr val="666666"/>
                      </a:solidFill>
                    </a:lnR>
                    <a:lnT w="38100" cmpd="sng">
                      <a:solidFill>
                        <a:srgbClr val="666666"/>
                      </a:solidFill>
                    </a:lnT>
                    <a:lnB w="12700" cmpd="sng">
                      <a:solidFill>
                        <a:srgbClr val="66666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B230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endParaRPr lang="en-SG" sz="1600" dirty="0"/>
                    </a:p>
                  </a:txBody>
                  <a:tcPr marT="50292" marB="50292">
                    <a:lnL w="12700" cmpd="sng">
                      <a:solidFill>
                        <a:srgbClr val="666666"/>
                      </a:solidFill>
                    </a:lnL>
                    <a:lnR w="12700" cmpd="sng">
                      <a:solidFill>
                        <a:srgbClr val="666666"/>
                      </a:solidFill>
                    </a:lnR>
                    <a:lnT w="38100" cmpd="sng">
                      <a:solidFill>
                        <a:srgbClr val="666666"/>
                      </a:solidFill>
                    </a:lnT>
                    <a:lnB w="12700" cmpd="sng">
                      <a:solidFill>
                        <a:srgbClr val="66666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B230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endParaRPr lang="en-SG" sz="1600" dirty="0"/>
                    </a:p>
                  </a:txBody>
                  <a:tcPr marT="50292" marB="50292">
                    <a:lnL w="12700" cmpd="sng">
                      <a:solidFill>
                        <a:srgbClr val="666666"/>
                      </a:solidFill>
                    </a:lnL>
                    <a:lnR w="12700" cmpd="sng">
                      <a:solidFill>
                        <a:srgbClr val="666666"/>
                      </a:solidFill>
                    </a:lnR>
                    <a:lnT w="38100" cmpd="sng">
                      <a:solidFill>
                        <a:srgbClr val="666666"/>
                      </a:solidFill>
                    </a:lnT>
                    <a:lnB w="12700" cmpd="sng">
                      <a:solidFill>
                        <a:srgbClr val="66666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B230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endParaRPr lang="en-SG" sz="1600" dirty="0"/>
                    </a:p>
                  </a:txBody>
                  <a:tcPr marT="50292" marB="50292">
                    <a:lnL w="12700" cmpd="sng">
                      <a:solidFill>
                        <a:srgbClr val="666666"/>
                      </a:solidFill>
                    </a:lnL>
                    <a:lnR w="12700" cmpd="sng">
                      <a:solidFill>
                        <a:srgbClr val="666666"/>
                      </a:solidFill>
                    </a:lnR>
                    <a:lnT w="38100" cmpd="sng">
                      <a:solidFill>
                        <a:srgbClr val="666666"/>
                      </a:solidFill>
                    </a:lnT>
                    <a:lnB w="12700" cmpd="sng">
                      <a:solidFill>
                        <a:srgbClr val="66666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B230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endParaRPr lang="en-SG" sz="1600" dirty="0"/>
                    </a:p>
                  </a:txBody>
                  <a:tcPr marT="50292" marB="50292">
                    <a:lnL w="12700" cmpd="sng">
                      <a:solidFill>
                        <a:srgbClr val="666666"/>
                      </a:solidFill>
                    </a:lnL>
                    <a:lnR w="12700" cmpd="sng">
                      <a:solidFill>
                        <a:srgbClr val="666666"/>
                      </a:solidFill>
                    </a:lnR>
                    <a:lnT w="38100" cmpd="sng">
                      <a:solidFill>
                        <a:srgbClr val="666666"/>
                      </a:solidFill>
                    </a:lnT>
                    <a:lnB w="12700" cmpd="sng">
                      <a:solidFill>
                        <a:srgbClr val="66666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1591151"/>
                  </a:ext>
                </a:extLst>
              </a:tr>
              <a:tr h="291296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r>
                        <a:rPr lang="en-SG" sz="1600" b="1" dirty="0"/>
                        <a:t>Available Energy (Correction Parameter)</a:t>
                      </a:r>
                    </a:p>
                  </a:txBody>
                  <a:tcPr marT="50292" marB="50292">
                    <a:lnL w="12700" cmpd="sng">
                      <a:solidFill>
                        <a:srgbClr val="666666"/>
                      </a:solidFill>
                    </a:lnL>
                    <a:lnR w="12700" cmpd="sng">
                      <a:solidFill>
                        <a:srgbClr val="666666"/>
                      </a:solidFill>
                    </a:lnR>
                    <a:lnT w="12700" cmpd="sng">
                      <a:solidFill>
                        <a:srgbClr val="666666"/>
                      </a:solidFill>
                    </a:lnT>
                    <a:lnB w="12700" cmpd="sng">
                      <a:solidFill>
                        <a:srgbClr val="66666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r>
                        <a:rPr lang="en-US" sz="1600" dirty="0"/>
                        <a:t>High</a:t>
                      </a:r>
                      <a:endParaRPr lang="en-SG" sz="1600" dirty="0"/>
                    </a:p>
                  </a:txBody>
                  <a:tcPr marT="50292" marB="50292">
                    <a:lnL w="12700" cmpd="sng">
                      <a:solidFill>
                        <a:srgbClr val="666666"/>
                      </a:solidFill>
                    </a:lnL>
                    <a:lnR w="12700" cmpd="sng">
                      <a:solidFill>
                        <a:srgbClr val="666666"/>
                      </a:solidFill>
                    </a:lnR>
                    <a:lnT w="12700" cmpd="sng">
                      <a:solidFill>
                        <a:srgbClr val="666666"/>
                      </a:solidFill>
                    </a:lnT>
                    <a:lnB w="12700" cmpd="sng">
                      <a:solidFill>
                        <a:srgbClr val="66666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B230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marR="0" lvl="0" indent="0" algn="l" defTabSz="11877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600" dirty="0"/>
                        <a:t>Ongoing / Periodic</a:t>
                      </a:r>
                    </a:p>
                  </a:txBody>
                  <a:tcPr marT="50292" marB="50292">
                    <a:lnL w="12700" cmpd="sng">
                      <a:solidFill>
                        <a:srgbClr val="666666"/>
                      </a:solidFill>
                    </a:lnL>
                    <a:lnR w="12700" cmpd="sng">
                      <a:solidFill>
                        <a:srgbClr val="666666"/>
                      </a:solidFill>
                    </a:lnR>
                    <a:lnT w="12700" cmpd="sng">
                      <a:solidFill>
                        <a:srgbClr val="666666"/>
                      </a:solidFill>
                    </a:lnT>
                    <a:lnB w="12700" cmpd="sng">
                      <a:solidFill>
                        <a:srgbClr val="66666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endParaRPr lang="en-SG" sz="1600" dirty="0"/>
                    </a:p>
                  </a:txBody>
                  <a:tcPr marT="50292" marB="50292">
                    <a:lnL w="12700" cmpd="sng">
                      <a:solidFill>
                        <a:srgbClr val="666666"/>
                      </a:solidFill>
                    </a:lnL>
                    <a:lnR w="12700" cmpd="sng">
                      <a:solidFill>
                        <a:srgbClr val="666666"/>
                      </a:solidFill>
                    </a:lnR>
                    <a:lnT w="12700" cmpd="sng">
                      <a:solidFill>
                        <a:srgbClr val="666666"/>
                      </a:solidFill>
                    </a:lnT>
                    <a:lnB w="12700" cmpd="sng">
                      <a:solidFill>
                        <a:srgbClr val="66666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B230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endParaRPr lang="en-SG" sz="1600" dirty="0"/>
                    </a:p>
                  </a:txBody>
                  <a:tcPr marT="50292" marB="50292">
                    <a:lnL w="12700" cmpd="sng">
                      <a:solidFill>
                        <a:srgbClr val="666666"/>
                      </a:solidFill>
                    </a:lnL>
                    <a:lnR w="12700" cmpd="sng">
                      <a:solidFill>
                        <a:srgbClr val="666666"/>
                      </a:solidFill>
                    </a:lnR>
                    <a:lnT w="12700" cmpd="sng">
                      <a:solidFill>
                        <a:srgbClr val="666666"/>
                      </a:solidFill>
                    </a:lnT>
                    <a:lnB w="12700" cmpd="sng">
                      <a:solidFill>
                        <a:srgbClr val="66666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endParaRPr lang="en-SG" sz="1600" dirty="0"/>
                    </a:p>
                  </a:txBody>
                  <a:tcPr marT="50292" marB="50292">
                    <a:lnL w="12700" cmpd="sng">
                      <a:solidFill>
                        <a:srgbClr val="666666"/>
                      </a:solidFill>
                    </a:lnL>
                    <a:lnR w="12700" cmpd="sng">
                      <a:solidFill>
                        <a:srgbClr val="666666"/>
                      </a:solidFill>
                    </a:lnR>
                    <a:lnT w="12700" cmpd="sng">
                      <a:solidFill>
                        <a:srgbClr val="666666"/>
                      </a:solidFill>
                    </a:lnT>
                    <a:lnB w="12700" cmpd="sng">
                      <a:solidFill>
                        <a:srgbClr val="66666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B230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endParaRPr lang="en-SG" sz="1600" dirty="0"/>
                    </a:p>
                  </a:txBody>
                  <a:tcPr marT="50292" marB="50292">
                    <a:lnL w="12700" cmpd="sng">
                      <a:solidFill>
                        <a:srgbClr val="666666"/>
                      </a:solidFill>
                    </a:lnL>
                    <a:lnR w="12700" cmpd="sng">
                      <a:solidFill>
                        <a:srgbClr val="666666"/>
                      </a:solidFill>
                    </a:lnR>
                    <a:lnT w="12700" cmpd="sng">
                      <a:solidFill>
                        <a:srgbClr val="666666"/>
                      </a:solidFill>
                    </a:lnT>
                    <a:lnB w="12700" cmpd="sng">
                      <a:solidFill>
                        <a:srgbClr val="66666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B230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endParaRPr lang="en-SG" sz="1600" dirty="0"/>
                    </a:p>
                  </a:txBody>
                  <a:tcPr marT="50292" marB="50292">
                    <a:lnL w="12700" cmpd="sng">
                      <a:solidFill>
                        <a:srgbClr val="666666"/>
                      </a:solidFill>
                    </a:lnL>
                    <a:lnR w="12700" cmpd="sng">
                      <a:solidFill>
                        <a:srgbClr val="666666"/>
                      </a:solidFill>
                    </a:lnR>
                    <a:lnT w="12700" cmpd="sng">
                      <a:solidFill>
                        <a:srgbClr val="666666"/>
                      </a:solidFill>
                    </a:lnT>
                    <a:lnB w="12700" cmpd="sng">
                      <a:solidFill>
                        <a:srgbClr val="66666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1641123"/>
                  </a:ext>
                </a:extLst>
              </a:tr>
              <a:tr h="291296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r>
                        <a:rPr lang="en-SG" sz="1600" b="1" dirty="0"/>
                        <a:t>Operating Modes</a:t>
                      </a:r>
                    </a:p>
                  </a:txBody>
                  <a:tcPr marT="50292" marB="50292">
                    <a:lnL w="12700" cmpd="sng">
                      <a:solidFill>
                        <a:srgbClr val="666666"/>
                      </a:solidFill>
                    </a:lnL>
                    <a:lnR w="12700" cmpd="sng">
                      <a:solidFill>
                        <a:srgbClr val="666666"/>
                      </a:solidFill>
                    </a:lnR>
                    <a:lnT w="12700" cmpd="sng">
                      <a:solidFill>
                        <a:srgbClr val="666666"/>
                      </a:solidFill>
                    </a:lnT>
                    <a:lnB w="12700" cmpd="sng">
                      <a:solidFill>
                        <a:srgbClr val="66666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r>
                        <a:rPr lang="en-US" sz="1600" dirty="0"/>
                        <a:t>M</a:t>
                      </a:r>
                      <a:r>
                        <a:rPr lang="en-SG" sz="1600" dirty="0"/>
                        <a:t>edium</a:t>
                      </a:r>
                    </a:p>
                  </a:txBody>
                  <a:tcPr marT="50292" marB="50292">
                    <a:lnL w="12700" cmpd="sng">
                      <a:solidFill>
                        <a:srgbClr val="666666"/>
                      </a:solidFill>
                    </a:lnL>
                    <a:lnR w="12700" cmpd="sng">
                      <a:solidFill>
                        <a:srgbClr val="666666"/>
                      </a:solidFill>
                    </a:lnR>
                    <a:lnT w="12700" cmpd="sng">
                      <a:solidFill>
                        <a:srgbClr val="666666"/>
                      </a:solidFill>
                    </a:lnT>
                    <a:lnB w="12700" cmpd="sng">
                      <a:solidFill>
                        <a:srgbClr val="66666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C800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marR="0" lvl="0" indent="0" algn="l" defTabSz="11877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600" dirty="0"/>
                        <a:t>Once</a:t>
                      </a:r>
                    </a:p>
                  </a:txBody>
                  <a:tcPr marT="50292" marB="50292">
                    <a:lnL w="12700" cmpd="sng">
                      <a:solidFill>
                        <a:srgbClr val="666666"/>
                      </a:solidFill>
                    </a:lnL>
                    <a:lnR w="12700" cmpd="sng">
                      <a:solidFill>
                        <a:srgbClr val="666666"/>
                      </a:solidFill>
                    </a:lnR>
                    <a:lnT w="12700" cmpd="sng">
                      <a:solidFill>
                        <a:srgbClr val="666666"/>
                      </a:solidFill>
                    </a:lnT>
                    <a:lnB w="12700" cmpd="sng">
                      <a:solidFill>
                        <a:srgbClr val="66666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endParaRPr lang="en-SG" sz="1600" dirty="0"/>
                    </a:p>
                  </a:txBody>
                  <a:tcPr marT="50292" marB="50292">
                    <a:lnL w="12700" cmpd="sng">
                      <a:solidFill>
                        <a:srgbClr val="666666"/>
                      </a:solidFill>
                    </a:lnL>
                    <a:lnR w="12700" cmpd="sng">
                      <a:solidFill>
                        <a:srgbClr val="666666"/>
                      </a:solidFill>
                    </a:lnR>
                    <a:lnT w="12700" cmpd="sng">
                      <a:solidFill>
                        <a:srgbClr val="666666"/>
                      </a:solidFill>
                    </a:lnT>
                    <a:lnB w="12700" cmpd="sng">
                      <a:solidFill>
                        <a:srgbClr val="66666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endParaRPr lang="en-SG" sz="1600" dirty="0"/>
                    </a:p>
                  </a:txBody>
                  <a:tcPr marT="50292" marB="50292">
                    <a:lnL w="12700" cmpd="sng">
                      <a:solidFill>
                        <a:srgbClr val="666666"/>
                      </a:solidFill>
                    </a:lnL>
                    <a:lnR w="12700" cmpd="sng">
                      <a:solidFill>
                        <a:srgbClr val="666666"/>
                      </a:solidFill>
                    </a:lnR>
                    <a:lnT w="12700" cmpd="sng">
                      <a:solidFill>
                        <a:srgbClr val="666666"/>
                      </a:solidFill>
                    </a:lnT>
                    <a:lnB w="12700" cmpd="sng">
                      <a:solidFill>
                        <a:srgbClr val="66666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endParaRPr lang="en-SG" sz="1600" dirty="0"/>
                    </a:p>
                  </a:txBody>
                  <a:tcPr marT="50292" marB="50292">
                    <a:lnL w="12700" cmpd="sng">
                      <a:solidFill>
                        <a:srgbClr val="666666"/>
                      </a:solidFill>
                    </a:lnL>
                    <a:lnR w="12700" cmpd="sng">
                      <a:solidFill>
                        <a:srgbClr val="666666"/>
                      </a:solidFill>
                    </a:lnR>
                    <a:lnT w="12700" cmpd="sng">
                      <a:solidFill>
                        <a:srgbClr val="666666"/>
                      </a:solidFill>
                    </a:lnT>
                    <a:lnB w="12700" cmpd="sng">
                      <a:solidFill>
                        <a:srgbClr val="66666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endParaRPr lang="en-SG" sz="1600" dirty="0"/>
                    </a:p>
                  </a:txBody>
                  <a:tcPr marT="50292" marB="50292">
                    <a:lnL w="12700" cmpd="sng">
                      <a:solidFill>
                        <a:srgbClr val="666666"/>
                      </a:solidFill>
                    </a:lnL>
                    <a:lnR w="12700" cmpd="sng">
                      <a:solidFill>
                        <a:srgbClr val="666666"/>
                      </a:solidFill>
                    </a:lnR>
                    <a:lnT w="12700" cmpd="sng">
                      <a:solidFill>
                        <a:srgbClr val="666666"/>
                      </a:solidFill>
                    </a:lnT>
                    <a:lnB w="12700" cmpd="sng">
                      <a:solidFill>
                        <a:srgbClr val="66666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endParaRPr lang="en-SG" sz="1600" dirty="0"/>
                    </a:p>
                  </a:txBody>
                  <a:tcPr marT="50292" marB="50292">
                    <a:lnL w="12700" cmpd="sng">
                      <a:solidFill>
                        <a:srgbClr val="666666"/>
                      </a:solidFill>
                    </a:lnL>
                    <a:lnR w="12700" cmpd="sng">
                      <a:solidFill>
                        <a:srgbClr val="666666"/>
                      </a:solidFill>
                    </a:lnR>
                    <a:lnT w="12700" cmpd="sng">
                      <a:solidFill>
                        <a:srgbClr val="666666"/>
                      </a:solidFill>
                    </a:lnT>
                    <a:lnB w="12700" cmpd="sng">
                      <a:solidFill>
                        <a:srgbClr val="66666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B230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3214399"/>
                  </a:ext>
                </a:extLst>
              </a:tr>
              <a:tr h="291296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r>
                        <a:rPr lang="en-SG" sz="1600" b="1" dirty="0"/>
                        <a:t>Operating Duration</a:t>
                      </a:r>
                    </a:p>
                  </a:txBody>
                  <a:tcPr marT="50292" marB="50292">
                    <a:lnL w="12700" cmpd="sng">
                      <a:solidFill>
                        <a:srgbClr val="666666"/>
                      </a:solidFill>
                    </a:lnL>
                    <a:lnR w="12700" cmpd="sng">
                      <a:solidFill>
                        <a:srgbClr val="666666"/>
                      </a:solidFill>
                    </a:lnR>
                    <a:lnT w="12700" cmpd="sng">
                      <a:solidFill>
                        <a:srgbClr val="666666"/>
                      </a:solidFill>
                    </a:lnT>
                    <a:lnB w="12700" cmpd="sng">
                      <a:solidFill>
                        <a:srgbClr val="66666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r>
                        <a:rPr lang="en-US" sz="1600" dirty="0"/>
                        <a:t>M</a:t>
                      </a:r>
                      <a:r>
                        <a:rPr lang="en-SG" sz="1600" dirty="0"/>
                        <a:t>edium</a:t>
                      </a:r>
                    </a:p>
                  </a:txBody>
                  <a:tcPr marT="50292" marB="50292">
                    <a:lnL w="12700" cmpd="sng">
                      <a:solidFill>
                        <a:srgbClr val="666666"/>
                      </a:solidFill>
                    </a:lnL>
                    <a:lnR w="12700" cmpd="sng">
                      <a:solidFill>
                        <a:srgbClr val="666666"/>
                      </a:solidFill>
                    </a:lnR>
                    <a:lnT w="12700" cmpd="sng">
                      <a:solidFill>
                        <a:srgbClr val="666666"/>
                      </a:solidFill>
                    </a:lnT>
                    <a:lnB w="12700" cmpd="sng">
                      <a:solidFill>
                        <a:srgbClr val="66666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C800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marR="0" lvl="0" indent="0" algn="l" defTabSz="11877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600" dirty="0"/>
                        <a:t>As requested</a:t>
                      </a:r>
                    </a:p>
                  </a:txBody>
                  <a:tcPr marT="50292" marB="50292">
                    <a:lnL w="12700" cmpd="sng">
                      <a:solidFill>
                        <a:srgbClr val="666666"/>
                      </a:solidFill>
                    </a:lnL>
                    <a:lnR w="12700" cmpd="sng">
                      <a:solidFill>
                        <a:srgbClr val="666666"/>
                      </a:solidFill>
                    </a:lnR>
                    <a:lnT w="12700" cmpd="sng">
                      <a:solidFill>
                        <a:srgbClr val="666666"/>
                      </a:solidFill>
                    </a:lnT>
                    <a:lnB w="12700" cmpd="sng">
                      <a:solidFill>
                        <a:srgbClr val="66666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endParaRPr lang="en-SG" sz="1600" dirty="0"/>
                    </a:p>
                  </a:txBody>
                  <a:tcPr marT="50292" marB="50292">
                    <a:lnL w="12700" cmpd="sng">
                      <a:solidFill>
                        <a:srgbClr val="666666"/>
                      </a:solidFill>
                    </a:lnL>
                    <a:lnR w="12700" cmpd="sng">
                      <a:solidFill>
                        <a:srgbClr val="666666"/>
                      </a:solidFill>
                    </a:lnR>
                    <a:lnT w="12700" cmpd="sng">
                      <a:solidFill>
                        <a:srgbClr val="666666"/>
                      </a:solidFill>
                    </a:lnT>
                    <a:lnB w="12700" cmpd="sng">
                      <a:solidFill>
                        <a:srgbClr val="66666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endParaRPr lang="en-SG" sz="1600" dirty="0"/>
                    </a:p>
                  </a:txBody>
                  <a:tcPr marT="50292" marB="50292">
                    <a:lnL w="12700" cmpd="sng">
                      <a:solidFill>
                        <a:srgbClr val="666666"/>
                      </a:solidFill>
                    </a:lnL>
                    <a:lnR w="12700" cmpd="sng">
                      <a:solidFill>
                        <a:srgbClr val="666666"/>
                      </a:solidFill>
                    </a:lnR>
                    <a:lnT w="12700" cmpd="sng">
                      <a:solidFill>
                        <a:srgbClr val="666666"/>
                      </a:solidFill>
                    </a:lnT>
                    <a:lnB w="12700" cmpd="sng">
                      <a:solidFill>
                        <a:srgbClr val="66666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endParaRPr lang="en-SG" sz="1600" dirty="0"/>
                    </a:p>
                  </a:txBody>
                  <a:tcPr marT="50292" marB="50292">
                    <a:lnL w="12700" cmpd="sng">
                      <a:solidFill>
                        <a:srgbClr val="666666"/>
                      </a:solidFill>
                    </a:lnL>
                    <a:lnR w="12700" cmpd="sng">
                      <a:solidFill>
                        <a:srgbClr val="666666"/>
                      </a:solidFill>
                    </a:lnR>
                    <a:lnT w="12700" cmpd="sng">
                      <a:solidFill>
                        <a:srgbClr val="666666"/>
                      </a:solidFill>
                    </a:lnT>
                    <a:lnB w="12700" cmpd="sng">
                      <a:solidFill>
                        <a:srgbClr val="66666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endParaRPr lang="en-SG" sz="1600" dirty="0"/>
                    </a:p>
                  </a:txBody>
                  <a:tcPr marT="50292" marB="50292">
                    <a:lnL w="12700" cmpd="sng">
                      <a:solidFill>
                        <a:srgbClr val="666666"/>
                      </a:solidFill>
                    </a:lnL>
                    <a:lnR w="12700" cmpd="sng">
                      <a:solidFill>
                        <a:srgbClr val="666666"/>
                      </a:solidFill>
                    </a:lnR>
                    <a:lnT w="12700" cmpd="sng">
                      <a:solidFill>
                        <a:srgbClr val="666666"/>
                      </a:solidFill>
                    </a:lnT>
                    <a:lnB w="12700" cmpd="sng">
                      <a:solidFill>
                        <a:srgbClr val="66666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endParaRPr lang="en-SG" sz="1600" dirty="0"/>
                    </a:p>
                  </a:txBody>
                  <a:tcPr marT="50292" marB="50292">
                    <a:lnL w="12700" cmpd="sng">
                      <a:solidFill>
                        <a:srgbClr val="666666"/>
                      </a:solidFill>
                    </a:lnL>
                    <a:lnR w="12700" cmpd="sng">
                      <a:solidFill>
                        <a:srgbClr val="666666"/>
                      </a:solidFill>
                    </a:lnR>
                    <a:lnT w="12700" cmpd="sng">
                      <a:solidFill>
                        <a:srgbClr val="666666"/>
                      </a:solidFill>
                    </a:lnT>
                    <a:lnB w="12700" cmpd="sng">
                      <a:solidFill>
                        <a:srgbClr val="66666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B230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6604440"/>
                  </a:ext>
                </a:extLst>
              </a:tr>
              <a:tr h="291296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marR="0" lvl="0" indent="0" algn="l" defTabSz="11877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600" b="1" dirty="0"/>
                        <a:t>Operating Power (Charging, Discharging Rate)</a:t>
                      </a:r>
                    </a:p>
                  </a:txBody>
                  <a:tcPr marT="50292" marB="50292">
                    <a:lnL w="12700" cmpd="sng">
                      <a:solidFill>
                        <a:srgbClr val="666666"/>
                      </a:solidFill>
                    </a:lnL>
                    <a:lnR w="12700" cmpd="sng">
                      <a:solidFill>
                        <a:srgbClr val="666666"/>
                      </a:solidFill>
                    </a:lnR>
                    <a:lnT w="12700" cmpd="sng">
                      <a:solidFill>
                        <a:srgbClr val="666666"/>
                      </a:solidFill>
                    </a:lnT>
                    <a:lnB w="12700" cmpd="sng">
                      <a:solidFill>
                        <a:srgbClr val="66666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r>
                        <a:rPr lang="en-US" sz="1600" dirty="0"/>
                        <a:t>M</a:t>
                      </a:r>
                      <a:r>
                        <a:rPr lang="en-SG" sz="1600" dirty="0"/>
                        <a:t>edium</a:t>
                      </a:r>
                    </a:p>
                  </a:txBody>
                  <a:tcPr marT="50292" marB="50292">
                    <a:lnL w="12700" cmpd="sng">
                      <a:solidFill>
                        <a:srgbClr val="666666"/>
                      </a:solidFill>
                    </a:lnL>
                    <a:lnR w="12700" cmpd="sng">
                      <a:solidFill>
                        <a:srgbClr val="666666"/>
                      </a:solidFill>
                    </a:lnR>
                    <a:lnT w="12700" cmpd="sng">
                      <a:solidFill>
                        <a:srgbClr val="666666"/>
                      </a:solidFill>
                    </a:lnT>
                    <a:lnB w="12700" cmpd="sng">
                      <a:solidFill>
                        <a:srgbClr val="66666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C800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marR="0" lvl="0" indent="0" algn="l" defTabSz="11877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600" dirty="0"/>
                        <a:t>Once</a:t>
                      </a:r>
                    </a:p>
                  </a:txBody>
                  <a:tcPr marT="50292" marB="50292">
                    <a:lnL w="12700" cmpd="sng">
                      <a:solidFill>
                        <a:srgbClr val="666666"/>
                      </a:solidFill>
                    </a:lnL>
                    <a:lnR w="12700" cmpd="sng">
                      <a:solidFill>
                        <a:srgbClr val="666666"/>
                      </a:solidFill>
                    </a:lnR>
                    <a:lnT w="12700" cmpd="sng">
                      <a:solidFill>
                        <a:srgbClr val="666666"/>
                      </a:solidFill>
                    </a:lnT>
                    <a:lnB w="12700" cmpd="sng">
                      <a:solidFill>
                        <a:srgbClr val="66666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endParaRPr lang="en-SG" sz="1600" dirty="0"/>
                    </a:p>
                  </a:txBody>
                  <a:tcPr marT="50292" marB="50292">
                    <a:lnL w="12700" cmpd="sng">
                      <a:solidFill>
                        <a:srgbClr val="666666"/>
                      </a:solidFill>
                    </a:lnL>
                    <a:lnR w="12700" cmpd="sng">
                      <a:solidFill>
                        <a:srgbClr val="666666"/>
                      </a:solidFill>
                    </a:lnR>
                    <a:lnT w="12700" cmpd="sng">
                      <a:solidFill>
                        <a:srgbClr val="666666"/>
                      </a:solidFill>
                    </a:lnT>
                    <a:lnB w="12700" cmpd="sng">
                      <a:solidFill>
                        <a:srgbClr val="66666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B230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endParaRPr lang="en-SG" sz="1600" dirty="0"/>
                    </a:p>
                  </a:txBody>
                  <a:tcPr marT="50292" marB="50292">
                    <a:lnL w="12700" cmpd="sng">
                      <a:solidFill>
                        <a:srgbClr val="666666"/>
                      </a:solidFill>
                    </a:lnL>
                    <a:lnR w="12700" cmpd="sng">
                      <a:solidFill>
                        <a:srgbClr val="666666"/>
                      </a:solidFill>
                    </a:lnR>
                    <a:lnT w="12700" cmpd="sng">
                      <a:solidFill>
                        <a:srgbClr val="666666"/>
                      </a:solidFill>
                    </a:lnT>
                    <a:lnB w="12700" cmpd="sng">
                      <a:solidFill>
                        <a:srgbClr val="66666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B230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endParaRPr lang="en-SG" sz="1600" dirty="0"/>
                    </a:p>
                  </a:txBody>
                  <a:tcPr marT="50292" marB="50292">
                    <a:lnL w="12700" cmpd="sng">
                      <a:solidFill>
                        <a:srgbClr val="666666"/>
                      </a:solidFill>
                    </a:lnL>
                    <a:lnR w="12700" cmpd="sng">
                      <a:solidFill>
                        <a:srgbClr val="666666"/>
                      </a:solidFill>
                    </a:lnR>
                    <a:lnT w="12700" cmpd="sng">
                      <a:solidFill>
                        <a:srgbClr val="666666"/>
                      </a:solidFill>
                    </a:lnT>
                    <a:lnB w="12700" cmpd="sng">
                      <a:solidFill>
                        <a:srgbClr val="66666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endParaRPr lang="en-SG" sz="1600" dirty="0"/>
                    </a:p>
                  </a:txBody>
                  <a:tcPr marT="50292" marB="50292">
                    <a:lnL w="12700" cmpd="sng">
                      <a:solidFill>
                        <a:srgbClr val="666666"/>
                      </a:solidFill>
                    </a:lnL>
                    <a:lnR w="12700" cmpd="sng">
                      <a:solidFill>
                        <a:srgbClr val="666666"/>
                      </a:solidFill>
                    </a:lnR>
                    <a:lnT w="12700" cmpd="sng">
                      <a:solidFill>
                        <a:srgbClr val="666666"/>
                      </a:solidFill>
                    </a:lnT>
                    <a:lnB w="12700" cmpd="sng">
                      <a:solidFill>
                        <a:srgbClr val="66666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endParaRPr lang="en-SG" sz="1600" dirty="0"/>
                    </a:p>
                  </a:txBody>
                  <a:tcPr marT="50292" marB="50292">
                    <a:lnL w="12700" cmpd="sng">
                      <a:solidFill>
                        <a:srgbClr val="666666"/>
                      </a:solidFill>
                    </a:lnL>
                    <a:lnR w="12700" cmpd="sng">
                      <a:solidFill>
                        <a:srgbClr val="666666"/>
                      </a:solidFill>
                    </a:lnR>
                    <a:lnT w="12700" cmpd="sng">
                      <a:solidFill>
                        <a:srgbClr val="666666"/>
                      </a:solidFill>
                    </a:lnT>
                    <a:lnB w="12700" cmpd="sng">
                      <a:solidFill>
                        <a:srgbClr val="66666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B230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5256390"/>
                  </a:ext>
                </a:extLst>
              </a:tr>
              <a:tr h="291296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r>
                        <a:rPr lang="en-SG" sz="1600" b="1" dirty="0"/>
                        <a:t>EH operating frequency</a:t>
                      </a:r>
                    </a:p>
                  </a:txBody>
                  <a:tcPr marT="50292" marB="50292">
                    <a:lnL w="12700" cmpd="sng">
                      <a:solidFill>
                        <a:srgbClr val="666666"/>
                      </a:solidFill>
                    </a:lnL>
                    <a:lnR w="12700" cmpd="sng">
                      <a:solidFill>
                        <a:srgbClr val="666666"/>
                      </a:solidFill>
                    </a:lnR>
                    <a:lnT w="12700" cmpd="sng">
                      <a:solidFill>
                        <a:srgbClr val="666666"/>
                      </a:solidFill>
                    </a:lnT>
                    <a:lnB w="12700" cmpd="sng">
                      <a:solidFill>
                        <a:srgbClr val="66666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r>
                        <a:rPr lang="en-US" sz="1600" dirty="0"/>
                        <a:t>L</a:t>
                      </a:r>
                      <a:r>
                        <a:rPr lang="en-SG" sz="1600" dirty="0"/>
                        <a:t>ow</a:t>
                      </a:r>
                    </a:p>
                  </a:txBody>
                  <a:tcPr marT="50292" marB="50292">
                    <a:lnL w="12700" cmpd="sng">
                      <a:solidFill>
                        <a:srgbClr val="666666"/>
                      </a:solidFill>
                    </a:lnL>
                    <a:lnR w="12700" cmpd="sng">
                      <a:solidFill>
                        <a:srgbClr val="666666"/>
                      </a:solidFill>
                    </a:lnR>
                    <a:lnT w="12700" cmpd="sng">
                      <a:solidFill>
                        <a:srgbClr val="666666"/>
                      </a:solidFill>
                    </a:lnT>
                    <a:lnB w="12700" cmpd="sng">
                      <a:solidFill>
                        <a:srgbClr val="66666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6D00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r>
                        <a:rPr lang="en-SG" sz="1600" dirty="0"/>
                        <a:t>Once</a:t>
                      </a:r>
                    </a:p>
                  </a:txBody>
                  <a:tcPr marT="50292" marB="50292">
                    <a:lnL w="12700" cmpd="sng">
                      <a:solidFill>
                        <a:srgbClr val="666666"/>
                      </a:solidFill>
                    </a:lnL>
                    <a:lnR w="12700" cmpd="sng">
                      <a:solidFill>
                        <a:srgbClr val="666666"/>
                      </a:solidFill>
                    </a:lnR>
                    <a:lnT w="12700" cmpd="sng">
                      <a:solidFill>
                        <a:srgbClr val="666666"/>
                      </a:solidFill>
                    </a:lnT>
                    <a:lnB w="12700" cmpd="sng">
                      <a:solidFill>
                        <a:srgbClr val="66666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endParaRPr lang="en-SG" sz="1600" dirty="0"/>
                    </a:p>
                  </a:txBody>
                  <a:tcPr marT="50292" marB="50292">
                    <a:lnL w="12700" cmpd="sng">
                      <a:solidFill>
                        <a:srgbClr val="666666"/>
                      </a:solidFill>
                    </a:lnL>
                    <a:lnR w="12700" cmpd="sng">
                      <a:solidFill>
                        <a:srgbClr val="666666"/>
                      </a:solidFill>
                    </a:lnR>
                    <a:lnT w="12700" cmpd="sng">
                      <a:solidFill>
                        <a:srgbClr val="666666"/>
                      </a:solidFill>
                    </a:lnT>
                    <a:lnB w="12700" cmpd="sng">
                      <a:solidFill>
                        <a:srgbClr val="66666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B230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endParaRPr lang="en-SG" sz="1600" dirty="0"/>
                    </a:p>
                  </a:txBody>
                  <a:tcPr marT="50292" marB="50292">
                    <a:lnL w="12700" cmpd="sng">
                      <a:solidFill>
                        <a:srgbClr val="666666"/>
                      </a:solidFill>
                    </a:lnL>
                    <a:lnR w="12700" cmpd="sng">
                      <a:solidFill>
                        <a:srgbClr val="666666"/>
                      </a:solidFill>
                    </a:lnR>
                    <a:lnT w="12700" cmpd="sng">
                      <a:solidFill>
                        <a:srgbClr val="666666"/>
                      </a:solidFill>
                    </a:lnT>
                    <a:lnB w="12700" cmpd="sng">
                      <a:solidFill>
                        <a:srgbClr val="66666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endParaRPr lang="en-SG" sz="1600" dirty="0"/>
                    </a:p>
                  </a:txBody>
                  <a:tcPr marT="50292" marB="50292">
                    <a:lnL w="12700" cmpd="sng">
                      <a:solidFill>
                        <a:srgbClr val="666666"/>
                      </a:solidFill>
                    </a:lnL>
                    <a:lnR w="12700" cmpd="sng">
                      <a:solidFill>
                        <a:srgbClr val="666666"/>
                      </a:solidFill>
                    </a:lnR>
                    <a:lnT w="12700" cmpd="sng">
                      <a:solidFill>
                        <a:srgbClr val="666666"/>
                      </a:solidFill>
                    </a:lnT>
                    <a:lnB w="12700" cmpd="sng">
                      <a:solidFill>
                        <a:srgbClr val="66666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B230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endParaRPr lang="en-SG" sz="1600" dirty="0"/>
                    </a:p>
                  </a:txBody>
                  <a:tcPr marT="50292" marB="50292">
                    <a:lnL w="12700" cmpd="sng">
                      <a:solidFill>
                        <a:srgbClr val="666666"/>
                      </a:solidFill>
                    </a:lnL>
                    <a:lnR w="12700" cmpd="sng">
                      <a:solidFill>
                        <a:srgbClr val="666666"/>
                      </a:solidFill>
                    </a:lnR>
                    <a:lnT w="12700" cmpd="sng">
                      <a:solidFill>
                        <a:srgbClr val="666666"/>
                      </a:solidFill>
                    </a:lnT>
                    <a:lnB w="12700" cmpd="sng">
                      <a:solidFill>
                        <a:srgbClr val="66666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endParaRPr lang="en-SG" sz="1600" dirty="0"/>
                    </a:p>
                  </a:txBody>
                  <a:tcPr marT="50292" marB="50292">
                    <a:lnL w="12700" cmpd="sng">
                      <a:solidFill>
                        <a:srgbClr val="666666"/>
                      </a:solidFill>
                    </a:lnL>
                    <a:lnR w="12700" cmpd="sng">
                      <a:solidFill>
                        <a:srgbClr val="666666"/>
                      </a:solidFill>
                    </a:lnR>
                    <a:lnT w="12700" cmpd="sng">
                      <a:solidFill>
                        <a:srgbClr val="666666"/>
                      </a:solidFill>
                    </a:lnT>
                    <a:lnB w="12700" cmpd="sng">
                      <a:solidFill>
                        <a:srgbClr val="66666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7058961"/>
                  </a:ext>
                </a:extLst>
              </a:tr>
              <a:tr h="291296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r>
                        <a:rPr lang="en-SG" sz="1600" b="1" dirty="0"/>
                        <a:t>Received Power (Harvested Power)</a:t>
                      </a:r>
                    </a:p>
                  </a:txBody>
                  <a:tcPr marT="50292" marB="50292">
                    <a:lnL w="12700" cmpd="sng">
                      <a:solidFill>
                        <a:srgbClr val="666666"/>
                      </a:solidFill>
                    </a:lnL>
                    <a:lnR w="12700" cmpd="sng">
                      <a:solidFill>
                        <a:srgbClr val="666666"/>
                      </a:solidFill>
                    </a:lnR>
                    <a:lnT w="12700" cmpd="sng">
                      <a:solidFill>
                        <a:srgbClr val="666666"/>
                      </a:solidFill>
                    </a:lnT>
                    <a:lnB w="12700" cmpd="sng">
                      <a:solidFill>
                        <a:srgbClr val="66666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r>
                        <a:rPr lang="en-US" sz="1600" dirty="0"/>
                        <a:t>High</a:t>
                      </a:r>
                      <a:endParaRPr lang="en-SG" sz="1600" dirty="0"/>
                    </a:p>
                  </a:txBody>
                  <a:tcPr marT="50292" marB="50292">
                    <a:lnL w="12700" cmpd="sng">
                      <a:solidFill>
                        <a:srgbClr val="666666"/>
                      </a:solidFill>
                    </a:lnL>
                    <a:lnR w="12700" cmpd="sng">
                      <a:solidFill>
                        <a:srgbClr val="666666"/>
                      </a:solidFill>
                    </a:lnR>
                    <a:lnT w="12700" cmpd="sng">
                      <a:solidFill>
                        <a:srgbClr val="666666"/>
                      </a:solidFill>
                    </a:lnT>
                    <a:lnB w="12700" cmpd="sng">
                      <a:solidFill>
                        <a:srgbClr val="66666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B230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r>
                        <a:rPr lang="en-SG" sz="1600"/>
                        <a:t>As requested</a:t>
                      </a:r>
                      <a:endParaRPr lang="en-SG" sz="1600" dirty="0"/>
                    </a:p>
                  </a:txBody>
                  <a:tcPr marT="50292" marB="50292">
                    <a:lnL w="12700" cmpd="sng">
                      <a:solidFill>
                        <a:srgbClr val="666666"/>
                      </a:solidFill>
                    </a:lnL>
                    <a:lnR w="12700" cmpd="sng">
                      <a:solidFill>
                        <a:srgbClr val="666666"/>
                      </a:solidFill>
                    </a:lnR>
                    <a:lnT w="12700" cmpd="sng">
                      <a:solidFill>
                        <a:srgbClr val="666666"/>
                      </a:solidFill>
                    </a:lnT>
                    <a:lnB w="12700" cmpd="sng">
                      <a:solidFill>
                        <a:srgbClr val="66666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endParaRPr lang="en-SG" sz="1600" dirty="0"/>
                    </a:p>
                  </a:txBody>
                  <a:tcPr marT="50292" marB="50292">
                    <a:lnL w="12700" cmpd="sng">
                      <a:solidFill>
                        <a:srgbClr val="666666"/>
                      </a:solidFill>
                    </a:lnL>
                    <a:lnR w="12700" cmpd="sng">
                      <a:solidFill>
                        <a:srgbClr val="666666"/>
                      </a:solidFill>
                    </a:lnR>
                    <a:lnT w="12700" cmpd="sng">
                      <a:solidFill>
                        <a:srgbClr val="666666"/>
                      </a:solidFill>
                    </a:lnT>
                    <a:lnB w="12700" cmpd="sng">
                      <a:solidFill>
                        <a:srgbClr val="66666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endParaRPr lang="en-SG" sz="1600" dirty="0"/>
                    </a:p>
                  </a:txBody>
                  <a:tcPr marT="50292" marB="50292">
                    <a:lnL w="12700" cmpd="sng">
                      <a:solidFill>
                        <a:srgbClr val="666666"/>
                      </a:solidFill>
                    </a:lnL>
                    <a:lnR w="12700" cmpd="sng">
                      <a:solidFill>
                        <a:srgbClr val="666666"/>
                      </a:solidFill>
                    </a:lnR>
                    <a:lnT w="12700" cmpd="sng">
                      <a:solidFill>
                        <a:srgbClr val="666666"/>
                      </a:solidFill>
                    </a:lnT>
                    <a:lnB w="12700" cmpd="sng">
                      <a:solidFill>
                        <a:srgbClr val="66666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B230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endParaRPr lang="en-SG" sz="1600" dirty="0"/>
                    </a:p>
                  </a:txBody>
                  <a:tcPr marT="50292" marB="50292">
                    <a:lnL w="12700" cmpd="sng">
                      <a:solidFill>
                        <a:srgbClr val="666666"/>
                      </a:solidFill>
                    </a:lnL>
                    <a:lnR w="12700" cmpd="sng">
                      <a:solidFill>
                        <a:srgbClr val="666666"/>
                      </a:solidFill>
                    </a:lnR>
                    <a:lnT w="12700" cmpd="sng">
                      <a:solidFill>
                        <a:srgbClr val="666666"/>
                      </a:solidFill>
                    </a:lnT>
                    <a:lnB w="12700" cmpd="sng">
                      <a:solidFill>
                        <a:srgbClr val="66666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endParaRPr lang="en-SG" sz="1600" dirty="0"/>
                    </a:p>
                  </a:txBody>
                  <a:tcPr marT="50292" marB="50292">
                    <a:lnL w="12700" cmpd="sng">
                      <a:solidFill>
                        <a:srgbClr val="666666"/>
                      </a:solidFill>
                    </a:lnL>
                    <a:lnR w="12700" cmpd="sng">
                      <a:solidFill>
                        <a:srgbClr val="666666"/>
                      </a:solidFill>
                    </a:lnR>
                    <a:lnT w="12700" cmpd="sng">
                      <a:solidFill>
                        <a:srgbClr val="666666"/>
                      </a:solidFill>
                    </a:lnT>
                    <a:lnB w="12700" cmpd="sng">
                      <a:solidFill>
                        <a:srgbClr val="66666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endParaRPr lang="en-SG" sz="1600" dirty="0"/>
                    </a:p>
                  </a:txBody>
                  <a:tcPr marT="50292" marB="50292">
                    <a:lnL w="12700" cmpd="sng">
                      <a:solidFill>
                        <a:srgbClr val="666666"/>
                      </a:solidFill>
                    </a:lnL>
                    <a:lnR w="12700" cmpd="sng">
                      <a:solidFill>
                        <a:srgbClr val="666666"/>
                      </a:solidFill>
                    </a:lnR>
                    <a:lnT w="12700" cmpd="sng">
                      <a:solidFill>
                        <a:srgbClr val="666666"/>
                      </a:solidFill>
                    </a:lnT>
                    <a:lnB w="12700" cmpd="sng">
                      <a:solidFill>
                        <a:srgbClr val="66666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B230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7814249"/>
                  </a:ext>
                </a:extLst>
              </a:tr>
              <a:tr h="291296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r>
                        <a:rPr lang="en-SG" sz="1600" b="1" dirty="0"/>
                        <a:t>Buffer Data Size</a:t>
                      </a:r>
                    </a:p>
                  </a:txBody>
                  <a:tcPr marT="50292" marB="50292">
                    <a:lnL w="12700" cmpd="sng">
                      <a:solidFill>
                        <a:srgbClr val="666666"/>
                      </a:solidFill>
                    </a:lnL>
                    <a:lnR w="12700" cmpd="sng">
                      <a:solidFill>
                        <a:srgbClr val="666666"/>
                      </a:solidFill>
                    </a:lnR>
                    <a:lnT w="12700" cmpd="sng">
                      <a:solidFill>
                        <a:srgbClr val="666666"/>
                      </a:solidFill>
                    </a:lnT>
                    <a:lnB w="12700" cmpd="sng">
                      <a:solidFill>
                        <a:srgbClr val="66666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r>
                        <a:rPr lang="en-SG" sz="1600" dirty="0"/>
                        <a:t>Medium</a:t>
                      </a:r>
                    </a:p>
                  </a:txBody>
                  <a:tcPr marT="50292" marB="50292">
                    <a:lnL w="12700" cmpd="sng">
                      <a:solidFill>
                        <a:srgbClr val="666666"/>
                      </a:solidFill>
                    </a:lnL>
                    <a:lnR w="12700" cmpd="sng">
                      <a:solidFill>
                        <a:srgbClr val="666666"/>
                      </a:solidFill>
                    </a:lnR>
                    <a:lnT w="12700" cmpd="sng">
                      <a:solidFill>
                        <a:srgbClr val="666666"/>
                      </a:solidFill>
                    </a:lnT>
                    <a:lnB w="12700" cmpd="sng">
                      <a:solidFill>
                        <a:srgbClr val="66666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C800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marR="0" lvl="0" indent="0" algn="l" defTabSz="11877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600" dirty="0"/>
                        <a:t>Ongoing / Periodic</a:t>
                      </a:r>
                    </a:p>
                  </a:txBody>
                  <a:tcPr marT="50292" marB="50292">
                    <a:lnL w="12700" cmpd="sng">
                      <a:solidFill>
                        <a:srgbClr val="666666"/>
                      </a:solidFill>
                    </a:lnL>
                    <a:lnR w="12700" cmpd="sng">
                      <a:solidFill>
                        <a:srgbClr val="666666"/>
                      </a:solidFill>
                    </a:lnR>
                    <a:lnT w="12700" cmpd="sng">
                      <a:solidFill>
                        <a:srgbClr val="666666"/>
                      </a:solidFill>
                    </a:lnT>
                    <a:lnB w="12700" cmpd="sng">
                      <a:solidFill>
                        <a:srgbClr val="66666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endParaRPr lang="en-SG" sz="1600" dirty="0"/>
                    </a:p>
                  </a:txBody>
                  <a:tcPr marT="50292" marB="50292">
                    <a:lnL w="12700" cmpd="sng">
                      <a:solidFill>
                        <a:srgbClr val="666666"/>
                      </a:solidFill>
                    </a:lnL>
                    <a:lnR w="12700" cmpd="sng">
                      <a:solidFill>
                        <a:srgbClr val="666666"/>
                      </a:solidFill>
                    </a:lnR>
                    <a:lnT w="12700" cmpd="sng">
                      <a:solidFill>
                        <a:srgbClr val="666666"/>
                      </a:solidFill>
                    </a:lnT>
                    <a:lnB w="12700" cmpd="sng">
                      <a:solidFill>
                        <a:srgbClr val="66666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endParaRPr lang="en-SG" sz="1600" dirty="0"/>
                    </a:p>
                  </a:txBody>
                  <a:tcPr marT="50292" marB="50292">
                    <a:lnL w="12700" cmpd="sng">
                      <a:solidFill>
                        <a:srgbClr val="666666"/>
                      </a:solidFill>
                    </a:lnL>
                    <a:lnR w="12700" cmpd="sng">
                      <a:solidFill>
                        <a:srgbClr val="666666"/>
                      </a:solidFill>
                    </a:lnR>
                    <a:lnT w="12700" cmpd="sng">
                      <a:solidFill>
                        <a:srgbClr val="666666"/>
                      </a:solidFill>
                    </a:lnT>
                    <a:lnB w="12700" cmpd="sng">
                      <a:solidFill>
                        <a:srgbClr val="66666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endParaRPr lang="en-SG" sz="1600" dirty="0"/>
                    </a:p>
                  </a:txBody>
                  <a:tcPr marT="50292" marB="50292">
                    <a:lnL w="12700" cmpd="sng">
                      <a:solidFill>
                        <a:srgbClr val="666666"/>
                      </a:solidFill>
                    </a:lnL>
                    <a:lnR w="12700" cmpd="sng">
                      <a:solidFill>
                        <a:srgbClr val="666666"/>
                      </a:solidFill>
                    </a:lnR>
                    <a:lnT w="12700" cmpd="sng">
                      <a:solidFill>
                        <a:srgbClr val="666666"/>
                      </a:solidFill>
                    </a:lnT>
                    <a:lnB w="12700" cmpd="sng">
                      <a:solidFill>
                        <a:srgbClr val="66666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B230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endParaRPr lang="en-SG" sz="1600" dirty="0"/>
                    </a:p>
                  </a:txBody>
                  <a:tcPr marT="50292" marB="50292">
                    <a:lnL w="12700" cmpd="sng">
                      <a:solidFill>
                        <a:srgbClr val="666666"/>
                      </a:solidFill>
                    </a:lnL>
                    <a:lnR w="12700" cmpd="sng">
                      <a:solidFill>
                        <a:srgbClr val="666666"/>
                      </a:solidFill>
                    </a:lnR>
                    <a:lnT w="12700" cmpd="sng">
                      <a:solidFill>
                        <a:srgbClr val="666666"/>
                      </a:solidFill>
                    </a:lnT>
                    <a:lnB w="12700" cmpd="sng">
                      <a:solidFill>
                        <a:srgbClr val="66666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endParaRPr lang="en-SG" sz="1600" dirty="0"/>
                    </a:p>
                  </a:txBody>
                  <a:tcPr marT="50292" marB="50292">
                    <a:lnL w="12700" cmpd="sng">
                      <a:solidFill>
                        <a:srgbClr val="666666"/>
                      </a:solidFill>
                    </a:lnL>
                    <a:lnR w="12700" cmpd="sng">
                      <a:solidFill>
                        <a:srgbClr val="666666"/>
                      </a:solidFill>
                    </a:lnR>
                    <a:lnT w="12700" cmpd="sng">
                      <a:solidFill>
                        <a:srgbClr val="666666"/>
                      </a:solidFill>
                    </a:lnT>
                    <a:lnB w="12700" cmpd="sng">
                      <a:solidFill>
                        <a:srgbClr val="66666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8401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10827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C6A225D-CC72-46D4-B04F-837434E9C6E8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49DFBF5E-CB2C-45B5-BBB9-429FD974229E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94BFC05-F7BA-42D0-B699-4334EE8719B5}"/>
              </a:ext>
            </a:extLst>
          </p:cNvPr>
          <p:cNvSpPr txBox="1">
            <a:spLocks/>
          </p:cNvSpPr>
          <p:nvPr/>
        </p:nvSpPr>
        <p:spPr>
          <a:xfrm>
            <a:off x="1007436" y="702557"/>
            <a:ext cx="10352617" cy="509994"/>
          </a:xfrm>
          <a:prstGeom prst="rect">
            <a:avLst/>
          </a:prstGeom>
        </p:spPr>
        <p:txBody>
          <a:bodyPr/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000">
                <a:solidFill>
                  <a:srgbClr val="000000"/>
                </a:solidFill>
                <a:latin typeface="+mj-lt"/>
                <a:ea typeface="MS PGothic" panose="020B0600070205080204" pitchFamily="34" charset="-128"/>
                <a:cs typeface="+mj-cs"/>
              </a:defRPr>
            </a:lvl1pPr>
            <a:lvl2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000">
                <a:solidFill>
                  <a:srgbClr val="000000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2pPr>
            <a:lvl3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000">
                <a:solidFill>
                  <a:srgbClr val="000000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3pPr>
            <a:lvl4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000">
                <a:solidFill>
                  <a:srgbClr val="000000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4pPr>
            <a:lvl5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000">
                <a:solidFill>
                  <a:srgbClr val="000000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5pPr>
            <a:lvl6pPr marL="25146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40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40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40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40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zh-CN" sz="2800" b="1" dirty="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WPT Protocol Consensus Discussion (2/3</a:t>
            </a:r>
            <a:r>
              <a:rPr lang="en-US" altLang="zh-CN" sz="2800" b="1" dirty="0">
                <a:solidFill>
                  <a:srgbClr val="1D1D1A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5BBF0EC-9E98-457D-AAF2-13BD9991D0B3}"/>
              </a:ext>
            </a:extLst>
          </p:cNvPr>
          <p:cNvSpPr txBox="1"/>
          <p:nvPr/>
        </p:nvSpPr>
        <p:spPr>
          <a:xfrm>
            <a:off x="879253" y="1484784"/>
            <a:ext cx="10513168" cy="421653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34290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2000" dirty="0">
                <a:solidFill>
                  <a:schemeClr val="tx1"/>
                </a:solidFill>
                <a:latin typeface="+mj-lt"/>
                <a:ea typeface="+mn-ea"/>
              </a:rPr>
              <a:t>Step 1b – How is RF-EH related information reported by the AMP STA?</a:t>
            </a:r>
          </a:p>
          <a:p>
            <a:pPr marL="34290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2000" dirty="0">
                <a:solidFill>
                  <a:schemeClr val="tx1"/>
                </a:solidFill>
                <a:latin typeface="+mj-lt"/>
                <a:ea typeface="+mn-ea"/>
              </a:rPr>
              <a:t>[5] discusses three options for RF-EH reporting:</a:t>
            </a:r>
          </a:p>
          <a:p>
            <a:pPr marL="1085850" lvl="1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2000" dirty="0">
                <a:solidFill>
                  <a:schemeClr val="tx1"/>
                </a:solidFill>
                <a:latin typeface="+mj-lt"/>
                <a:ea typeface="+mn-ea"/>
              </a:rPr>
              <a:t>Option 1 (O1): Piggyback RF-EH related report with TX payload</a:t>
            </a:r>
          </a:p>
          <a:p>
            <a:pPr marL="1085850" lvl="1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2000" dirty="0">
                <a:solidFill>
                  <a:schemeClr val="tx1"/>
                </a:solidFill>
                <a:latin typeface="+mj-lt"/>
                <a:ea typeface="+mn-ea"/>
              </a:rPr>
              <a:t>Option 2 (O2): AP-triggered RF-EH related report in an AMP STA Response</a:t>
            </a:r>
          </a:p>
          <a:p>
            <a:pPr marL="1085850" lvl="1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2000" dirty="0">
                <a:solidFill>
                  <a:schemeClr val="tx1"/>
                </a:solidFill>
                <a:latin typeface="+mj-lt"/>
                <a:ea typeface="+mn-ea"/>
              </a:rPr>
              <a:t>Option 3 (O3): AMP STA initiated RF-EH report (for AMP assisting STAs only)</a:t>
            </a:r>
          </a:p>
          <a:p>
            <a:pPr marL="34290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2000" dirty="0">
                <a:solidFill>
                  <a:schemeClr val="tx1"/>
                </a:solidFill>
                <a:latin typeface="+mj-lt"/>
                <a:ea typeface="+mn-ea"/>
              </a:rPr>
              <a:t>General consensus in the group is piggybacked reporting (O1) does not consume additional power, and is likely to be supported. However, as presented in [4], the piggybacked EH report does not serve a purpose in low duty cycle operations.</a:t>
            </a:r>
          </a:p>
          <a:p>
            <a:pPr marL="34290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2000" dirty="0">
                <a:solidFill>
                  <a:schemeClr val="tx1"/>
                </a:solidFill>
                <a:latin typeface="+mj-lt"/>
                <a:ea typeface="+mn-ea"/>
              </a:rPr>
              <a:t>AP-triggered EH reports (O2) is more applicable for low duty cycle operations, and consumes negligible power on average [4].</a:t>
            </a:r>
          </a:p>
          <a:p>
            <a:pPr marL="34290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2000" dirty="0">
                <a:solidFill>
                  <a:schemeClr val="tx1"/>
                </a:solidFill>
                <a:latin typeface="+mj-lt"/>
                <a:ea typeface="+mn-ea"/>
              </a:rPr>
              <a:t>O3 maybe applicable only for AMP assisting STAs that can contend for TXOP.</a:t>
            </a:r>
          </a:p>
        </p:txBody>
      </p:sp>
    </p:spTree>
    <p:extLst>
      <p:ext uri="{BB962C8B-B14F-4D97-AF65-F5344CB8AC3E}">
        <p14:creationId xmlns:p14="http://schemas.microsoft.com/office/powerpoint/2010/main" val="4275051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C6A225D-CC72-46D4-B04F-837434E9C6E8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49DFBF5E-CB2C-45B5-BBB9-429FD974229E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94BFC05-F7BA-42D0-B699-4334EE8719B5}"/>
              </a:ext>
            </a:extLst>
          </p:cNvPr>
          <p:cNvSpPr txBox="1">
            <a:spLocks/>
          </p:cNvSpPr>
          <p:nvPr/>
        </p:nvSpPr>
        <p:spPr>
          <a:xfrm>
            <a:off x="1007436" y="702557"/>
            <a:ext cx="10352617" cy="509994"/>
          </a:xfrm>
          <a:prstGeom prst="rect">
            <a:avLst/>
          </a:prstGeom>
        </p:spPr>
        <p:txBody>
          <a:bodyPr/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000">
                <a:solidFill>
                  <a:srgbClr val="000000"/>
                </a:solidFill>
                <a:latin typeface="+mj-lt"/>
                <a:ea typeface="MS PGothic" panose="020B0600070205080204" pitchFamily="34" charset="-128"/>
                <a:cs typeface="+mj-cs"/>
              </a:defRPr>
            </a:lvl1pPr>
            <a:lvl2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000">
                <a:solidFill>
                  <a:srgbClr val="000000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2pPr>
            <a:lvl3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000">
                <a:solidFill>
                  <a:srgbClr val="000000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3pPr>
            <a:lvl4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000">
                <a:solidFill>
                  <a:srgbClr val="000000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4pPr>
            <a:lvl5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000">
                <a:solidFill>
                  <a:srgbClr val="000000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5pPr>
            <a:lvl6pPr marL="25146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40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40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40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40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zh-CN" sz="2800" b="1" dirty="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WPT Protocol Consensus Discussion (3/3</a:t>
            </a:r>
            <a:r>
              <a:rPr lang="en-US" altLang="zh-CN" sz="2800" b="1" dirty="0">
                <a:solidFill>
                  <a:srgbClr val="1D1D1A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5BBF0EC-9E98-457D-AAF2-13BD9991D0B3}"/>
              </a:ext>
            </a:extLst>
          </p:cNvPr>
          <p:cNvSpPr txBox="1"/>
          <p:nvPr/>
        </p:nvSpPr>
        <p:spPr>
          <a:xfrm>
            <a:off x="839066" y="1484784"/>
            <a:ext cx="10689355" cy="2062103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34290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2000" dirty="0">
                <a:solidFill>
                  <a:schemeClr val="tx1"/>
                </a:solidFill>
                <a:latin typeface="+mj-lt"/>
                <a:ea typeface="+mn-ea"/>
              </a:rPr>
              <a:t>Step 2 – WPT protocol defines a procedure allowing the AP to send control information to the AMP Energizer.</a:t>
            </a:r>
          </a:p>
          <a:p>
            <a:pPr marL="34290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2000" dirty="0">
                <a:solidFill>
                  <a:schemeClr val="tx1"/>
                </a:solidFill>
                <a:latin typeface="+mj-lt"/>
                <a:ea typeface="+mn-ea"/>
              </a:rPr>
              <a:t>The necessity for AMP Energizer control for a non-collocated Energizer is discussed in [4].</a:t>
            </a:r>
          </a:p>
          <a:p>
            <a:pPr marL="34290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2000" dirty="0">
                <a:solidFill>
                  <a:schemeClr val="tx1"/>
                </a:solidFill>
                <a:latin typeface="+mj-lt"/>
                <a:ea typeface="+mn-ea"/>
              </a:rPr>
              <a:t>Control information from an AP can enable an Energizer to change its PPDU related transmission parameters to alter its PPDU type, and/or transmission power, duration and interval of charging as discussed in [7].</a:t>
            </a:r>
          </a:p>
        </p:txBody>
      </p:sp>
    </p:spTree>
    <p:extLst>
      <p:ext uri="{BB962C8B-B14F-4D97-AF65-F5344CB8AC3E}">
        <p14:creationId xmlns:p14="http://schemas.microsoft.com/office/powerpoint/2010/main" val="27899217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B107678-E453-4655-BF7F-5BF067C92E70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49DFBF5E-CB2C-45B5-BBB9-429FD974229E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53528A8-FB91-47A9-838D-21CE0BD0B149}"/>
              </a:ext>
            </a:extLst>
          </p:cNvPr>
          <p:cNvSpPr txBox="1">
            <a:spLocks/>
          </p:cNvSpPr>
          <p:nvPr/>
        </p:nvSpPr>
        <p:spPr>
          <a:xfrm>
            <a:off x="1007436" y="692696"/>
            <a:ext cx="10352617" cy="509994"/>
          </a:xfrm>
          <a:prstGeom prst="rect">
            <a:avLst/>
          </a:prstGeom>
        </p:spPr>
        <p:txBody>
          <a:bodyPr/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000">
                <a:solidFill>
                  <a:srgbClr val="000000"/>
                </a:solidFill>
                <a:latin typeface="+mj-lt"/>
                <a:ea typeface="MS PGothic" panose="020B0600070205080204" pitchFamily="34" charset="-128"/>
                <a:cs typeface="+mj-cs"/>
              </a:defRPr>
            </a:lvl1pPr>
            <a:lvl2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000">
                <a:solidFill>
                  <a:srgbClr val="000000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2pPr>
            <a:lvl3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000">
                <a:solidFill>
                  <a:srgbClr val="000000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3pPr>
            <a:lvl4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000">
                <a:solidFill>
                  <a:srgbClr val="000000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4pPr>
            <a:lvl5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000">
                <a:solidFill>
                  <a:srgbClr val="000000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5pPr>
            <a:lvl6pPr marL="25146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40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40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40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40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zh-CN" sz="2800" b="1" dirty="0">
                <a:solidFill>
                  <a:srgbClr val="1D1D1A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Summary</a:t>
            </a:r>
            <a:endParaRPr lang="en-US" altLang="zh-CN" sz="2800" b="1" kern="1200" dirty="0">
              <a:solidFill>
                <a:srgbClr val="1D1D1A"/>
              </a:solidFill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BBE6F0D-4D33-428B-9CC2-2363ADADE070}"/>
              </a:ext>
            </a:extLst>
          </p:cNvPr>
          <p:cNvSpPr/>
          <p:nvPr/>
        </p:nvSpPr>
        <p:spPr>
          <a:xfrm>
            <a:off x="911365" y="1440927"/>
            <a:ext cx="10448688" cy="32993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2200" dirty="0">
                <a:solidFill>
                  <a:schemeClr val="tx1"/>
                </a:solidFill>
                <a:latin typeface="+mj-lt"/>
              </a:rPr>
              <a:t>The WPT Protocol is defined which includes:</a:t>
            </a:r>
          </a:p>
          <a:p>
            <a:pPr marL="1085850" lvl="1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2200" dirty="0">
                <a:solidFill>
                  <a:schemeClr val="tx1"/>
                </a:solidFill>
                <a:latin typeface="+mj-lt"/>
              </a:rPr>
              <a:t>Step 1 – WPT management frame exchange between AP and AMP STA</a:t>
            </a:r>
          </a:p>
          <a:p>
            <a:pPr marL="1085850" lvl="1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2200" dirty="0">
                <a:solidFill>
                  <a:schemeClr val="tx1"/>
                </a:solidFill>
                <a:latin typeface="+mj-lt"/>
              </a:rPr>
              <a:t>Step 2 – WPT control signal from the AP to the energizer for a non-collocated architecture</a:t>
            </a:r>
          </a:p>
          <a:p>
            <a:pPr marL="34290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2200" dirty="0">
                <a:solidFill>
                  <a:schemeClr val="tx1"/>
                </a:solidFill>
                <a:latin typeface="+mj-lt"/>
              </a:rPr>
              <a:t>Several RF-EH related candidate parameters for AMP STA reporting along with their reporting frequency was discussed.</a:t>
            </a:r>
          </a:p>
          <a:p>
            <a:pPr marL="34290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2200" dirty="0">
                <a:solidFill>
                  <a:schemeClr val="tx1"/>
                </a:solidFill>
                <a:latin typeface="+mj-lt"/>
              </a:rPr>
              <a:t>Three options for reporting the RF-EH related information was discussed.</a:t>
            </a:r>
          </a:p>
          <a:p>
            <a:pPr marL="34290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endParaRPr lang="en-US" sz="22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731282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74AD7-DB4B-4340-9ED7-1426CD73D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3432" y="692696"/>
            <a:ext cx="10352617" cy="509994"/>
          </a:xfrm>
        </p:spPr>
        <p:txBody>
          <a:bodyPr/>
          <a:lstStyle/>
          <a:p>
            <a:r>
              <a:rPr lang="en-US" altLang="zh-CN" sz="2800" b="1" kern="1200" dirty="0">
                <a:solidFill>
                  <a:srgbClr val="1D1D1A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SP1.1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A164C6-9CF2-4B4F-A398-2C210BED564D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Slide </a:t>
            </a:r>
            <a:fld id="{1F551F72-38F2-479C-990C-DF0D2C0B1F2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pPr marL="0" marR="0" lvl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9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2651C39-30CD-495E-B951-D08518DE118C}"/>
              </a:ext>
            </a:extLst>
          </p:cNvPr>
          <p:cNvSpPr txBox="1"/>
          <p:nvPr/>
        </p:nvSpPr>
        <p:spPr>
          <a:xfrm>
            <a:off x="911424" y="1556792"/>
            <a:ext cx="10424625" cy="254839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34290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2400" dirty="0">
                <a:solidFill>
                  <a:srgbClr val="000000"/>
                </a:solidFill>
                <a:latin typeface="+mj-lt"/>
                <a:ea typeface="ＭＳ Ｐゴシック"/>
              </a:rPr>
              <a:t>Do you agree to add the following text to </a:t>
            </a:r>
            <a:r>
              <a:rPr lang="en-US" sz="2400" dirty="0" err="1">
                <a:solidFill>
                  <a:srgbClr val="000000"/>
                </a:solidFill>
                <a:latin typeface="+mj-lt"/>
                <a:ea typeface="ＭＳ Ｐゴシック"/>
              </a:rPr>
              <a:t>TGbp</a:t>
            </a:r>
            <a:r>
              <a:rPr lang="en-US" sz="2400" dirty="0">
                <a:solidFill>
                  <a:srgbClr val="000000"/>
                </a:solidFill>
                <a:latin typeface="+mj-lt"/>
                <a:ea typeface="ＭＳ Ｐゴシック"/>
              </a:rPr>
              <a:t> SFD?</a:t>
            </a:r>
          </a:p>
          <a:p>
            <a:pPr marL="342900" lvl="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2400" dirty="0">
                <a:solidFill>
                  <a:schemeClr val="tx1"/>
                </a:solidFill>
                <a:latin typeface="+mj-lt"/>
                <a:ea typeface="ＭＳ Ｐゴシック"/>
                <a:cs typeface="Arial" panose="020B0604020202020204" pitchFamily="34" charset="0"/>
              </a:rPr>
              <a:t>IEEE 802.11bp shall define a WPT protocol which comprises a procedure allowing an AMP STA to report to the AP its RF-EH related information. RF-EH related information is TBD.</a:t>
            </a:r>
          </a:p>
          <a:p>
            <a:pPr lvl="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tabLst>
                <a:tab pos="1207937" algn="ctr"/>
              </a:tabLst>
            </a:pPr>
            <a:r>
              <a:rPr lang="en-US" sz="2400" i="1" dirty="0">
                <a:solidFill>
                  <a:schemeClr val="tx1"/>
                </a:solidFill>
                <a:latin typeface="+mj-lt"/>
                <a:ea typeface="ＭＳ Ｐゴシック"/>
                <a:cs typeface="Arial" panose="020B0604020202020204" pitchFamily="34" charset="0"/>
              </a:rPr>
              <a:t>RF-EH – RF Energy Harvesting</a:t>
            </a:r>
          </a:p>
          <a:p>
            <a:pPr marL="342900" lvl="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endParaRPr lang="en-US" sz="2400" dirty="0">
              <a:solidFill>
                <a:schemeClr val="tx1"/>
              </a:solidFill>
              <a:latin typeface="+mj-lt"/>
              <a:ea typeface="ＭＳ Ｐゴシック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80260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116828</TotalTime>
  <Words>1088</Words>
  <Application>Microsoft Office PowerPoint</Application>
  <PresentationFormat>Widescreen</PresentationFormat>
  <Paragraphs>141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Microsoft YaHei</vt:lpstr>
      <vt:lpstr>MS PGothic</vt:lpstr>
      <vt:lpstr>MS PGothic</vt:lpstr>
      <vt:lpstr>Arial</vt:lpstr>
      <vt:lpstr>Arial Unicode MS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SP1.1</vt:lpstr>
      <vt:lpstr>SP1.2</vt:lpstr>
      <vt:lpstr>SP1.3</vt:lpstr>
      <vt:lpstr>SP2</vt:lpstr>
      <vt:lpstr>References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Meeting Slides</dc:title>
  <dc:subject/>
  <dc:creator>ben@blindcreek.com</dc:creator>
  <cp:keywords/>
  <dc:description/>
  <cp:lastModifiedBy>Ian Bajaj</cp:lastModifiedBy>
  <cp:revision>1382</cp:revision>
  <cp:lastPrinted>2000-03-07T00:55:37Z</cp:lastPrinted>
  <dcterms:created xsi:type="dcterms:W3CDTF">2016-01-17T22:48:36Z</dcterms:created>
  <dcterms:modified xsi:type="dcterms:W3CDTF">2024-11-05T01:17:19Z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(3)zXz6X/c6YLpQKUlQ3R2/7Is7bgKxQG4wm8FxbRVHukvjwrDH9sUmOS9Z5itkHtopWCC8kki7
wFEVGETe0NTbp7ZlvG245CE09fCHpKuUIsYL+v9QKqbiYR7b+0KHjkyp+Y3IC9sQ2MlneKX/
SSubAG3NpwRlGwg3j4ny2cNnI7+LIyp0ks4dV3qJ4iUuUm9EMy78x69B/Zm7CZQFddgkcl6s
2SWOJVWRDJZf825Vl/</vt:lpwstr>
  </property>
  <property fmtid="{D5CDD505-2E9C-101B-9397-08002B2CF9AE}" pid="3" name="_2015_ms_pID_7253431">
    <vt:lpwstr>BCwkirEHEYaF6qNxMCHUYFOFj88ebbK5zWv/ctX8NCK/Mj4H6fN7nI
lul7x7ZWfgjCT0t7+TB/l2vQfSp8lejJTxkUQyrpFD8pY3c2XBR4s39sM17Y8t3hmQj2J71+
cSUFIfo85TH5cMORxzP9KOgASC3XwWZhyUnnFcR2//wRB+3LNxtz0X0Mlq/cozHYzDXO6Upv
1xs9zGnbZ6qLBWwLDoS/XOMxvIn7ac7m9aQX</vt:lpwstr>
  </property>
  <property fmtid="{D5CDD505-2E9C-101B-9397-08002B2CF9AE}" pid="4" name="_2015_ms_pID_7253432">
    <vt:lpwstr>kg==</vt:lpwstr>
  </property>
</Properties>
</file>