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24" r:id="rId2"/>
    <p:sldId id="336" r:id="rId3"/>
    <p:sldId id="344" r:id="rId4"/>
    <p:sldId id="34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0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2" name="xuyue (I)" initials="x(" lastIdx="8" clrIdx="1">
    <p:extLst>
      <p:ext uri="{19B8F6BF-5375-455C-9EA6-DF929625EA0E}">
        <p15:presenceInfo xmlns:p15="http://schemas.microsoft.com/office/powerpoint/2012/main" userId="S-1-5-21-147214757-305610072-1517763936-96108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中度样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主题样式 2 - 强调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4" autoAdjust="0"/>
    <p:restoredTop sz="95256" autoAdjust="0"/>
  </p:normalViewPr>
  <p:slideViewPr>
    <p:cSldViewPr>
      <p:cViewPr varScale="1">
        <p:scale>
          <a:sx n="50" d="100"/>
          <a:sy n="50" d="100"/>
        </p:scale>
        <p:origin x="436" y="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5261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Bo Gong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Bo Gong (Huawei)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Bo Gong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Bo Gong (Huawei)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Bo Gong (Huawei)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Bo Gong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Bo Gong (Huawei)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Bo Gong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Bo Gong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Bo Gong (Huawei)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Pilot Value Design for ELR PPDU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17675" y="159596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Nov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Bo Gong </a:t>
            </a:r>
            <a:r>
              <a:rPr lang="en-US" altLang="zh-CN" dirty="0"/>
              <a:t>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8517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059499"/>
              </p:ext>
            </p:extLst>
          </p:nvPr>
        </p:nvGraphicFramePr>
        <p:xfrm>
          <a:off x="1038097" y="2791208"/>
          <a:ext cx="10115805" cy="14080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3825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2440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9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8215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259046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50299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Gong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Huawei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gongbo8@huawei.com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Jian Yu (Ross)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dirty="0"/>
                        <a:t>ross.yujian@huawei.com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Ming Gan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dirty="0"/>
                        <a:t>ming.gan@huawei.com</a:t>
                      </a:r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Gong (Huawei)</a:t>
            </a:r>
            <a:endParaRPr lang="en-GB" dirty="0"/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12" name="Date Placeholder 3"/>
          <p:cNvSpPr txBox="1">
            <a:spLocks/>
          </p:cNvSpPr>
          <p:nvPr/>
        </p:nvSpPr>
        <p:spPr>
          <a:xfrm>
            <a:off x="839416" y="266284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1800" b="1" dirty="0">
                <a:solidFill>
                  <a:srgbClr val="000000"/>
                </a:solidFill>
                <a:cs typeface="Arial Unicode MS" charset="0"/>
              </a:rPr>
              <a:t>Nov 2024</a:t>
            </a:r>
            <a:endParaRPr lang="en-GB" altLang="zh-CN" sz="1800" b="1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83432" y="1916832"/>
            <a:ext cx="10513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chemeClr val="tx1"/>
                </a:solidFill>
              </a:rPr>
              <a:t>In ref [1], ELR PPDU has been proposed. </a:t>
            </a:r>
            <a:r>
              <a:rPr lang="en-US" altLang="zh-CN" sz="2000" dirty="0"/>
              <a:t> </a:t>
            </a:r>
            <a:endParaRPr lang="zh-CN" altLang="en-US" sz="2000" dirty="0"/>
          </a:p>
        </p:txBody>
      </p:sp>
      <p:grpSp>
        <p:nvGrpSpPr>
          <p:cNvPr id="10" name="Group 7">
            <a:extLst>
              <a:ext uri="{FF2B5EF4-FFF2-40B4-BE49-F238E27FC236}">
                <a16:creationId xmlns:a16="http://schemas.microsoft.com/office/drawing/2014/main" id="{8EF48029-0B2F-9599-7937-698DB7968B16}"/>
              </a:ext>
            </a:extLst>
          </p:cNvPr>
          <p:cNvGrpSpPr/>
          <p:nvPr/>
        </p:nvGrpSpPr>
        <p:grpSpPr>
          <a:xfrm>
            <a:off x="2185302" y="2548352"/>
            <a:ext cx="7920880" cy="278601"/>
            <a:chOff x="1432562" y="2393832"/>
            <a:chExt cx="7920880" cy="278601"/>
          </a:xfrm>
        </p:grpSpPr>
        <p:grpSp>
          <p:nvGrpSpPr>
            <p:cNvPr id="13" name="Group 8">
              <a:extLst>
                <a:ext uri="{FF2B5EF4-FFF2-40B4-BE49-F238E27FC236}">
                  <a16:creationId xmlns:a16="http://schemas.microsoft.com/office/drawing/2014/main" id="{34D2E61D-956F-3CB7-0CB5-A90AD5E2DCD8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21" name="Rounded Rectangle 56">
                <a:extLst>
                  <a:ext uri="{FF2B5EF4-FFF2-40B4-BE49-F238E27FC236}">
                    <a16:creationId xmlns:a16="http://schemas.microsoft.com/office/drawing/2014/main" id="{4BCE7E7C-E5AF-FE96-ED5E-E96AB5E01844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rgbClr val="000000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75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2" name="Rounded Rectangle 63">
                <a:extLst>
                  <a:ext uri="{FF2B5EF4-FFF2-40B4-BE49-F238E27FC236}">
                    <a16:creationId xmlns:a16="http://schemas.microsoft.com/office/drawing/2014/main" id="{2802961C-8974-6DE8-2AD1-3A680BD5EC25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rgbClr val="000000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75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3" name="Rounded Rectangle 71">
                <a:extLst>
                  <a:ext uri="{FF2B5EF4-FFF2-40B4-BE49-F238E27FC236}">
                    <a16:creationId xmlns:a16="http://schemas.microsoft.com/office/drawing/2014/main" id="{4EFB09C1-B35E-CF31-943D-E9BD23576206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rgbClr val="000000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75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4" name="Rounded Rectangle 56">
                <a:extLst>
                  <a:ext uri="{FF2B5EF4-FFF2-40B4-BE49-F238E27FC236}">
                    <a16:creationId xmlns:a16="http://schemas.microsoft.com/office/drawing/2014/main" id="{A2DF9721-7915-D593-852F-A6089E2C96BC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75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L-LTF</a:t>
                </a:r>
              </a:p>
            </p:txBody>
          </p:sp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BE3348FA-E980-8F0C-6F5B-B0165FDECFD3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rgbClr val="000000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75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L-STF</a:t>
                </a:r>
              </a:p>
            </p:txBody>
          </p:sp>
        </p:grpSp>
        <p:sp>
          <p:nvSpPr>
            <p:cNvPr id="14" name="Rounded Rectangle 68">
              <a:extLst>
                <a:ext uri="{FF2B5EF4-FFF2-40B4-BE49-F238E27FC236}">
                  <a16:creationId xmlns:a16="http://schemas.microsoft.com/office/drawing/2014/main" id="{CBCBD9E1-C6EC-D7C6-9D81-521B0042E3B6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rgbClr val="3333CC">
                <a:lumMod val="60000"/>
                <a:lumOff val="40000"/>
              </a:srgbClr>
            </a:solidFill>
            <a:ln w="12700">
              <a:solidFill>
                <a:srgbClr val="000000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7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5" name="Rounded Rectangle 68">
              <a:extLst>
                <a:ext uri="{FF2B5EF4-FFF2-40B4-BE49-F238E27FC236}">
                  <a16:creationId xmlns:a16="http://schemas.microsoft.com/office/drawing/2014/main" id="{6095B1D2-DD37-2DA9-F581-372717DD2725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rgbClr val="3333CC">
                <a:lumMod val="60000"/>
                <a:lumOff val="40000"/>
              </a:srgbClr>
            </a:solidFill>
            <a:ln w="12700">
              <a:solidFill>
                <a:srgbClr val="000000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7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16" name="Rounded Rectangle 63">
              <a:extLst>
                <a:ext uri="{FF2B5EF4-FFF2-40B4-BE49-F238E27FC236}">
                  <a16:creationId xmlns:a16="http://schemas.microsoft.com/office/drawing/2014/main" id="{55C17E5E-693B-9028-340E-9A8D02FB0EC9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rgbClr val="000000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7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ELR-STF</a:t>
              </a:r>
            </a:p>
          </p:txBody>
        </p:sp>
        <p:sp>
          <p:nvSpPr>
            <p:cNvPr id="17" name="Rounded Rectangle 63">
              <a:extLst>
                <a:ext uri="{FF2B5EF4-FFF2-40B4-BE49-F238E27FC236}">
                  <a16:creationId xmlns:a16="http://schemas.microsoft.com/office/drawing/2014/main" id="{EE435CE1-A71E-E67A-EC21-89BD97982A30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rgbClr val="000000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7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ELR-LTF</a:t>
              </a:r>
            </a:p>
          </p:txBody>
        </p:sp>
        <p:sp>
          <p:nvSpPr>
            <p:cNvPr id="18" name="Rounded Rectangle 63">
              <a:extLst>
                <a:ext uri="{FF2B5EF4-FFF2-40B4-BE49-F238E27FC236}">
                  <a16:creationId xmlns:a16="http://schemas.microsoft.com/office/drawing/2014/main" id="{3B30E9AD-9E33-C43D-A106-C72F07097FF2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rgbClr val="000000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7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19" name="Rounded Rectangle 63">
              <a:extLst>
                <a:ext uri="{FF2B5EF4-FFF2-40B4-BE49-F238E27FC236}">
                  <a16:creationId xmlns:a16="http://schemas.microsoft.com/office/drawing/2014/main" id="{65950794-7F43-E6A8-53F7-B44EF0627A03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rgbClr val="000000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7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20" name="Rounded Rectangle 63">
              <a:extLst>
                <a:ext uri="{FF2B5EF4-FFF2-40B4-BE49-F238E27FC236}">
                  <a16:creationId xmlns:a16="http://schemas.microsoft.com/office/drawing/2014/main" id="{9F51C04C-6CC6-5EA2-936C-7EFF6CA17672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rgbClr val="000000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7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U-SIG2</a:t>
              </a: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983432" y="3031744"/>
            <a:ext cx="94842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chemeClr val="tx1"/>
                </a:solidFill>
              </a:rPr>
              <a:t>In ref [2], for ELR-SIG/ELR-Data field, RRU52 with 4x DUP was proposed for lower data rate and longer range. 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grpSp>
        <p:nvGrpSpPr>
          <p:cNvPr id="52" name="Group 35">
            <a:extLst>
              <a:ext uri="{FF2B5EF4-FFF2-40B4-BE49-F238E27FC236}">
                <a16:creationId xmlns:a16="http://schemas.microsoft.com/office/drawing/2014/main" id="{F2B348DF-1DB6-708A-1C7B-51E96B3B9F31}"/>
              </a:ext>
            </a:extLst>
          </p:cNvPr>
          <p:cNvGrpSpPr/>
          <p:nvPr/>
        </p:nvGrpSpPr>
        <p:grpSpPr>
          <a:xfrm>
            <a:off x="2021683" y="3832469"/>
            <a:ext cx="6159128" cy="1059569"/>
            <a:chOff x="1113340" y="2990178"/>
            <a:chExt cx="6159128" cy="1059569"/>
          </a:xfrm>
        </p:grpSpPr>
        <p:sp>
          <p:nvSpPr>
            <p:cNvPr id="53" name="Trapezoid 36">
              <a:extLst>
                <a:ext uri="{FF2B5EF4-FFF2-40B4-BE49-F238E27FC236}">
                  <a16:creationId xmlns:a16="http://schemas.microsoft.com/office/drawing/2014/main" id="{D8E314C9-1A63-772C-9C47-0E8E51DD8735}"/>
                </a:ext>
              </a:extLst>
            </p:cNvPr>
            <p:cNvSpPr/>
            <p:nvPr/>
          </p:nvSpPr>
          <p:spPr bwMode="auto">
            <a:xfrm>
              <a:off x="2095030" y="3578076"/>
              <a:ext cx="1078750" cy="261016"/>
            </a:xfrm>
            <a:prstGeom prst="trapezoid">
              <a:avLst/>
            </a:prstGeom>
            <a:solidFill>
              <a:srgbClr val="FFFFFF">
                <a:lumMod val="75000"/>
              </a:srgbClr>
            </a:solidFill>
            <a:ln w="12700" cap="flat" cmpd="sng" algn="ctr">
              <a:solidFill>
                <a:srgbClr val="000000">
                  <a:lumMod val="60000"/>
                  <a:lumOff val="4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52</a:t>
              </a:r>
            </a:p>
          </p:txBody>
        </p:sp>
        <p:sp>
          <p:nvSpPr>
            <p:cNvPr id="54" name="Trapezoid 37">
              <a:extLst>
                <a:ext uri="{FF2B5EF4-FFF2-40B4-BE49-F238E27FC236}">
                  <a16:creationId xmlns:a16="http://schemas.microsoft.com/office/drawing/2014/main" id="{F3DAD512-7BE2-2F20-C276-6D00B26B6562}"/>
                </a:ext>
              </a:extLst>
            </p:cNvPr>
            <p:cNvSpPr/>
            <p:nvPr/>
          </p:nvSpPr>
          <p:spPr bwMode="auto">
            <a:xfrm>
              <a:off x="3227155" y="3578076"/>
              <a:ext cx="1078750" cy="261016"/>
            </a:xfrm>
            <a:prstGeom prst="trapezoid">
              <a:avLst/>
            </a:prstGeom>
            <a:solidFill>
              <a:srgbClr val="FFFFFF">
                <a:lumMod val="75000"/>
              </a:srgbClr>
            </a:solidFill>
            <a:ln w="12700" cap="flat" cmpd="sng" algn="ctr">
              <a:solidFill>
                <a:srgbClr val="000000">
                  <a:lumMod val="60000"/>
                  <a:lumOff val="4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52</a:t>
              </a:r>
            </a:p>
          </p:txBody>
        </p:sp>
        <p:sp>
          <p:nvSpPr>
            <p:cNvPr id="55" name="Trapezoid 38">
              <a:extLst>
                <a:ext uri="{FF2B5EF4-FFF2-40B4-BE49-F238E27FC236}">
                  <a16:creationId xmlns:a16="http://schemas.microsoft.com/office/drawing/2014/main" id="{C8F730C9-28DA-59D3-9449-F7EF4A10AD6D}"/>
                </a:ext>
              </a:extLst>
            </p:cNvPr>
            <p:cNvSpPr/>
            <p:nvPr/>
          </p:nvSpPr>
          <p:spPr bwMode="auto">
            <a:xfrm>
              <a:off x="5061593" y="3578076"/>
              <a:ext cx="1078750" cy="261016"/>
            </a:xfrm>
            <a:prstGeom prst="trapezoid">
              <a:avLst/>
            </a:prstGeom>
            <a:solidFill>
              <a:srgbClr val="FFFFFF">
                <a:lumMod val="75000"/>
              </a:srgbClr>
            </a:solidFill>
            <a:ln w="12700" cap="flat" cmpd="sng" algn="ctr">
              <a:solidFill>
                <a:srgbClr val="000000">
                  <a:lumMod val="60000"/>
                  <a:lumOff val="4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52</a:t>
              </a:r>
            </a:p>
          </p:txBody>
        </p:sp>
        <p:sp>
          <p:nvSpPr>
            <p:cNvPr id="56" name="Trapezoid 39">
              <a:extLst>
                <a:ext uri="{FF2B5EF4-FFF2-40B4-BE49-F238E27FC236}">
                  <a16:creationId xmlns:a16="http://schemas.microsoft.com/office/drawing/2014/main" id="{B380B56B-5D3E-D0B6-F167-6AEAF3A792DC}"/>
                </a:ext>
              </a:extLst>
            </p:cNvPr>
            <p:cNvSpPr/>
            <p:nvPr/>
          </p:nvSpPr>
          <p:spPr bwMode="auto">
            <a:xfrm>
              <a:off x="6193718" y="3578076"/>
              <a:ext cx="1078750" cy="261016"/>
            </a:xfrm>
            <a:prstGeom prst="trapezoid">
              <a:avLst/>
            </a:prstGeom>
            <a:solidFill>
              <a:srgbClr val="FFFFFF">
                <a:lumMod val="75000"/>
              </a:srgbClr>
            </a:solidFill>
            <a:ln w="12700" cap="flat" cmpd="sng" algn="ctr">
              <a:solidFill>
                <a:srgbClr val="000000">
                  <a:lumMod val="60000"/>
                  <a:lumOff val="4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52</a:t>
              </a:r>
            </a:p>
          </p:txBody>
        </p:sp>
        <p:sp>
          <p:nvSpPr>
            <p:cNvPr id="57" name="Trapezoid 40">
              <a:extLst>
                <a:ext uri="{FF2B5EF4-FFF2-40B4-BE49-F238E27FC236}">
                  <a16:creationId xmlns:a16="http://schemas.microsoft.com/office/drawing/2014/main" id="{9E10019D-EE93-9744-CE1A-45D7EAE49005}"/>
                </a:ext>
              </a:extLst>
            </p:cNvPr>
            <p:cNvSpPr/>
            <p:nvPr/>
          </p:nvSpPr>
          <p:spPr bwMode="auto">
            <a:xfrm>
              <a:off x="4310400" y="3578076"/>
              <a:ext cx="323625" cy="261016"/>
            </a:xfrm>
            <a:prstGeom prst="trapezoid">
              <a:avLst/>
            </a:prstGeom>
            <a:solidFill>
              <a:srgbClr val="FFFFFF"/>
            </a:solidFill>
            <a:ln w="12700" cap="flat" cmpd="sng" algn="ctr">
              <a:solidFill>
                <a:srgbClr val="000000">
                  <a:lumMod val="60000"/>
                  <a:lumOff val="40000"/>
                </a:srgbClr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85000"/>
                    </a:srgb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13</a:t>
              </a:r>
            </a:p>
          </p:txBody>
        </p:sp>
        <p:sp>
          <p:nvSpPr>
            <p:cNvPr id="58" name="Trapezoid 41">
              <a:extLst>
                <a:ext uri="{FF2B5EF4-FFF2-40B4-BE49-F238E27FC236}">
                  <a16:creationId xmlns:a16="http://schemas.microsoft.com/office/drawing/2014/main" id="{7D0F25EC-3B17-51C6-6155-02E86C2A33ED}"/>
                </a:ext>
              </a:extLst>
            </p:cNvPr>
            <p:cNvSpPr/>
            <p:nvPr/>
          </p:nvSpPr>
          <p:spPr bwMode="auto">
            <a:xfrm>
              <a:off x="4742462" y="3578076"/>
              <a:ext cx="323625" cy="261016"/>
            </a:xfrm>
            <a:prstGeom prst="trapezoid">
              <a:avLst/>
            </a:prstGeom>
            <a:solidFill>
              <a:srgbClr val="FFFFFF"/>
            </a:solidFill>
            <a:ln w="12700" cap="flat" cmpd="sng" algn="ctr">
              <a:solidFill>
                <a:srgbClr val="000000">
                  <a:lumMod val="60000"/>
                  <a:lumOff val="40000"/>
                </a:srgbClr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85000"/>
                    </a:srgb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13</a:t>
              </a:r>
            </a:p>
          </p:txBody>
        </p:sp>
        <p:sp>
          <p:nvSpPr>
            <p:cNvPr id="59" name="TextBox 42">
              <a:extLst>
                <a:ext uri="{FF2B5EF4-FFF2-40B4-BE49-F238E27FC236}">
                  <a16:creationId xmlns:a16="http://schemas.microsoft.com/office/drawing/2014/main" id="{A76EF319-BADF-C39F-A10A-2E7F36BF2BF2}"/>
                </a:ext>
              </a:extLst>
            </p:cNvPr>
            <p:cNvSpPr txBox="1"/>
            <p:nvPr/>
          </p:nvSpPr>
          <p:spPr>
            <a:xfrm>
              <a:off x="3564340" y="3144803"/>
              <a:ext cx="383019" cy="224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DUP</a:t>
              </a:r>
            </a:p>
          </p:txBody>
        </p:sp>
        <p:sp>
          <p:nvSpPr>
            <p:cNvPr id="60" name="TextBox 43">
              <a:extLst>
                <a:ext uri="{FF2B5EF4-FFF2-40B4-BE49-F238E27FC236}">
                  <a16:creationId xmlns:a16="http://schemas.microsoft.com/office/drawing/2014/main" id="{3BE1A104-BA73-C85C-26A1-60D212E4F25E}"/>
                </a:ext>
              </a:extLst>
            </p:cNvPr>
            <p:cNvSpPr txBox="1"/>
            <p:nvPr/>
          </p:nvSpPr>
          <p:spPr>
            <a:xfrm>
              <a:off x="5407388" y="3115802"/>
              <a:ext cx="383019" cy="224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DUP</a:t>
              </a:r>
            </a:p>
          </p:txBody>
        </p:sp>
        <p:sp>
          <p:nvSpPr>
            <p:cNvPr id="61" name="TextBox 44">
              <a:extLst>
                <a:ext uri="{FF2B5EF4-FFF2-40B4-BE49-F238E27FC236}">
                  <a16:creationId xmlns:a16="http://schemas.microsoft.com/office/drawing/2014/main" id="{3F543497-15D8-A3CE-730F-EA0C646BB9DF}"/>
                </a:ext>
              </a:extLst>
            </p:cNvPr>
            <p:cNvSpPr txBox="1"/>
            <p:nvPr/>
          </p:nvSpPr>
          <p:spPr>
            <a:xfrm>
              <a:off x="6551825" y="3161807"/>
              <a:ext cx="383019" cy="224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DUP</a:t>
              </a:r>
            </a:p>
          </p:txBody>
        </p:sp>
        <p:sp>
          <p:nvSpPr>
            <p:cNvPr id="62" name="TextBox 45">
              <a:extLst>
                <a:ext uri="{FF2B5EF4-FFF2-40B4-BE49-F238E27FC236}">
                  <a16:creationId xmlns:a16="http://schemas.microsoft.com/office/drawing/2014/main" id="{1901306B-E1C5-619F-9182-9821DF42969D}"/>
                </a:ext>
              </a:extLst>
            </p:cNvPr>
            <p:cNvSpPr txBox="1"/>
            <p:nvPr/>
          </p:nvSpPr>
          <p:spPr>
            <a:xfrm>
              <a:off x="1113340" y="3612631"/>
              <a:ext cx="910506" cy="224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RRU52 4x DUP</a:t>
              </a:r>
            </a:p>
          </p:txBody>
        </p:sp>
        <p:sp>
          <p:nvSpPr>
            <p:cNvPr id="63" name="TextBox 46">
              <a:extLst>
                <a:ext uri="{FF2B5EF4-FFF2-40B4-BE49-F238E27FC236}">
                  <a16:creationId xmlns:a16="http://schemas.microsoft.com/office/drawing/2014/main" id="{8DF86401-918C-77E2-D45B-6BC24B58762F}"/>
                </a:ext>
              </a:extLst>
            </p:cNvPr>
            <p:cNvSpPr txBox="1"/>
            <p:nvPr/>
          </p:nvSpPr>
          <p:spPr>
            <a:xfrm>
              <a:off x="2302077" y="2990178"/>
              <a:ext cx="855949" cy="309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RRU52 based encoding/mod </a:t>
              </a:r>
            </a:p>
          </p:txBody>
        </p:sp>
        <p:cxnSp>
          <p:nvCxnSpPr>
            <p:cNvPr id="64" name="Straight Connector 47">
              <a:extLst>
                <a:ext uri="{FF2B5EF4-FFF2-40B4-BE49-F238E27FC236}">
                  <a16:creationId xmlns:a16="http://schemas.microsoft.com/office/drawing/2014/main" id="{02DF578C-7EC9-73A1-CF22-B22B871C2B25}"/>
                </a:ext>
              </a:extLst>
            </p:cNvPr>
            <p:cNvCxnSpPr/>
            <p:nvPr/>
          </p:nvCxnSpPr>
          <p:spPr>
            <a:xfrm>
              <a:off x="2645788" y="3394139"/>
              <a:ext cx="0" cy="655608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65000"/>
                </a:srgbClr>
              </a:solidFill>
              <a:prstDash val="dash"/>
            </a:ln>
            <a:effectLst/>
          </p:spPr>
        </p:cxnSp>
        <p:cxnSp>
          <p:nvCxnSpPr>
            <p:cNvPr id="65" name="Straight Connector 48">
              <a:extLst>
                <a:ext uri="{FF2B5EF4-FFF2-40B4-BE49-F238E27FC236}">
                  <a16:creationId xmlns:a16="http://schemas.microsoft.com/office/drawing/2014/main" id="{979BA371-DB09-6CCA-13C4-54E1E622E54D}"/>
                </a:ext>
              </a:extLst>
            </p:cNvPr>
            <p:cNvCxnSpPr/>
            <p:nvPr/>
          </p:nvCxnSpPr>
          <p:spPr>
            <a:xfrm>
              <a:off x="3752845" y="3394139"/>
              <a:ext cx="0" cy="655608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65000"/>
                </a:srgbClr>
              </a:solidFill>
              <a:prstDash val="dash"/>
            </a:ln>
            <a:effectLst/>
          </p:spPr>
        </p:cxnSp>
        <p:cxnSp>
          <p:nvCxnSpPr>
            <p:cNvPr id="66" name="Straight Connector 49">
              <a:extLst>
                <a:ext uri="{FF2B5EF4-FFF2-40B4-BE49-F238E27FC236}">
                  <a16:creationId xmlns:a16="http://schemas.microsoft.com/office/drawing/2014/main" id="{9B60857D-2DE7-7F37-0B17-5221E247B9D2}"/>
                </a:ext>
              </a:extLst>
            </p:cNvPr>
            <p:cNvCxnSpPr/>
            <p:nvPr/>
          </p:nvCxnSpPr>
          <p:spPr>
            <a:xfrm>
              <a:off x="5598898" y="3394139"/>
              <a:ext cx="0" cy="655608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65000"/>
                </a:srgbClr>
              </a:solidFill>
              <a:prstDash val="dash"/>
            </a:ln>
            <a:effectLst/>
          </p:spPr>
        </p:cxnSp>
        <p:cxnSp>
          <p:nvCxnSpPr>
            <p:cNvPr id="67" name="Straight Connector 50">
              <a:extLst>
                <a:ext uri="{FF2B5EF4-FFF2-40B4-BE49-F238E27FC236}">
                  <a16:creationId xmlns:a16="http://schemas.microsoft.com/office/drawing/2014/main" id="{3CA4A389-4686-2FAE-00A7-074EF0BED10E}"/>
                </a:ext>
              </a:extLst>
            </p:cNvPr>
            <p:cNvCxnSpPr/>
            <p:nvPr/>
          </p:nvCxnSpPr>
          <p:spPr>
            <a:xfrm>
              <a:off x="6743335" y="3394139"/>
              <a:ext cx="0" cy="655608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65000"/>
                </a:srgbClr>
              </a:solidFill>
              <a:prstDash val="dash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Box 52">
                  <a:extLst>
                    <a:ext uri="{FF2B5EF4-FFF2-40B4-BE49-F238E27FC236}">
                      <a16:creationId xmlns:a16="http://schemas.microsoft.com/office/drawing/2014/main" id="{40554CC3-32A8-8666-0076-F8723B70C9C3}"/>
                    </a:ext>
                  </a:extLst>
                </p:cNvPr>
                <p:cNvSpPr txBox="1"/>
                <p:nvPr/>
              </p:nvSpPr>
              <p:spPr>
                <a:xfrm>
                  <a:off x="2295802" y="3298344"/>
                  <a:ext cx="677206" cy="25301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𝑑</m:t>
                            </m:r>
                          </m:e>
                          <m:sub>
                            <m:r>
                              <a:rPr kumimoji="0" lang="en-US" sz="1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𝑘</m:t>
                            </m:r>
                            <m:r>
                              <a:rPr kumimoji="0" lang="en-US" sz="1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r>
                              <a:rPr kumimoji="0" lang="en-US" sz="1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𝑚</m:t>
                            </m:r>
                            <m:r>
                              <a:rPr kumimoji="0" lang="en-US" sz="1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r>
                              <a:rPr kumimoji="0" lang="en-US" sz="1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𝑛</m:t>
                            </m:r>
                            <m:r>
                              <a:rPr kumimoji="0" lang="en-US" sz="1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r>
                              <a:rPr kumimoji="0" lang="en-US" sz="1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𝑟</m:t>
                            </m:r>
                            <m:r>
                              <a:rPr kumimoji="0" lang="en-US" sz="1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r>
                              <a:rPr kumimoji="0" lang="en-US" sz="1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𝑢</m:t>
                            </m:r>
                          </m:sub>
                        </m:sSub>
                      </m:oMath>
                    </m:oMathPara>
                  </a14:m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CB7CEE2A-BA7D-668E-8D5B-F75287B101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5802" y="3298344"/>
                  <a:ext cx="677206" cy="25301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0" name="TextBox 53">
              <a:extLst>
                <a:ext uri="{FF2B5EF4-FFF2-40B4-BE49-F238E27FC236}">
                  <a16:creationId xmlns:a16="http://schemas.microsoft.com/office/drawing/2014/main" id="{17124304-3E4A-64E1-48A6-774F260253C8}"/>
                </a:ext>
              </a:extLst>
            </p:cNvPr>
            <p:cNvSpPr txBox="1"/>
            <p:nvPr/>
          </p:nvSpPr>
          <p:spPr>
            <a:xfrm>
              <a:off x="2793424" y="3630958"/>
              <a:ext cx="274165" cy="181969"/>
            </a:xfrm>
            <a:prstGeom prst="rect">
              <a:avLst/>
            </a:prstGeom>
          </p:spPr>
          <p:txBody>
            <a:bodyPr wrap="non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RU1</a:t>
              </a:r>
            </a:p>
          </p:txBody>
        </p:sp>
        <p:sp>
          <p:nvSpPr>
            <p:cNvPr id="71" name="TextBox 54">
              <a:extLst>
                <a:ext uri="{FF2B5EF4-FFF2-40B4-BE49-F238E27FC236}">
                  <a16:creationId xmlns:a16="http://schemas.microsoft.com/office/drawing/2014/main" id="{279D9F51-7003-8630-6345-C8877B13FECC}"/>
                </a:ext>
              </a:extLst>
            </p:cNvPr>
            <p:cNvSpPr txBox="1"/>
            <p:nvPr/>
          </p:nvSpPr>
          <p:spPr>
            <a:xfrm>
              <a:off x="3930568" y="3630957"/>
              <a:ext cx="274165" cy="181969"/>
            </a:xfrm>
            <a:prstGeom prst="rect">
              <a:avLst/>
            </a:prstGeom>
          </p:spPr>
          <p:txBody>
            <a:bodyPr wrap="non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RU2</a:t>
              </a:r>
            </a:p>
          </p:txBody>
        </p:sp>
        <p:sp>
          <p:nvSpPr>
            <p:cNvPr id="72" name="TextBox 55">
              <a:extLst>
                <a:ext uri="{FF2B5EF4-FFF2-40B4-BE49-F238E27FC236}">
                  <a16:creationId xmlns:a16="http://schemas.microsoft.com/office/drawing/2014/main" id="{71D11B27-2CB3-2F45-1E09-330BD1CAE81C}"/>
                </a:ext>
              </a:extLst>
            </p:cNvPr>
            <p:cNvSpPr txBox="1"/>
            <p:nvPr/>
          </p:nvSpPr>
          <p:spPr>
            <a:xfrm>
              <a:off x="5791954" y="3630956"/>
              <a:ext cx="274165" cy="181969"/>
            </a:xfrm>
            <a:prstGeom prst="rect">
              <a:avLst/>
            </a:prstGeom>
          </p:spPr>
          <p:txBody>
            <a:bodyPr wrap="non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RU3</a:t>
              </a:r>
            </a:p>
          </p:txBody>
        </p:sp>
        <p:sp>
          <p:nvSpPr>
            <p:cNvPr id="73" name="TextBox 56">
              <a:extLst>
                <a:ext uri="{FF2B5EF4-FFF2-40B4-BE49-F238E27FC236}">
                  <a16:creationId xmlns:a16="http://schemas.microsoft.com/office/drawing/2014/main" id="{F35E003F-5296-65CB-3337-177A85F45D47}"/>
                </a:ext>
              </a:extLst>
            </p:cNvPr>
            <p:cNvSpPr txBox="1"/>
            <p:nvPr/>
          </p:nvSpPr>
          <p:spPr>
            <a:xfrm>
              <a:off x="6907933" y="3630955"/>
              <a:ext cx="274165" cy="181969"/>
            </a:xfrm>
            <a:prstGeom prst="rect">
              <a:avLst/>
            </a:prstGeom>
          </p:spPr>
          <p:txBody>
            <a:bodyPr wrap="non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RU4</a:t>
              </a: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995950" y="5109641"/>
            <a:ext cx="10225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chemeClr val="tx1"/>
                </a:solidFill>
              </a:rPr>
              <a:t>In this proposal, the pilot value design for ELR-SIG/ELR-Data field is discussed.  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08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 Options for Pilot Value Design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375791"/>
          </a:xfrm>
        </p:spPr>
        <p:txBody>
          <a:bodyPr/>
          <a:lstStyle/>
          <a:p>
            <a:r>
              <a:rPr lang="en-US" altLang="zh-CN" sz="2000" b="0" dirty="0"/>
              <a:t>Opt-1: Each of the four 52-tone RRUs keeps its initial pilot values and pilot mapping rule as 11ax/be.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i="1" dirty="0"/>
              <a:t>P</a:t>
            </a:r>
            <a:r>
              <a:rPr lang="en-US" altLang="ko-KR" i="1" baseline="-25000" dirty="0"/>
              <a:t>n</a:t>
            </a:r>
            <a:r>
              <a:rPr lang="en-US" altLang="ko-KR" dirty="0"/>
              <a:t>={</a:t>
            </a:r>
            <a:r>
              <a:rPr lang="el-GR" altLang="ko-KR" dirty="0"/>
              <a:t>ψ</a:t>
            </a:r>
            <a:r>
              <a:rPr lang="en-US" altLang="ko-KR" i="1" baseline="-25000" dirty="0"/>
              <a:t>n</a:t>
            </a:r>
            <a:r>
              <a:rPr lang="en-US" altLang="ko-KR" baseline="-25000" dirty="0"/>
              <a:t> mod 4</a:t>
            </a:r>
            <a:r>
              <a:rPr lang="en-US" altLang="ko-KR" dirty="0"/>
              <a:t>, </a:t>
            </a:r>
            <a:r>
              <a:rPr lang="el-GR" altLang="ko-KR" dirty="0"/>
              <a:t>ψ</a:t>
            </a:r>
            <a:r>
              <a:rPr lang="en-US" altLang="ko-KR" baseline="-25000" dirty="0"/>
              <a:t>(</a:t>
            </a:r>
            <a:r>
              <a:rPr lang="en-US" altLang="ko-KR" i="1" baseline="-25000" dirty="0"/>
              <a:t>n</a:t>
            </a:r>
            <a:r>
              <a:rPr lang="en-US" altLang="ko-KR" baseline="-25000" dirty="0"/>
              <a:t>+1) mod 4</a:t>
            </a:r>
            <a:r>
              <a:rPr lang="en-US" altLang="ko-KR" dirty="0"/>
              <a:t>, </a:t>
            </a:r>
            <a:r>
              <a:rPr lang="el-GR" altLang="ko-KR" dirty="0"/>
              <a:t>ψ</a:t>
            </a:r>
            <a:r>
              <a:rPr lang="en-US" altLang="ko-KR" baseline="-25000" dirty="0"/>
              <a:t>(</a:t>
            </a:r>
            <a:r>
              <a:rPr lang="en-US" altLang="ko-KR" i="1" baseline="-25000" dirty="0"/>
              <a:t>n</a:t>
            </a:r>
            <a:r>
              <a:rPr lang="en-US" altLang="ko-KR" baseline="-25000" dirty="0"/>
              <a:t>+2) mod 4</a:t>
            </a:r>
            <a:r>
              <a:rPr lang="en-US" altLang="ko-KR" dirty="0"/>
              <a:t>, </a:t>
            </a:r>
            <a:r>
              <a:rPr lang="el-GR" altLang="ko-KR" dirty="0"/>
              <a:t>ψ</a:t>
            </a:r>
            <a:r>
              <a:rPr lang="en-US" altLang="ko-KR" baseline="-25000" dirty="0"/>
              <a:t>(</a:t>
            </a:r>
            <a:r>
              <a:rPr lang="en-US" altLang="ko-KR" i="1" baseline="-25000" dirty="0"/>
              <a:t>n</a:t>
            </a:r>
            <a:r>
              <a:rPr lang="en-US" altLang="ko-KR" baseline="-25000" dirty="0"/>
              <a:t>+3) mod 4</a:t>
            </a:r>
            <a:r>
              <a:rPr lang="en-US" altLang="ko-KR" dirty="0"/>
              <a:t>}, n denotes the symbol index.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l-GR" altLang="ko-KR" dirty="0"/>
              <a:t>ψ</a:t>
            </a:r>
            <a:r>
              <a:rPr lang="en-US" altLang="ko-KR" baseline="-25000" dirty="0"/>
              <a:t>0</a:t>
            </a:r>
            <a:r>
              <a:rPr lang="en-US" altLang="ko-KR" dirty="0"/>
              <a:t>= 1, </a:t>
            </a:r>
            <a:r>
              <a:rPr lang="el-GR" altLang="ko-KR" dirty="0"/>
              <a:t>ψ</a:t>
            </a:r>
            <a:r>
              <a:rPr lang="en-US" altLang="ko-KR" baseline="-25000" dirty="0"/>
              <a:t>1</a:t>
            </a:r>
            <a:r>
              <a:rPr lang="en-US" altLang="ko-KR" dirty="0"/>
              <a:t>= 1, </a:t>
            </a:r>
            <a:r>
              <a:rPr lang="el-GR" altLang="ko-KR" dirty="0"/>
              <a:t>ψ</a:t>
            </a:r>
            <a:r>
              <a:rPr lang="en-US" altLang="ko-KR" baseline="-25000" dirty="0"/>
              <a:t>2</a:t>
            </a:r>
            <a:r>
              <a:rPr lang="en-US" altLang="ko-KR" dirty="0"/>
              <a:t>= 1, </a:t>
            </a:r>
            <a:r>
              <a:rPr lang="el-GR" altLang="ko-KR" dirty="0"/>
              <a:t>ψ</a:t>
            </a:r>
            <a:r>
              <a:rPr lang="en-US" altLang="ko-KR" baseline="-25000" dirty="0"/>
              <a:t>3</a:t>
            </a:r>
            <a:r>
              <a:rPr lang="en-US" altLang="ko-KR" dirty="0"/>
              <a:t>= -1</a:t>
            </a:r>
          </a:p>
          <a:p>
            <a:pPr marL="914400" lvl="2" indent="0"/>
            <a:endParaRPr lang="ko-KR" altLang="en-US" sz="12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Gong (Huawei)</a:t>
            </a:r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914400" y="3842162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spcBef>
                <a:spcPts val="600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+mn-lt"/>
                <a:ea typeface="+mn-ea"/>
              </a:rPr>
              <a:t>Opt-2: The four 52-tone RRUs with 16 pilots reuse the initial pilot values and pilot mapping rule of 484/996-tone RRU in 11ax/be. </a:t>
            </a:r>
            <a:endParaRPr lang="zh-CN" altLang="en-US" sz="200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39783" y="5656240"/>
            <a:ext cx="8858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eaLnBrk="1" hangingPunct="1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l-GR" altLang="ko-KR" sz="1800" dirty="0">
                <a:solidFill>
                  <a:srgbClr val="000000"/>
                </a:solidFill>
                <a:latin typeface="+mn-lt"/>
                <a:ea typeface="+mn-ea"/>
              </a:rPr>
              <a:t>ψ</a:t>
            </a:r>
            <a:r>
              <a:rPr lang="en-US" altLang="ko-KR" sz="1800" dirty="0">
                <a:solidFill>
                  <a:srgbClr val="000000"/>
                </a:solidFill>
                <a:latin typeface="+mn-lt"/>
                <a:ea typeface="+mn-ea"/>
              </a:rPr>
              <a:t>0= 1, </a:t>
            </a:r>
            <a:r>
              <a:rPr lang="el-GR" altLang="ko-KR" sz="1800" dirty="0">
                <a:solidFill>
                  <a:srgbClr val="000000"/>
                </a:solidFill>
                <a:latin typeface="+mn-lt"/>
                <a:ea typeface="+mn-ea"/>
              </a:rPr>
              <a:t>ψ</a:t>
            </a:r>
            <a:r>
              <a:rPr lang="en-US" altLang="ko-KR" sz="1800" dirty="0">
                <a:solidFill>
                  <a:srgbClr val="000000"/>
                </a:solidFill>
                <a:latin typeface="+mn-lt"/>
                <a:ea typeface="+mn-ea"/>
              </a:rPr>
              <a:t>1= 1, </a:t>
            </a:r>
            <a:r>
              <a:rPr lang="el-GR" altLang="ko-KR" sz="1800" dirty="0">
                <a:solidFill>
                  <a:srgbClr val="000000"/>
                </a:solidFill>
                <a:latin typeface="+mn-lt"/>
                <a:ea typeface="+mn-ea"/>
              </a:rPr>
              <a:t>ψ</a:t>
            </a:r>
            <a:r>
              <a:rPr lang="en-US" altLang="ko-KR" sz="1800" dirty="0">
                <a:solidFill>
                  <a:srgbClr val="000000"/>
                </a:solidFill>
                <a:latin typeface="+mn-lt"/>
                <a:ea typeface="+mn-ea"/>
              </a:rPr>
              <a:t>2= 1, </a:t>
            </a:r>
            <a:r>
              <a:rPr lang="el-GR" altLang="ko-KR" sz="1800" dirty="0">
                <a:solidFill>
                  <a:srgbClr val="000000"/>
                </a:solidFill>
                <a:latin typeface="+mn-lt"/>
                <a:ea typeface="+mn-ea"/>
              </a:rPr>
              <a:t>ψ</a:t>
            </a:r>
            <a:r>
              <a:rPr lang="en-US" altLang="ko-KR" sz="1800" dirty="0">
                <a:solidFill>
                  <a:srgbClr val="000000"/>
                </a:solidFill>
                <a:latin typeface="+mn-lt"/>
                <a:ea typeface="+mn-ea"/>
              </a:rPr>
              <a:t>3= -1, </a:t>
            </a:r>
            <a:r>
              <a:rPr lang="el-GR" altLang="ko-KR" sz="1800" dirty="0">
                <a:solidFill>
                  <a:srgbClr val="000000"/>
                </a:solidFill>
                <a:latin typeface="+mn-lt"/>
                <a:ea typeface="+mn-ea"/>
              </a:rPr>
              <a:t>ψ</a:t>
            </a:r>
            <a:r>
              <a:rPr lang="en-US" altLang="ko-KR" sz="1800" dirty="0">
                <a:solidFill>
                  <a:srgbClr val="000000"/>
                </a:solidFill>
                <a:latin typeface="+mn-lt"/>
                <a:ea typeface="+mn-ea"/>
              </a:rPr>
              <a:t>4= -1, </a:t>
            </a:r>
            <a:r>
              <a:rPr lang="el-GR" altLang="ko-KR" sz="1800" dirty="0">
                <a:solidFill>
                  <a:srgbClr val="000000"/>
                </a:solidFill>
                <a:latin typeface="+mn-lt"/>
                <a:ea typeface="+mn-ea"/>
              </a:rPr>
              <a:t>ψ</a:t>
            </a:r>
            <a:r>
              <a:rPr lang="en-US" altLang="ko-KR" sz="1800" dirty="0">
                <a:solidFill>
                  <a:srgbClr val="000000"/>
                </a:solidFill>
                <a:latin typeface="+mn-lt"/>
                <a:ea typeface="+mn-ea"/>
              </a:rPr>
              <a:t>5= 1, </a:t>
            </a:r>
            <a:r>
              <a:rPr lang="el-GR" altLang="ko-KR" sz="1800" dirty="0">
                <a:solidFill>
                  <a:srgbClr val="000000"/>
                </a:solidFill>
                <a:latin typeface="+mn-lt"/>
                <a:ea typeface="+mn-ea"/>
              </a:rPr>
              <a:t>ψ</a:t>
            </a:r>
            <a:r>
              <a:rPr lang="en-US" altLang="ko-KR" sz="1800" dirty="0">
                <a:solidFill>
                  <a:srgbClr val="000000"/>
                </a:solidFill>
                <a:latin typeface="+mn-lt"/>
                <a:ea typeface="+mn-ea"/>
              </a:rPr>
              <a:t>6= 1, </a:t>
            </a:r>
            <a:r>
              <a:rPr lang="el-GR" altLang="ko-KR" sz="1800" dirty="0">
                <a:solidFill>
                  <a:srgbClr val="000000"/>
                </a:solidFill>
                <a:latin typeface="+mn-lt"/>
                <a:ea typeface="+mn-ea"/>
              </a:rPr>
              <a:t>ψ</a:t>
            </a:r>
            <a:r>
              <a:rPr lang="en-US" altLang="ko-KR" sz="1800" dirty="0">
                <a:solidFill>
                  <a:srgbClr val="000000"/>
                </a:solidFill>
                <a:latin typeface="+mn-lt"/>
                <a:ea typeface="+mn-ea"/>
              </a:rPr>
              <a:t>7= 1</a:t>
            </a:r>
            <a:endParaRPr lang="ko-KR" altLang="en-US" sz="180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10258" y="4624383"/>
            <a:ext cx="90741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en-US" altLang="ko-KR" sz="1800" i="1" dirty="0">
                <a:solidFill>
                  <a:schemeClr val="tx1"/>
                </a:solidFill>
              </a:rPr>
              <a:t>P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dirty="0">
                <a:solidFill>
                  <a:schemeClr val="tx1"/>
                </a:solidFill>
              </a:rPr>
              <a:t>={</a:t>
            </a:r>
            <a:r>
              <a:rPr lang="el-GR" altLang="ko-KR" sz="1800" dirty="0">
                <a:solidFill>
                  <a:schemeClr val="tx1"/>
                </a:solidFill>
              </a:rPr>
              <a:t>ψ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baseline="-25000" dirty="0">
                <a:solidFill>
                  <a:schemeClr val="tx1"/>
                </a:solidFill>
              </a:rPr>
              <a:t> mod 8</a:t>
            </a:r>
            <a:r>
              <a:rPr lang="en-US" altLang="ko-KR" sz="1800" dirty="0">
                <a:solidFill>
                  <a:schemeClr val="tx1"/>
                </a:solidFill>
              </a:rPr>
              <a:t>, </a:t>
            </a:r>
            <a:r>
              <a:rPr lang="el-GR" altLang="ko-KR" sz="1800" dirty="0">
                <a:solidFill>
                  <a:schemeClr val="tx1"/>
                </a:solidFill>
              </a:rPr>
              <a:t>ψ</a:t>
            </a:r>
            <a:r>
              <a:rPr lang="en-US" altLang="ko-KR" sz="1800" baseline="-25000" dirty="0">
                <a:solidFill>
                  <a:schemeClr val="tx1"/>
                </a:solidFill>
              </a:rPr>
              <a:t>(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baseline="-25000" dirty="0">
                <a:solidFill>
                  <a:schemeClr val="tx1"/>
                </a:solidFill>
              </a:rPr>
              <a:t>+1) mod 8</a:t>
            </a:r>
            <a:r>
              <a:rPr lang="en-US" altLang="ko-KR" sz="1800" dirty="0">
                <a:solidFill>
                  <a:schemeClr val="tx1"/>
                </a:solidFill>
              </a:rPr>
              <a:t>, </a:t>
            </a:r>
            <a:r>
              <a:rPr lang="el-GR" altLang="ko-KR" sz="1800" dirty="0">
                <a:solidFill>
                  <a:schemeClr val="tx1"/>
                </a:solidFill>
              </a:rPr>
              <a:t>ψ</a:t>
            </a:r>
            <a:r>
              <a:rPr lang="en-US" altLang="ko-KR" sz="1800" baseline="-25000" dirty="0">
                <a:solidFill>
                  <a:schemeClr val="tx1"/>
                </a:solidFill>
              </a:rPr>
              <a:t>(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baseline="-25000" dirty="0">
                <a:solidFill>
                  <a:schemeClr val="tx1"/>
                </a:solidFill>
              </a:rPr>
              <a:t>+2) mod 8</a:t>
            </a:r>
            <a:r>
              <a:rPr lang="en-US" altLang="ko-KR" sz="1800" dirty="0">
                <a:solidFill>
                  <a:schemeClr val="tx1"/>
                </a:solidFill>
              </a:rPr>
              <a:t>, </a:t>
            </a:r>
            <a:r>
              <a:rPr lang="el-GR" altLang="ko-KR" sz="1800" dirty="0">
                <a:solidFill>
                  <a:schemeClr val="tx1"/>
                </a:solidFill>
              </a:rPr>
              <a:t>ψ</a:t>
            </a:r>
            <a:r>
              <a:rPr lang="en-US" altLang="ko-KR" sz="1800" baseline="-25000" dirty="0">
                <a:solidFill>
                  <a:schemeClr val="tx1"/>
                </a:solidFill>
              </a:rPr>
              <a:t>(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baseline="-25000" dirty="0">
                <a:solidFill>
                  <a:schemeClr val="tx1"/>
                </a:solidFill>
              </a:rPr>
              <a:t>+3) mod 8</a:t>
            </a:r>
            <a:r>
              <a:rPr lang="en-US" altLang="ko-KR" sz="1800" dirty="0">
                <a:solidFill>
                  <a:schemeClr val="tx1"/>
                </a:solidFill>
              </a:rPr>
              <a:t>, </a:t>
            </a:r>
            <a:r>
              <a:rPr lang="el-GR" altLang="ko-KR" sz="1800" dirty="0">
                <a:solidFill>
                  <a:schemeClr val="tx1"/>
                </a:solidFill>
              </a:rPr>
              <a:t>ψ</a:t>
            </a:r>
            <a:r>
              <a:rPr lang="en-US" altLang="ko-KR" sz="1800" baseline="-25000" dirty="0">
                <a:solidFill>
                  <a:schemeClr val="tx1"/>
                </a:solidFill>
              </a:rPr>
              <a:t>(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baseline="-25000" dirty="0">
                <a:solidFill>
                  <a:schemeClr val="tx1"/>
                </a:solidFill>
              </a:rPr>
              <a:t>+4) mod 8</a:t>
            </a:r>
            <a:r>
              <a:rPr lang="en-US" altLang="ko-KR" sz="1800" dirty="0">
                <a:solidFill>
                  <a:schemeClr val="tx1"/>
                </a:solidFill>
              </a:rPr>
              <a:t>, </a:t>
            </a:r>
            <a:r>
              <a:rPr lang="el-GR" altLang="ko-KR" sz="1800" dirty="0">
                <a:solidFill>
                  <a:schemeClr val="tx1"/>
                </a:solidFill>
              </a:rPr>
              <a:t>ψ</a:t>
            </a:r>
            <a:r>
              <a:rPr lang="en-US" altLang="ko-KR" sz="1800" baseline="-25000" dirty="0">
                <a:solidFill>
                  <a:schemeClr val="tx1"/>
                </a:solidFill>
              </a:rPr>
              <a:t>(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baseline="-25000" dirty="0">
                <a:solidFill>
                  <a:schemeClr val="tx1"/>
                </a:solidFill>
              </a:rPr>
              <a:t>+5) mod 8</a:t>
            </a:r>
            <a:r>
              <a:rPr lang="en-US" altLang="ko-KR" sz="1800" dirty="0">
                <a:solidFill>
                  <a:schemeClr val="tx1"/>
                </a:solidFill>
              </a:rPr>
              <a:t>, </a:t>
            </a:r>
            <a:r>
              <a:rPr lang="el-GR" altLang="ko-KR" sz="1800" dirty="0">
                <a:solidFill>
                  <a:schemeClr val="tx1"/>
                </a:solidFill>
              </a:rPr>
              <a:t>ψ</a:t>
            </a:r>
            <a:r>
              <a:rPr lang="en-US" altLang="ko-KR" sz="1800" baseline="-25000" dirty="0">
                <a:solidFill>
                  <a:schemeClr val="tx1"/>
                </a:solidFill>
              </a:rPr>
              <a:t>(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baseline="-25000" dirty="0">
                <a:solidFill>
                  <a:schemeClr val="tx1"/>
                </a:solidFill>
              </a:rPr>
              <a:t>+6) mod 8</a:t>
            </a:r>
            <a:r>
              <a:rPr lang="en-US" altLang="ko-KR" sz="1800" dirty="0">
                <a:solidFill>
                  <a:schemeClr val="tx1"/>
                </a:solidFill>
              </a:rPr>
              <a:t> , </a:t>
            </a:r>
            <a:r>
              <a:rPr lang="el-GR" altLang="ko-KR" sz="1800" dirty="0">
                <a:solidFill>
                  <a:schemeClr val="tx1"/>
                </a:solidFill>
              </a:rPr>
              <a:t>ψ</a:t>
            </a:r>
            <a:r>
              <a:rPr lang="en-US" altLang="ko-KR" sz="1800" baseline="-25000" dirty="0">
                <a:solidFill>
                  <a:schemeClr val="tx1"/>
                </a:solidFill>
              </a:rPr>
              <a:t>(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baseline="-25000" dirty="0">
                <a:solidFill>
                  <a:schemeClr val="tx1"/>
                </a:solidFill>
              </a:rPr>
              <a:t>+7) mod 8</a:t>
            </a:r>
            <a:r>
              <a:rPr lang="en-US" altLang="ko-KR" sz="1800" dirty="0">
                <a:solidFill>
                  <a:schemeClr val="tx1"/>
                </a:solidFill>
              </a:rPr>
              <a:t> ,</a:t>
            </a:r>
            <a:r>
              <a:rPr lang="el-GR" altLang="ko-KR" sz="1800" dirty="0">
                <a:solidFill>
                  <a:schemeClr val="tx1"/>
                </a:solidFill>
              </a:rPr>
              <a:t>ψ</a:t>
            </a:r>
            <a:r>
              <a:rPr lang="en-US" altLang="ko-KR" sz="1800" baseline="-25000" dirty="0">
                <a:solidFill>
                  <a:schemeClr val="tx1"/>
                </a:solidFill>
              </a:rPr>
              <a:t>(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baseline="-25000" dirty="0">
                <a:solidFill>
                  <a:schemeClr val="tx1"/>
                </a:solidFill>
              </a:rPr>
              <a:t>+8) mod 8</a:t>
            </a:r>
            <a:r>
              <a:rPr lang="en-US" altLang="ko-KR" sz="1800" dirty="0">
                <a:solidFill>
                  <a:schemeClr val="tx1"/>
                </a:solidFill>
              </a:rPr>
              <a:t>, </a:t>
            </a:r>
            <a:r>
              <a:rPr lang="el-GR" altLang="ko-KR" sz="1800" dirty="0">
                <a:solidFill>
                  <a:schemeClr val="tx1"/>
                </a:solidFill>
              </a:rPr>
              <a:t>ψ</a:t>
            </a:r>
            <a:r>
              <a:rPr lang="en-US" altLang="ko-KR" sz="1800" baseline="-25000" dirty="0">
                <a:solidFill>
                  <a:schemeClr val="tx1"/>
                </a:solidFill>
              </a:rPr>
              <a:t>(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baseline="-25000" dirty="0">
                <a:solidFill>
                  <a:schemeClr val="tx1"/>
                </a:solidFill>
              </a:rPr>
              <a:t>+9) mod 8</a:t>
            </a:r>
            <a:r>
              <a:rPr lang="en-US" altLang="ko-KR" sz="1800" dirty="0">
                <a:solidFill>
                  <a:schemeClr val="tx1"/>
                </a:solidFill>
              </a:rPr>
              <a:t>, </a:t>
            </a:r>
            <a:r>
              <a:rPr lang="el-GR" altLang="ko-KR" sz="1800" dirty="0">
                <a:solidFill>
                  <a:schemeClr val="tx1"/>
                </a:solidFill>
              </a:rPr>
              <a:t>ψ</a:t>
            </a:r>
            <a:r>
              <a:rPr lang="en-US" altLang="ko-KR" sz="1800" baseline="-25000" dirty="0">
                <a:solidFill>
                  <a:schemeClr val="tx1"/>
                </a:solidFill>
              </a:rPr>
              <a:t>(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baseline="-25000" dirty="0">
                <a:solidFill>
                  <a:schemeClr val="tx1"/>
                </a:solidFill>
              </a:rPr>
              <a:t>+10) mod 8</a:t>
            </a:r>
            <a:r>
              <a:rPr lang="en-US" altLang="ko-KR" sz="1800" dirty="0">
                <a:solidFill>
                  <a:schemeClr val="tx1"/>
                </a:solidFill>
              </a:rPr>
              <a:t>, </a:t>
            </a:r>
            <a:r>
              <a:rPr lang="el-GR" altLang="ko-KR" sz="1800" dirty="0">
                <a:solidFill>
                  <a:schemeClr val="tx1"/>
                </a:solidFill>
              </a:rPr>
              <a:t>ψ</a:t>
            </a:r>
            <a:r>
              <a:rPr lang="en-US" altLang="ko-KR" sz="1800" baseline="-25000" dirty="0">
                <a:solidFill>
                  <a:schemeClr val="tx1"/>
                </a:solidFill>
              </a:rPr>
              <a:t>(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baseline="-25000" dirty="0">
                <a:solidFill>
                  <a:schemeClr val="tx1"/>
                </a:solidFill>
              </a:rPr>
              <a:t>+11) mod 8</a:t>
            </a:r>
            <a:r>
              <a:rPr lang="en-US" altLang="ko-KR" sz="1800" dirty="0">
                <a:solidFill>
                  <a:schemeClr val="tx1"/>
                </a:solidFill>
              </a:rPr>
              <a:t>, </a:t>
            </a:r>
            <a:r>
              <a:rPr lang="el-GR" altLang="ko-KR" sz="1800" dirty="0">
                <a:solidFill>
                  <a:schemeClr val="tx1"/>
                </a:solidFill>
              </a:rPr>
              <a:t>ψ</a:t>
            </a:r>
            <a:r>
              <a:rPr lang="en-US" altLang="ko-KR" sz="1800" baseline="-25000" dirty="0">
                <a:solidFill>
                  <a:schemeClr val="tx1"/>
                </a:solidFill>
              </a:rPr>
              <a:t>(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baseline="-25000" dirty="0">
                <a:solidFill>
                  <a:schemeClr val="tx1"/>
                </a:solidFill>
              </a:rPr>
              <a:t>+12) mod 8</a:t>
            </a:r>
            <a:r>
              <a:rPr lang="en-US" altLang="ko-KR" sz="1800" dirty="0">
                <a:solidFill>
                  <a:schemeClr val="tx1"/>
                </a:solidFill>
              </a:rPr>
              <a:t>, </a:t>
            </a:r>
            <a:r>
              <a:rPr lang="el-GR" altLang="ko-KR" sz="1800" dirty="0">
                <a:solidFill>
                  <a:schemeClr val="tx1"/>
                </a:solidFill>
              </a:rPr>
              <a:t>ψ</a:t>
            </a:r>
            <a:r>
              <a:rPr lang="en-US" altLang="ko-KR" sz="1800" baseline="-25000" dirty="0">
                <a:solidFill>
                  <a:schemeClr val="tx1"/>
                </a:solidFill>
              </a:rPr>
              <a:t>(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baseline="-25000" dirty="0">
                <a:solidFill>
                  <a:schemeClr val="tx1"/>
                </a:solidFill>
              </a:rPr>
              <a:t>+13) mod 8</a:t>
            </a:r>
            <a:r>
              <a:rPr lang="en-US" altLang="ko-KR" sz="1800" dirty="0">
                <a:solidFill>
                  <a:schemeClr val="tx1"/>
                </a:solidFill>
              </a:rPr>
              <a:t>, </a:t>
            </a:r>
            <a:r>
              <a:rPr lang="el-GR" altLang="ko-KR" sz="1800" dirty="0">
                <a:solidFill>
                  <a:schemeClr val="tx1"/>
                </a:solidFill>
              </a:rPr>
              <a:t>ψ</a:t>
            </a:r>
            <a:r>
              <a:rPr lang="en-US" altLang="ko-KR" sz="1800" baseline="-25000" dirty="0">
                <a:solidFill>
                  <a:schemeClr val="tx1"/>
                </a:solidFill>
              </a:rPr>
              <a:t>(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baseline="-25000" dirty="0">
                <a:solidFill>
                  <a:schemeClr val="tx1"/>
                </a:solidFill>
              </a:rPr>
              <a:t>+14) mod 8</a:t>
            </a:r>
            <a:r>
              <a:rPr lang="en-US" altLang="ko-KR" sz="1800" dirty="0">
                <a:solidFill>
                  <a:schemeClr val="tx1"/>
                </a:solidFill>
              </a:rPr>
              <a:t> , </a:t>
            </a:r>
            <a:r>
              <a:rPr lang="el-GR" altLang="ko-KR" sz="1800" dirty="0">
                <a:solidFill>
                  <a:schemeClr val="tx1"/>
                </a:solidFill>
              </a:rPr>
              <a:t>ψ</a:t>
            </a:r>
            <a:r>
              <a:rPr lang="en-US" altLang="ko-KR" sz="1800" baseline="-25000" dirty="0">
                <a:solidFill>
                  <a:schemeClr val="tx1"/>
                </a:solidFill>
              </a:rPr>
              <a:t>(</a:t>
            </a:r>
            <a:r>
              <a:rPr lang="en-US" altLang="ko-KR" sz="1800" i="1" baseline="-25000" dirty="0">
                <a:solidFill>
                  <a:schemeClr val="tx1"/>
                </a:solidFill>
              </a:rPr>
              <a:t>n</a:t>
            </a:r>
            <a:r>
              <a:rPr lang="en-US" altLang="ko-KR" sz="1800" baseline="-25000" dirty="0">
                <a:solidFill>
                  <a:schemeClr val="tx1"/>
                </a:solidFill>
              </a:rPr>
              <a:t>+15) mod 8</a:t>
            </a:r>
            <a:r>
              <a:rPr lang="en-US" altLang="ko-KR" sz="1800" dirty="0">
                <a:solidFill>
                  <a:schemeClr val="tx1"/>
                </a:solidFill>
              </a:rPr>
              <a:t>} 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839416" y="266284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1800" b="1" dirty="0">
                <a:solidFill>
                  <a:srgbClr val="000000"/>
                </a:solidFill>
                <a:cs typeface="Arial Unicode MS" charset="0"/>
              </a:rPr>
              <a:t>Nov 2024</a:t>
            </a:r>
            <a:endParaRPr lang="en-GB" altLang="zh-CN" sz="1800" b="1" dirty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31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[1] 24/11-24-1478-00-00bn-elr-ppdu-design.pptx</a:t>
            </a:r>
          </a:p>
          <a:p>
            <a:r>
              <a:rPr lang="en-US" altLang="zh-CN" sz="1800" dirty="0"/>
              <a:t>[2] 11-24-1488-00-00bn-elr-ppdu-transmission-design.pptx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Gong (Huawei)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/>
              <a:t>References</a:t>
            </a:r>
            <a:endParaRPr lang="zh-CN" altLang="en-US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>
          <a:xfrm>
            <a:off x="839416" y="266284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1800" b="1" dirty="0">
                <a:solidFill>
                  <a:srgbClr val="000000"/>
                </a:solidFill>
                <a:cs typeface="Arial Unicode MS" charset="0"/>
              </a:rPr>
              <a:t>Nov 2024</a:t>
            </a:r>
            <a:endParaRPr lang="en-GB" altLang="zh-CN" sz="1800" b="1" dirty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750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30745</TotalTime>
  <Words>493</Words>
  <Application>Microsoft Office PowerPoint</Application>
  <PresentationFormat>宽屏</PresentationFormat>
  <Paragraphs>73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 Unicode MS</vt:lpstr>
      <vt:lpstr>MS Gothic</vt:lpstr>
      <vt:lpstr>Arial</vt:lpstr>
      <vt:lpstr>Cambria Math</vt:lpstr>
      <vt:lpstr>Times New Roman</vt:lpstr>
      <vt:lpstr>Wingdings</vt:lpstr>
      <vt:lpstr>Office 主题​​</vt:lpstr>
      <vt:lpstr>Pilot Value Design for ELR PPDU</vt:lpstr>
      <vt:lpstr>Background</vt:lpstr>
      <vt:lpstr>Two Options for Pilot Value Design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xuyue (I)</dc:creator>
  <cp:lastModifiedBy>gongbo (E)</cp:lastModifiedBy>
  <cp:revision>1442</cp:revision>
  <cp:lastPrinted>1601-01-01T00:00:00Z</cp:lastPrinted>
  <dcterms:created xsi:type="dcterms:W3CDTF">2023-05-31T01:05:25Z</dcterms:created>
  <dcterms:modified xsi:type="dcterms:W3CDTF">2024-11-10T00:06:01Z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(3)UQK1A5vPJru1V0PR9DDy25J085Cc4RzlVsVJE3WKTs/hMz6FzkEXuk2e3caDafZh7QjKganN
YayYLCgYcCVUJ7DHtHv1YVTA1x/xLLgjKAFfa3XjCGdx26JigU9C6ifNHbtro5QN2Y7VuiUq
4JFHdpa1lrlR8UrjyxWY+iCrIgGErvEFhIh2yrYSAGS2/v6XDBW5anGzF8PUVeuFp5y27DVv
oCcZ/dXO1XLjv5cATp</vt:lpwstr>
  </property>
  <property fmtid="{D5CDD505-2E9C-101B-9397-08002B2CF9AE}" pid="3" name="_2015_ms_pID_7253431">
    <vt:lpwstr>Yd+i+3CkbCSVT7OjzRr1pzFYsCXMJn95cqdo4vcV3t6q+0Xj0lvViJ
Leoo8h/zihARJMavCd5UmFqMSOvZnxvw40PYIj3FgySPqAhv6v3Ur6ln27jOWnvJj89cMJ+0
suMGtKKlhG1vMQ5mdKft1c1jBcSbMUoUR97+sz1Jei165aQX0qrjtsFKiE3GkinVzNvCM7P7
aTvd+4kpmYD2pYbR3hyiSeWHnoHQ64JK1FA3</vt:lpwstr>
  </property>
  <property fmtid="{D5CDD505-2E9C-101B-9397-08002B2CF9AE}" pid="4" name="_2015_ms_pID_7253432">
    <vt:lpwstr>CQ==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1730078372</vt:lpwstr>
  </property>
</Properties>
</file>