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1318" r:id="rId3"/>
    <p:sldId id="1319" r:id="rId4"/>
    <p:sldId id="1326" r:id="rId5"/>
    <p:sldId id="1325" r:id="rId6"/>
    <p:sldId id="1327" r:id="rId7"/>
    <p:sldId id="1320" r:id="rId8"/>
    <p:sldId id="1328" r:id="rId9"/>
    <p:sldId id="1329" r:id="rId10"/>
    <p:sldId id="1324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73" d="100"/>
          <a:sy n="73" d="100"/>
        </p:scale>
        <p:origin x="136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802.11-24/1754r1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20 MHz UHR-LTF Sequence for DRU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2024-11-10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11-24-1097-00-00bn-thoughts-on-uhr-ltf-for-dru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[2] </a:t>
            </a:r>
            <a:r>
              <a:rPr lang="en-US" altLang="ko-KR" sz="1800" dirty="0" smtClean="0"/>
              <a:t>11-24-1096-00-00bn-mirror-symmetric-20-mhz-dru-tone-plan-within-242-rru-boundary</a:t>
            </a:r>
          </a:p>
          <a:p>
            <a:pPr marL="0" indent="0">
              <a:buNone/>
            </a:pPr>
            <a:r>
              <a:rPr lang="en-US" altLang="ko-KR" sz="1800" dirty="0"/>
              <a:t>[3] </a:t>
            </a:r>
            <a:r>
              <a:rPr lang="en-US" altLang="ko-KR" sz="1800" dirty="0" smtClean="0"/>
              <a:t>11-24-0468-02-00bn-dru-tone-plan-for-11bn</a:t>
            </a:r>
          </a:p>
          <a:p>
            <a:pPr marL="0" indent="0">
              <a:buNone/>
            </a:pPr>
            <a:r>
              <a:rPr lang="en-US" altLang="ko-KR" sz="1800" dirty="0"/>
              <a:t>[4] </a:t>
            </a:r>
            <a:r>
              <a:rPr lang="en-US" altLang="ko-KR" sz="1800" dirty="0" smtClean="0"/>
              <a:t>11-24-1230-01-00bn-pilot-tone-design-in-dru-transmission</a:t>
            </a:r>
          </a:p>
          <a:p>
            <a:pPr marL="0" indent="0">
              <a:buNone/>
            </a:pPr>
            <a:r>
              <a:rPr lang="en-US" altLang="ko-KR" sz="1800" dirty="0"/>
              <a:t>[5] 11-24-1567-00-00bn-ltf-design-for-dru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56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we proposed to </a:t>
            </a:r>
            <a:r>
              <a:rPr lang="en-US" altLang="ko-KR" sz="2000" dirty="0"/>
              <a:t>design a new 4x UHR-LTF sequence </a:t>
            </a:r>
            <a:r>
              <a:rPr lang="en-US" altLang="ko-KR" sz="2000" dirty="0" smtClean="0"/>
              <a:t>for DRU in </a:t>
            </a:r>
            <a:r>
              <a:rPr lang="en-US" altLang="ko-KR" sz="2000" dirty="0"/>
              <a:t>each distribution bandwidth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propose 20 MHz 4x UHR-LTF sequences by considering two DRU tone plans</a:t>
            </a:r>
          </a:p>
          <a:p>
            <a:pPr lvl="1"/>
            <a:r>
              <a:rPr lang="en-US" altLang="ko-KR" sz="1800" dirty="0" smtClean="0"/>
              <a:t>The tone plan and pilot tones proposed in [2]</a:t>
            </a:r>
          </a:p>
          <a:p>
            <a:pPr lvl="1"/>
            <a:r>
              <a:rPr lang="en-US" altLang="ko-KR" sz="1800" dirty="0" smtClean="0"/>
              <a:t>The tone plan proposed in [3] with pilot tones proposed in [4]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46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 MHz UHR-LTF Sequence</a:t>
            </a:r>
            <a:br>
              <a:rPr lang="en-US" altLang="ko-KR" dirty="0" smtClean="0"/>
            </a:br>
            <a:r>
              <a:rPr lang="en-US" altLang="ko-KR" dirty="0" smtClean="0"/>
              <a:t>for Tone Plan [2]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</a:t>
            </a:r>
            <a:r>
              <a:rPr lang="en-US" altLang="ko-KR" sz="2000" dirty="0" smtClean="0"/>
              <a:t>20 MHz DRU tone </a:t>
            </a:r>
            <a:r>
              <a:rPr lang="en-US" altLang="ko-KR" sz="2000" dirty="0"/>
              <a:t>plan in </a:t>
            </a:r>
            <a:r>
              <a:rPr lang="en-US" altLang="ko-KR" sz="2000" dirty="0" smtClean="0"/>
              <a:t>[2] </a:t>
            </a:r>
            <a:r>
              <a:rPr lang="en-US" altLang="ko-KR" sz="2000" dirty="0"/>
              <a:t>is as follows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The </a:t>
            </a:r>
            <a:r>
              <a:rPr lang="en-US" altLang="ko-KR" sz="2000" dirty="0" smtClean="0"/>
              <a:t>20 MHz DRU pilot </a:t>
            </a:r>
            <a:r>
              <a:rPr lang="en-US" altLang="ko-KR" sz="2000" dirty="0"/>
              <a:t>tone in </a:t>
            </a:r>
            <a:r>
              <a:rPr lang="en-US" altLang="ko-KR" sz="2000" dirty="0" smtClean="0"/>
              <a:t>[2] </a:t>
            </a:r>
            <a:r>
              <a:rPr lang="en-US" altLang="ko-KR" sz="2000" dirty="0"/>
              <a:t>is as follows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graphicFrame>
        <p:nvGraphicFramePr>
          <p:cNvPr id="7" name="Table 1">
            <a:extLst>
              <a:ext uri="{FF2B5EF4-FFF2-40B4-BE49-F238E27FC236}">
                <a16:creationId xmlns:a16="http://schemas.microsoft.com/office/drawing/2014/main" id="{00A034A4-766C-CFE3-FB66-089C80B8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545080"/>
              </p:ext>
            </p:extLst>
          </p:nvPr>
        </p:nvGraphicFramePr>
        <p:xfrm>
          <a:off x="288022" y="2212174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and pilot subcarrier 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pl-PL" altLang="ko-KR" sz="1100" dirty="0" smtClean="0"/>
                        <a:t>:9:-1</a:t>
                      </a:r>
                      <a:r>
                        <a:rPr lang="en-US" altLang="ko-KR" sz="1100" dirty="0" smtClean="0"/>
                        <a:t>2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15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,</a:t>
                      </a:r>
                      <a:r>
                        <a:rPr lang="en-US" altLang="ko-KR" sz="1100" dirty="0" smtClean="0"/>
                        <a:t> 4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7084626B-25C6-43E6-93C5-E9B8F0E3B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862966"/>
              </p:ext>
            </p:extLst>
          </p:nvPr>
        </p:nvGraphicFramePr>
        <p:xfrm>
          <a:off x="609600" y="5105400"/>
          <a:ext cx="7086600" cy="1295400"/>
        </p:xfrm>
        <a:graphic>
          <a:graphicData uri="http://schemas.openxmlformats.org/drawingml/2006/table">
            <a:tbl>
              <a:tblPr/>
              <a:tblGrid>
                <a:gridCol w="1078717">
                  <a:extLst>
                    <a:ext uri="{9D8B030D-6E8A-4147-A177-3AD203B41FA5}">
                      <a16:colId xmlns:a16="http://schemas.microsoft.com/office/drawing/2014/main" val="1951246445"/>
                    </a:ext>
                  </a:extLst>
                </a:gridCol>
                <a:gridCol w="6007883">
                  <a:extLst>
                    <a:ext uri="{9D8B030D-6E8A-4147-A177-3AD203B41FA5}">
                      <a16:colId xmlns:a16="http://schemas.microsoft.com/office/drawing/2014/main" val="1529723464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Pilot indices for DRU transmission over 20MHz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374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 size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KdRxx_i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598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DRU26,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1:9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-93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33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-43 83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-73 53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-23 103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 { -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63 63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-103 23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-53 73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-83 43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-33 93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8860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DRU52,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1:4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-93 -43 33 83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-73 -23 53 103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-103 -53 23 73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-83 -33 43 93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5199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DRU106,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1:2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-73 -23 53  103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-103 -53 23 73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892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4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 MHz UHR-LTF Sequence</a:t>
            </a:r>
            <a:br>
              <a:rPr lang="en-US" altLang="ko-KR" dirty="0" smtClean="0"/>
            </a:br>
            <a:r>
              <a:rPr lang="en-US" altLang="ko-KR" dirty="0" smtClean="0"/>
              <a:t>for Tone Plan [2]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the following 20 MHz 4x UHR-LTF sequence</a:t>
            </a:r>
          </a:p>
          <a:p>
            <a:pPr lvl="1"/>
            <a:r>
              <a:rPr lang="en-US" altLang="ko-KR" sz="1050" dirty="0"/>
              <a:t>DLTF</a:t>
            </a:r>
            <a:r>
              <a:rPr lang="en-US" altLang="ko-KR" sz="1050" baseline="-25000" dirty="0"/>
              <a:t>-122:122</a:t>
            </a:r>
            <a:r>
              <a:rPr lang="en-US" altLang="ko-KR" sz="1050" dirty="0"/>
              <a:t> </a:t>
            </a:r>
            <a:r>
              <a:rPr lang="en-US" altLang="ko-KR" sz="1050" dirty="0" smtClean="0"/>
              <a:t>= [0     </a:t>
            </a:r>
            <a:r>
              <a:rPr lang="en-US" altLang="ko-KR" sz="1050" dirty="0"/>
              <a:t>0    -1    -1    -1    -1    -1    -1     1    -1    -1     1     1    -1     1     1    -1     1    -1    -1    -1    -1     1     1     1    -1     1     1     1    -1     1    -1     1    -1     1    -1     1     1     1    -1     1    -1    -1     1     1    -1     1    -1     1    -1    -1     1     1    -1    -1     1    -1    -1    -1     1    -1     1    -1     1     1    -1    -1    -1     1    -1    -1    -1    -1    -1    -1     1    -1     1    -1    -1     1    -1     1     1    -1     1    -1     1     1    -1    -1    -1    -1    -1    -1     1     1     1    -1    -1    -1    -1     1     1    -1     1     1     1     1    -1    -1     1    -1     1     1     1     1    -1    -1    -1    -1     0     0     0    -1    -1    -1    -1     1     1     1     1    -1     1    -1    -1     1     1     1     1     1     1     1    -1    -1    -1    -1     1     1     1    -1    -1    -1    -1    -1    -1     1     1     1     1    -1     1     1    -1     1    -1    -1     1    -1     1    -1    -1    -1    -1    -1    -1    -1    -1    -1    -1     1     1    -1     1    -1    -1    -1    -1    -1     1    -1    -1     1     1     1    -1     1    -1     1    -1     1     1    -1    -1     1    -1     1     1     1    -1     1    -1    -1    -1     1    -1     1     1     1    -1     1     1     1    -1    -1    -1    -1     1    -1     1    -1    -1     1     1    -1    -1     1    -1    -1    -1    -1    -1    -1     0     </a:t>
            </a:r>
            <a:r>
              <a:rPr lang="en-US" altLang="ko-KR" sz="1050" dirty="0" smtClean="0"/>
              <a:t>0]</a:t>
            </a:r>
            <a:endParaRPr lang="en-US" altLang="ko-KR" sz="1200" dirty="0" smtClean="0"/>
          </a:p>
          <a:p>
            <a:r>
              <a:rPr lang="en-US" altLang="ko-KR" sz="2000" dirty="0" smtClean="0"/>
              <a:t>PAPR [dB]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859293"/>
              </p:ext>
            </p:extLst>
          </p:nvPr>
        </p:nvGraphicFramePr>
        <p:xfrm>
          <a:off x="1371600" y="4053840"/>
          <a:ext cx="6934203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0467">
                  <a:extLst>
                    <a:ext uri="{9D8B030D-6E8A-4147-A177-3AD203B41FA5}">
                      <a16:colId xmlns:a16="http://schemas.microsoft.com/office/drawing/2014/main" val="142263787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12994489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310271746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7137136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813990623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9703784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254473538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868819615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2017809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RU_3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RU_4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RU_9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646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3.3616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4.0911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3.4751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3.7545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3.4346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4.1705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3.4689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4.3489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2.8591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2.8591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3.4689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4.3489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3.4346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4.1705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3.4751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3.7545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3.3616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4.0911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44211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RU_3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RU_4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4575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4.4512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4.5587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4.6713</a:t>
                      </a:r>
                      <a:endParaRPr lang="en-US" altLang="ko-KR" sz="12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200" dirty="0" smtClean="0"/>
                        <a:t>4.3916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4.6713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4.3916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4.4512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4.5587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661377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784192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4.6043</a:t>
                      </a:r>
                      <a:endParaRPr lang="en-US" altLang="ko-KR" sz="1200" dirty="0" smtClean="0"/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4.6713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4.6043</a:t>
                      </a:r>
                      <a:endParaRPr lang="en-US" altLang="ko-KR" sz="1200" dirty="0" smtClean="0"/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4.6713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56046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76501" y="3514636"/>
            <a:ext cx="4724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Upper values denote PAPRs for </a:t>
            </a:r>
            <a:r>
              <a:rPr lang="en-US" altLang="ko-KR" sz="1100" dirty="0"/>
              <a:t>1 </a:t>
            </a:r>
            <a:r>
              <a:rPr lang="en-US" altLang="ko-KR" sz="1100" dirty="0" smtClean="0"/>
              <a:t>SS</a:t>
            </a:r>
          </a:p>
          <a:p>
            <a:r>
              <a:rPr lang="en-US" altLang="ko-KR" sz="1100" dirty="0" smtClean="0"/>
              <a:t>Lower values denote PAPRs when either data or pilot tones are multiplied </a:t>
            </a:r>
            <a:r>
              <a:rPr lang="en-US" altLang="ko-KR" sz="1100" dirty="0"/>
              <a:t>by </a:t>
            </a:r>
            <a:r>
              <a:rPr lang="en-US" altLang="ko-KR" sz="1100" dirty="0" smtClean="0"/>
              <a:t>-1 which can cover </a:t>
            </a:r>
            <a:r>
              <a:rPr lang="en-US" altLang="ko-KR" sz="1100" dirty="0"/>
              <a:t>2 SS and LTF </a:t>
            </a:r>
            <a:r>
              <a:rPr lang="en-US" altLang="ko-KR" sz="1100" dirty="0" smtClean="0"/>
              <a:t>extension</a:t>
            </a:r>
            <a:r>
              <a:rPr lang="en-US" altLang="ko-KR" sz="1100" dirty="0"/>
              <a:t> </a:t>
            </a:r>
            <a:r>
              <a:rPr lang="en-US" altLang="ko-KR" sz="1100" dirty="0" smtClean="0"/>
              <a:t>(2 / 4 LTF symbols)</a:t>
            </a:r>
            <a:endParaRPr lang="ko-KR" alt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7315201" y="3797342"/>
            <a:ext cx="16192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/>
              <a:t>8 times IFFT is applied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3794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20 MHz UHR-LTF Sequence</a:t>
            </a:r>
            <a:br>
              <a:rPr lang="en-US" altLang="ko-KR" dirty="0"/>
            </a:br>
            <a:r>
              <a:rPr lang="en-US" altLang="ko-KR" dirty="0"/>
              <a:t>for Tone </a:t>
            </a:r>
            <a:r>
              <a:rPr lang="en-US" altLang="ko-KR" dirty="0" smtClean="0"/>
              <a:t>Plan [3][4]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20 MHz DRU tone plan in [3] is as follows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 20 MHz DRU pilot tone in [4] is as follows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E167F26F-76EB-424C-A4CC-40E036B92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618024"/>
              </p:ext>
            </p:extLst>
          </p:nvPr>
        </p:nvGraphicFramePr>
        <p:xfrm>
          <a:off x="288022" y="2209800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084626B-25C6-43E6-93C5-E9B8F0E3B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709341"/>
              </p:ext>
            </p:extLst>
          </p:nvPr>
        </p:nvGraphicFramePr>
        <p:xfrm>
          <a:off x="609600" y="5105400"/>
          <a:ext cx="7086600" cy="1295400"/>
        </p:xfrm>
        <a:graphic>
          <a:graphicData uri="http://schemas.openxmlformats.org/drawingml/2006/table">
            <a:tbl>
              <a:tblPr/>
              <a:tblGrid>
                <a:gridCol w="1078717">
                  <a:extLst>
                    <a:ext uri="{9D8B030D-6E8A-4147-A177-3AD203B41FA5}">
                      <a16:colId xmlns:a16="http://schemas.microsoft.com/office/drawing/2014/main" val="1951246445"/>
                    </a:ext>
                  </a:extLst>
                </a:gridCol>
                <a:gridCol w="6007883">
                  <a:extLst>
                    <a:ext uri="{9D8B030D-6E8A-4147-A177-3AD203B41FA5}">
                      <a16:colId xmlns:a16="http://schemas.microsoft.com/office/drawing/2014/main" val="1529723464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Pilot indices for DRU transmission over 20MHz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374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 size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KdRxx_i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598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DRU26,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1:9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-111 15 }, { -89 37 }, { -100 26 }, { -78 48 },  { -67 59 },  { -56 70 }, { -34 92 }, { -45 81 }, { -23 103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8860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DRU52,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1:4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-111 -89 15 37 }, { -100 -78 26 48 }, { -56 -34 70 92 }, { -45 -23 81 103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5199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DRU106,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1:2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-111 -78 15  48 }, { -56 -23 70 103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892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85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20 MHz UHR-LTF Sequence</a:t>
            </a:r>
            <a:br>
              <a:rPr lang="en-US" altLang="ko-KR" dirty="0"/>
            </a:br>
            <a:r>
              <a:rPr lang="en-US" altLang="ko-KR" dirty="0"/>
              <a:t>for Tone Plan [3][4</a:t>
            </a:r>
            <a:r>
              <a:rPr lang="en-US" altLang="ko-KR" dirty="0" smtClean="0"/>
              <a:t>]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the following 20 MHz 4x UHR-LTF sequence</a:t>
            </a:r>
          </a:p>
          <a:p>
            <a:pPr lvl="1"/>
            <a:r>
              <a:rPr lang="en-US" altLang="ko-KR" sz="1050" dirty="0"/>
              <a:t>DLTF</a:t>
            </a:r>
            <a:r>
              <a:rPr lang="en-US" altLang="ko-KR" sz="1050" baseline="-25000" dirty="0"/>
              <a:t>-122:122</a:t>
            </a:r>
            <a:r>
              <a:rPr lang="en-US" altLang="ko-KR" sz="1050" dirty="0"/>
              <a:t> = [0     0    -1    -1    -1     1     1    -1     1     1    -1     1     1     1    -1    -1    -1    -1     1     1     1    -1    -1    -1     1 </a:t>
            </a:r>
            <a:r>
              <a:rPr lang="en-US" altLang="ko-KR" sz="1050" dirty="0" smtClean="0"/>
              <a:t> </a:t>
            </a:r>
            <a:r>
              <a:rPr lang="en-US" altLang="ko-KR" sz="1050" dirty="0"/>
              <a:t>-1     1    -1    -1    -1    -1    -1     1     1     1    -1    -1     1     1     1    -1    -1     1     1     1     1    -1     1    -1     1     1     1    -1    -1    -1     1     1     1     1     1     1     1    -1     1    -1     1     1     1    -1     1    -1    -1     1     1    -1    -1     1    -1     1    -1    -1    -1     1     1    -1     1     1    -1    -1     1     1    -1    -1     1    -1     1     1     1     1    -1     1    -1     1    -1    -1    -1    -1     1     1     1    -1    -1    -1    -1    -1     1    -1     1    -1    -1     1     0     0     0     1     1     1     1    -1    -1    -1    -1     1    -1     1     1     1     1     1    -1     1    -1    -1     1     1    -1     1    -1    -1    -1    -1    -1     1    -1    -1     1     1    -1     1     1     1     1    -1    -1    -1     1     1    -1    -1     1     1    -1    -1    -1     1    -1     1     1    -1    -1     1    -1    -1    -1    -1     1    -1     1     1     1    -1    -1    -1     1     1    -1     1     1    -1     1     1    -1    -1     1     1     1    -1     1     1     1    -1    -1     1     1     1     1     1    -1    -1    -1     1     1    -1    -1     1     1    -1    -1    -1    -1     1    -1     1    -1    -1    -1    -1    -1     1     1     1    -1     1     0     0]</a:t>
            </a:r>
          </a:p>
          <a:p>
            <a:r>
              <a:rPr lang="en-US" altLang="ko-KR" sz="2000" dirty="0" smtClean="0"/>
              <a:t>PAPR [dB]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004170"/>
              </p:ext>
            </p:extLst>
          </p:nvPr>
        </p:nvGraphicFramePr>
        <p:xfrm>
          <a:off x="1371600" y="4053840"/>
          <a:ext cx="6934203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0467">
                  <a:extLst>
                    <a:ext uri="{9D8B030D-6E8A-4147-A177-3AD203B41FA5}">
                      <a16:colId xmlns:a16="http://schemas.microsoft.com/office/drawing/2014/main" val="142263787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12994489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310271746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7137136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813990623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9703784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254473538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868819615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2017809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RU_3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RU_4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RU_9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646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3.7005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3.7578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3.4374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3.9121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3.3326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4.7265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3.4154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3.7085</a:t>
                      </a:r>
                      <a:endParaRPr lang="ko-KR" altLang="en-US" sz="12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2.9596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2.9734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3.2973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4.4461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3.6052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4.5655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3.5581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4.3706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3.5181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4.6082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44211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RU_3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RU_4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4575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4.6443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4.6529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4.6624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4.7054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4.6434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4.6361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4.6021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4.5254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661377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784192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4.6803</a:t>
                      </a:r>
                      <a:endParaRPr lang="en-US" altLang="ko-KR" sz="1200" dirty="0" smtClean="0"/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4.7328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4.6113</a:t>
                      </a:r>
                      <a:endParaRPr lang="en-US" altLang="ko-K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4.6533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56046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76501" y="3514636"/>
            <a:ext cx="4724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Upper values denote PAPRs for </a:t>
            </a:r>
            <a:r>
              <a:rPr lang="en-US" altLang="ko-KR" sz="1100" dirty="0"/>
              <a:t>1 </a:t>
            </a:r>
            <a:r>
              <a:rPr lang="en-US" altLang="ko-KR" sz="1100" dirty="0" smtClean="0"/>
              <a:t>SS</a:t>
            </a:r>
          </a:p>
          <a:p>
            <a:r>
              <a:rPr lang="en-US" altLang="ko-KR" sz="1100" dirty="0" smtClean="0"/>
              <a:t>Lower values denote PAPRs when either data or pilot tones are multiplied </a:t>
            </a:r>
            <a:r>
              <a:rPr lang="en-US" altLang="ko-KR" sz="1100" dirty="0"/>
              <a:t>by </a:t>
            </a:r>
            <a:r>
              <a:rPr lang="en-US" altLang="ko-KR" sz="1100" dirty="0" smtClean="0"/>
              <a:t>-1 which can cover </a:t>
            </a:r>
            <a:r>
              <a:rPr lang="en-US" altLang="ko-KR" sz="1100" dirty="0"/>
              <a:t>2 SS and LTF </a:t>
            </a:r>
            <a:r>
              <a:rPr lang="en-US" altLang="ko-KR" sz="1100" dirty="0" smtClean="0"/>
              <a:t>extension</a:t>
            </a:r>
            <a:r>
              <a:rPr lang="en-US" altLang="ko-KR" sz="1100" dirty="0"/>
              <a:t> </a:t>
            </a:r>
            <a:r>
              <a:rPr lang="en-US" altLang="ko-KR" sz="1100" dirty="0" smtClean="0"/>
              <a:t>(2 / 4 LTF symbols)</a:t>
            </a:r>
            <a:endParaRPr lang="ko-KR" alt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6220079"/>
            <a:ext cx="807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Note that the maximum PAPR of the 20 MHz 4x UHR-LTF sequence proposed in [5] is </a:t>
            </a:r>
            <a:r>
              <a:rPr lang="en-US" altLang="ko-KR" sz="1100" dirty="0" smtClean="0"/>
              <a:t>3.7970 / </a:t>
            </a:r>
            <a:r>
              <a:rPr lang="en-US" altLang="ko-KR" sz="1100" dirty="0" smtClean="0"/>
              <a:t>4.8499</a:t>
            </a:r>
            <a:r>
              <a:rPr lang="en-US" altLang="ko-KR" sz="1100" dirty="0" smtClean="0"/>
              <a:t> / 4.7948 dB for 26 / 52 / 106 DRUs</a:t>
            </a:r>
            <a:endParaRPr lang="ko-KR" alt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7315201" y="3797342"/>
            <a:ext cx="16192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/>
              <a:t>8 times IFFT is applied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31410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20 MHz 4x UHR-LTF sequences for two 20 MHz DRU tone plans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have confirmed that our proposed sequences guarantee </a:t>
            </a:r>
            <a:r>
              <a:rPr lang="en-US" altLang="ko-KR" sz="2000" dirty="0" smtClean="0"/>
              <a:t>low </a:t>
            </a:r>
            <a:r>
              <a:rPr lang="en-US" altLang="ko-KR" sz="2000" dirty="0" smtClean="0"/>
              <a:t>PAPR for a DRU transmission</a:t>
            </a:r>
          </a:p>
          <a:p>
            <a:pPr lvl="1"/>
            <a:r>
              <a:rPr lang="en-US" altLang="ko-KR" sz="1800" dirty="0" smtClean="0"/>
              <a:t>1 </a:t>
            </a:r>
            <a:r>
              <a:rPr lang="en-US" altLang="ko-KR" sz="1800" dirty="0"/>
              <a:t>/ 2 SS and LTF extension (i.e., 2 / 4 LTF symbols) has been </a:t>
            </a:r>
            <a:r>
              <a:rPr lang="en-US" altLang="ko-KR" sz="1800" dirty="0" smtClean="0"/>
              <a:t>considered for a PAPR assessment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The maximum PAPR is lower than </a:t>
            </a:r>
            <a:r>
              <a:rPr lang="en-US" altLang="ko-KR" sz="1800" dirty="0" smtClean="0"/>
              <a:t>that of [5]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41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20 MHz 4x UHR-LTF sequence for a DRU transmission is defined as follows</a:t>
            </a:r>
          </a:p>
          <a:p>
            <a:pPr lvl="2"/>
            <a:r>
              <a:rPr lang="en-US" altLang="ko-KR" sz="1400" dirty="0"/>
              <a:t>DLTF</a:t>
            </a:r>
            <a:r>
              <a:rPr lang="en-US" altLang="ko-KR" sz="1400" baseline="-25000" dirty="0"/>
              <a:t>-122:122</a:t>
            </a:r>
            <a:r>
              <a:rPr lang="en-US" altLang="ko-KR" sz="1400" dirty="0"/>
              <a:t> = </a:t>
            </a:r>
            <a:r>
              <a:rPr lang="en-US" altLang="ko-KR" sz="1400" dirty="0" smtClean="0"/>
              <a:t>[</a:t>
            </a:r>
            <a:r>
              <a:rPr lang="en-US" altLang="ko-KR" sz="1400" dirty="0"/>
              <a:t>0     0    -1    -1    -1    -1    -1    -1     1    -1    -1     1     1    -1     1     1    -1     1    -1    -1    -1    -1     1     1     1    -1     1     1     1    -1     1    -1     1    -1     1    -1     1     1     1    -1     1    -1    -1     1     1    -1     1    -1     1    -1    -1     1     1    -1    -1     1    -1    -1    -1     1    -1     1    -1     1     1    -1    -1    -1     1    -1    -1    -1    -1    -1    -1     1    -1     1    -1  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-1     1    -1     1     1    -1     1    -1     1     1    -1    -1    -1    -1    -1    -1     1     1     1    -1    -1    -1    -1     1     1    -1     1     1     1     1    -1    -1     1    -1     1     1     1     1    -1    -1    -1    -1     0     0     0    -1    -1    -1    -1     1     1     1     1    -1     1    -1    -1     1     1     1     1     1     1     1    -1    -1    -1    -1     1     1     1    -1    -1    -1    -1    -1    -1     1     1     1     1    -1     1     </a:t>
            </a:r>
            <a:r>
              <a:rPr lang="en-US" altLang="ko-KR" sz="1400" dirty="0" smtClean="0"/>
              <a:t>1   </a:t>
            </a:r>
            <a:r>
              <a:rPr lang="en-US" altLang="ko-KR" sz="1400" dirty="0"/>
              <a:t>-1     1    -1    -1     1    -1     1    -1    -1    -1    -1    -1    -1    -1    -1    -1    -1     1     1    -1     1  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-1    -1    -1    -1    -1     1    -1    -1     1     1     1    -1     1    -1     1    -1     1     1    -1    -1     1  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-1     1     1     1    -1     1    -1    -1    -1     1    -1     1     1     1    -1     1     1     1    -1    -1    -1    -1     1    -1     1    -1    -1     1     1    -1    -1     1    -1    -1    -1    -1    -1    -1     0     0</a:t>
            </a:r>
            <a:r>
              <a:rPr lang="en-US" altLang="ko-KR" sz="1400" dirty="0" smtClean="0"/>
              <a:t>]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#1-1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20 MHz 4x UHR-LTF sequence for a DRU transmission is defined as follows</a:t>
            </a:r>
          </a:p>
          <a:p>
            <a:pPr lvl="2"/>
            <a:r>
              <a:rPr lang="en-US" altLang="ko-KR" sz="1400" dirty="0" smtClean="0"/>
              <a:t>DLTF</a:t>
            </a:r>
            <a:r>
              <a:rPr lang="en-US" altLang="ko-KR" sz="1400" baseline="-25000" dirty="0" smtClean="0"/>
              <a:t>-122:122</a:t>
            </a:r>
            <a:r>
              <a:rPr lang="en-US" altLang="ko-KR" sz="1400" dirty="0" smtClean="0"/>
              <a:t> = </a:t>
            </a:r>
            <a:r>
              <a:rPr lang="en-US" altLang="ko-KR" sz="1400" dirty="0"/>
              <a:t>[0     0    -1    -1    -1     1     1    -1     1     1    -1     1     1     1    -1    -1    -1    -1     1     1     1    -1    -1    -1     1    -1     1    -1    -1    -1    -1    -1     1     1     1    -1    -1     1     1     1    -1    -1     1     1     1     1    -1     1    -1     1     1     1    -1    -1    -1     1     1     1     1     1     1     1    -1     1    -1     1     1     1    -1     1    -1    -1     1     1    -1    -1     1    -1     1    -1    -1    -1     1     1    -1     1     1    -1    -1     1     1    -1    -1     1    -1     1     1     1     1    -1     1    -1     1    -1    -1    -1    -1     1     1     1    -1    -1    -1    -1    -1     1    -1     1    -1    -1     1     0     0     0     1     1     1     1    -1    -1    -1    -1     1    -1     1     1     1     1     1    -1     1    -1    -1     1     1    -1     1    -1    -1    -1    -1    -1     1    -1    -1     1     1    -1     1     1     1     1 </a:t>
            </a:r>
            <a:r>
              <a:rPr lang="en-US" altLang="ko-KR" sz="1400" dirty="0" smtClean="0"/>
              <a:t>  </a:t>
            </a:r>
            <a:r>
              <a:rPr lang="en-US" altLang="ko-KR" sz="1400" dirty="0"/>
              <a:t>-1    -1    -1     1     1    -1    -1     1     1    -1    -1    -1     1    -1     1     1    -1    -1     1    -1    -1   </a:t>
            </a:r>
            <a:r>
              <a:rPr lang="en-US" altLang="ko-KR" sz="1400" dirty="0" smtClean="0"/>
              <a:t>-</a:t>
            </a:r>
            <a:r>
              <a:rPr lang="en-US" altLang="ko-KR" sz="1400" dirty="0"/>
              <a:t>1    -1     1    -1     1     1     1    -1    -1    -1     1     1    -1     1     1    -1     1     1    -1    -1     1     1     1    -1     1     1     1    -1    -1     1     1     1     1     1    -1    -1    -1     1     1    -1    -1     1     1    -1    -1    -1    -1     1    -1     1    -1    -1    -1    -1    -1     1     1     1    -1     1     0     0]</a:t>
            </a:r>
            <a:endParaRPr lang="en-US" altLang="ko-KR" sz="14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61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350198</TotalTime>
  <Words>2522</Words>
  <Application>Microsoft Office PowerPoint</Application>
  <PresentationFormat>화면 슬라이드 쇼(4:3)</PresentationFormat>
  <Paragraphs>281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7" baseType="lpstr">
      <vt:lpstr>굴림</vt:lpstr>
      <vt:lpstr>Malgun Gothic</vt:lpstr>
      <vt:lpstr>Malgun Gothic</vt:lpstr>
      <vt:lpstr>Arial</vt:lpstr>
      <vt:lpstr>Calibri</vt:lpstr>
      <vt:lpstr>Times New Roman</vt:lpstr>
      <vt:lpstr>802-11-Submission</vt:lpstr>
      <vt:lpstr>20 MHz UHR-LTF Sequence for DRU</vt:lpstr>
      <vt:lpstr>Introduction</vt:lpstr>
      <vt:lpstr>20 MHz UHR-LTF Sequence for Tone Plan [2] (1/2)</vt:lpstr>
      <vt:lpstr>20 MHz UHR-LTF Sequence for Tone Plan [2] (2/2)</vt:lpstr>
      <vt:lpstr>20 MHz UHR-LTF Sequence for Tone Plan [3][4] (1/2)</vt:lpstr>
      <vt:lpstr>20 MHz UHR-LTF Sequence for Tone Plan [3][4] (2/2)</vt:lpstr>
      <vt:lpstr>Conclusion</vt:lpstr>
      <vt:lpstr>Straw Poll #1 </vt:lpstr>
      <vt:lpstr>Straw Poll #1-1 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7410</cp:revision>
  <cp:lastPrinted>2019-01-10T23:08:02Z</cp:lastPrinted>
  <dcterms:created xsi:type="dcterms:W3CDTF">2007-05-21T21:00:37Z</dcterms:created>
  <dcterms:modified xsi:type="dcterms:W3CDTF">2024-11-11T22:12:32Z</dcterms:modified>
</cp:coreProperties>
</file>