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2" r:id="rId4"/>
    <p:sldId id="273" r:id="rId5"/>
    <p:sldId id="275" r:id="rId6"/>
    <p:sldId id="326" r:id="rId7"/>
    <p:sldId id="331" r:id="rId8"/>
    <p:sldId id="329" r:id="rId9"/>
    <p:sldId id="278" r:id="rId10"/>
    <p:sldId id="328" r:id="rId11"/>
    <p:sldId id="268" r:id="rId12"/>
    <p:sldId id="264" r:id="rId13"/>
    <p:sldId id="322" r:id="rId14"/>
    <p:sldId id="291" r:id="rId15"/>
    <p:sldId id="31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76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23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93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32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71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78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 Data Transmission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599654"/>
              </p:ext>
            </p:extLst>
          </p:nvPr>
        </p:nvGraphicFramePr>
        <p:xfrm>
          <a:off x="992188" y="2416175"/>
          <a:ext cx="994568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8556" imgH="2993726" progId="Word.Document.8">
                  <p:embed/>
                </p:oleObj>
              </mc:Choice>
              <mc:Fallback>
                <p:oleObj name="Document" r:id="rId3" imgW="10458556" imgH="2993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9945687" cy="2836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Ref) 3GPP DAPS handover [6]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9224" name="テキスト ボックス 9223">
            <a:extLst>
              <a:ext uri="{FF2B5EF4-FFF2-40B4-BE49-F238E27FC236}">
                <a16:creationId xmlns:a16="http://schemas.microsoft.com/office/drawing/2014/main" id="{F0325ABE-FEAB-75C1-CD0B-F53B1205098C}"/>
              </a:ext>
            </a:extLst>
          </p:cNvPr>
          <p:cNvSpPr txBox="1"/>
          <p:nvPr/>
        </p:nvSpPr>
        <p:spPr>
          <a:xfrm>
            <a:off x="184759" y="5786651"/>
            <a:ext cx="4311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DAPS: Dual Active Protocol Stack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AMF: Access and Mobility Management Function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UPF: User Plane Function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10E7A2-69C9-C9EB-FA0D-2939061EC2A8}"/>
              </a:ext>
            </a:extLst>
          </p:cNvPr>
          <p:cNvSpPr/>
          <p:nvPr/>
        </p:nvSpPr>
        <p:spPr bwMode="auto">
          <a:xfrm>
            <a:off x="5879976" y="1700808"/>
            <a:ext cx="1008112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B2837C2-F6C1-973E-311F-9F8F5286C1CD}"/>
              </a:ext>
            </a:extLst>
          </p:cNvPr>
          <p:cNvSpPr/>
          <p:nvPr/>
        </p:nvSpPr>
        <p:spPr bwMode="auto">
          <a:xfrm>
            <a:off x="710411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38F9CCF-6D38-A09F-436F-04B897960D24}"/>
              </a:ext>
            </a:extLst>
          </p:cNvPr>
          <p:cNvSpPr/>
          <p:nvPr/>
        </p:nvSpPr>
        <p:spPr bwMode="auto">
          <a:xfrm>
            <a:off x="854427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2F86925-FA3D-01ED-7818-A786C84B8B4C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>
            <a:off x="6384032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75A82C60-7906-0D8F-618C-3E2F4AD2D52E}"/>
              </a:ext>
            </a:extLst>
          </p:cNvPr>
          <p:cNvSpPr/>
          <p:nvPr/>
        </p:nvSpPr>
        <p:spPr bwMode="auto">
          <a:xfrm>
            <a:off x="10168573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AMF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7" name="四角形: 角を丸くする 9216">
            <a:extLst>
              <a:ext uri="{FF2B5EF4-FFF2-40B4-BE49-F238E27FC236}">
                <a16:creationId xmlns:a16="http://schemas.microsoft.com/office/drawing/2014/main" id="{5489704D-F446-D614-FF65-3AC5F68E56DD}"/>
              </a:ext>
            </a:extLst>
          </p:cNvPr>
          <p:cNvSpPr/>
          <p:nvPr/>
        </p:nvSpPr>
        <p:spPr bwMode="auto">
          <a:xfrm>
            <a:off x="11193965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UPF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38" name="直線コネクタ 9237">
            <a:extLst>
              <a:ext uri="{FF2B5EF4-FFF2-40B4-BE49-F238E27FC236}">
                <a16:creationId xmlns:a16="http://schemas.microsoft.com/office/drawing/2014/main" id="{5D12FC91-983A-909B-C907-40E9A1C930F2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39" name="直線コネクタ 9238">
            <a:extLst>
              <a:ext uri="{FF2B5EF4-FFF2-40B4-BE49-F238E27FC236}">
                <a16:creationId xmlns:a16="http://schemas.microsoft.com/office/drawing/2014/main" id="{64D7B184-6EB0-59B0-FE3C-649593C5BA04}"/>
              </a:ext>
            </a:extLst>
          </p:cNvPr>
          <p:cNvCxnSpPr>
            <a:cxnSpLocks/>
          </p:cNvCxnSpPr>
          <p:nvPr/>
        </p:nvCxnSpPr>
        <p:spPr bwMode="auto">
          <a:xfrm>
            <a:off x="919234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40" name="直線コネクタ 9239">
            <a:extLst>
              <a:ext uri="{FF2B5EF4-FFF2-40B4-BE49-F238E27FC236}">
                <a16:creationId xmlns:a16="http://schemas.microsoft.com/office/drawing/2014/main" id="{B3C15713-B6DF-05E7-DC3F-7547B5E68458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41" name="直線コネクタ 9240">
            <a:extLst>
              <a:ext uri="{FF2B5EF4-FFF2-40B4-BE49-F238E27FC236}">
                <a16:creationId xmlns:a16="http://schemas.microsoft.com/office/drawing/2014/main" id="{8CDADE64-8BC8-14D2-04AF-A425D6E8F55B}"/>
              </a:ext>
            </a:extLst>
          </p:cNvPr>
          <p:cNvCxnSpPr>
            <a:cxnSpLocks/>
          </p:cNvCxnSpPr>
          <p:nvPr/>
        </p:nvCxnSpPr>
        <p:spPr bwMode="auto">
          <a:xfrm>
            <a:off x="11640616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42" name="四角形: 角を丸くする 9241">
            <a:extLst>
              <a:ext uri="{FF2B5EF4-FFF2-40B4-BE49-F238E27FC236}">
                <a16:creationId xmlns:a16="http://schemas.microsoft.com/office/drawing/2014/main" id="{518159FF-8F6E-6C41-13BF-E13AF47F92D6}"/>
              </a:ext>
            </a:extLst>
          </p:cNvPr>
          <p:cNvSpPr/>
          <p:nvPr/>
        </p:nvSpPr>
        <p:spPr bwMode="auto">
          <a:xfrm>
            <a:off x="6063890" y="3087277"/>
            <a:ext cx="2120343" cy="34172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DAPS handover initiation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3" name="四角形: 角を丸くする 9242">
            <a:extLst>
              <a:ext uri="{FF2B5EF4-FFF2-40B4-BE49-F238E27FC236}">
                <a16:creationId xmlns:a16="http://schemas.microsoft.com/office/drawing/2014/main" id="{8D0ED903-39C4-F761-4638-B093D1F14F3D}"/>
              </a:ext>
            </a:extLst>
          </p:cNvPr>
          <p:cNvSpPr/>
          <p:nvPr/>
        </p:nvSpPr>
        <p:spPr bwMode="auto">
          <a:xfrm>
            <a:off x="6095773" y="4797152"/>
            <a:ext cx="3384603" cy="34587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DAPS handover completion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9" name="テキスト ボックス 9248">
            <a:extLst>
              <a:ext uri="{FF2B5EF4-FFF2-40B4-BE49-F238E27FC236}">
                <a16:creationId xmlns:a16="http://schemas.microsoft.com/office/drawing/2014/main" id="{1EF39A67-E475-9B71-A6A5-7D89F72A71C8}"/>
              </a:ext>
            </a:extLst>
          </p:cNvPr>
          <p:cNvSpPr txBox="1"/>
          <p:nvPr/>
        </p:nvSpPr>
        <p:spPr>
          <a:xfrm>
            <a:off x="7527320" y="2322888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54" name="直線矢印コネクタ 9253">
            <a:extLst>
              <a:ext uri="{FF2B5EF4-FFF2-40B4-BE49-F238E27FC236}">
                <a16:creationId xmlns:a16="http://schemas.microsoft.com/office/drawing/2014/main" id="{92C75E7D-7577-946B-785E-78DF79470ED2}"/>
              </a:ext>
            </a:extLst>
          </p:cNvPr>
          <p:cNvCxnSpPr>
            <a:cxnSpLocks/>
          </p:cNvCxnSpPr>
          <p:nvPr/>
        </p:nvCxnSpPr>
        <p:spPr bwMode="auto">
          <a:xfrm>
            <a:off x="7752184" y="4209362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67" name="直線矢印コネクタ 9266">
            <a:extLst>
              <a:ext uri="{FF2B5EF4-FFF2-40B4-BE49-F238E27FC236}">
                <a16:creationId xmlns:a16="http://schemas.microsoft.com/office/drawing/2014/main" id="{E5AA07F8-9337-8B33-27E2-5F13012D92C5}"/>
              </a:ext>
            </a:extLst>
          </p:cNvPr>
          <p:cNvCxnSpPr>
            <a:cxnSpLocks/>
          </p:cNvCxnSpPr>
          <p:nvPr/>
        </p:nvCxnSpPr>
        <p:spPr bwMode="auto">
          <a:xfrm>
            <a:off x="9182129" y="5536976"/>
            <a:ext cx="245848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69" name="テキスト ボックス 9268">
            <a:extLst>
              <a:ext uri="{FF2B5EF4-FFF2-40B4-BE49-F238E27FC236}">
                <a16:creationId xmlns:a16="http://schemas.microsoft.com/office/drawing/2014/main" id="{1FA48E5E-D4B0-B39A-3645-EC2D5CFF2775}"/>
              </a:ext>
            </a:extLst>
          </p:cNvPr>
          <p:cNvSpPr txBox="1"/>
          <p:nvPr/>
        </p:nvSpPr>
        <p:spPr>
          <a:xfrm>
            <a:off x="7611961" y="551723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74" name="直線矢印コネクタ 9273">
            <a:extLst>
              <a:ext uri="{FF2B5EF4-FFF2-40B4-BE49-F238E27FC236}">
                <a16:creationId xmlns:a16="http://schemas.microsoft.com/office/drawing/2014/main" id="{D6E8AF38-7398-5547-DA2D-B76BEF5401FF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4032" y="5536976"/>
            <a:ext cx="279809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920269AE-FD66-954E-CEE6-F492A84D4B2A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322888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FC6FA16-4266-3AF0-9D8C-C19D3B5FB3EE}"/>
              </a:ext>
            </a:extLst>
          </p:cNvPr>
          <p:cNvCxnSpPr>
            <a:cxnSpLocks/>
          </p:cNvCxnSpPr>
          <p:nvPr/>
        </p:nvCxnSpPr>
        <p:spPr bwMode="auto">
          <a:xfrm>
            <a:off x="6384032" y="2322888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AEB417E-899A-37F7-04FD-64D0D34BCDFF}"/>
              </a:ext>
            </a:extLst>
          </p:cNvPr>
          <p:cNvCxnSpPr>
            <a:cxnSpLocks/>
          </p:cNvCxnSpPr>
          <p:nvPr/>
        </p:nvCxnSpPr>
        <p:spPr bwMode="auto">
          <a:xfrm>
            <a:off x="6384032" y="4209362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41D53C-BD39-5FB1-9E5A-81D9B8B89881}"/>
              </a:ext>
            </a:extLst>
          </p:cNvPr>
          <p:cNvSpPr txBox="1"/>
          <p:nvPr/>
        </p:nvSpPr>
        <p:spPr>
          <a:xfrm>
            <a:off x="7527320" y="391331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C46AF65E-64EE-50AE-7B7E-8321B4C45305}"/>
              </a:ext>
            </a:extLst>
          </p:cNvPr>
          <p:cNvSpPr txBox="1">
            <a:spLocks/>
          </p:cNvSpPr>
          <p:nvPr/>
        </p:nvSpPr>
        <p:spPr bwMode="auto">
          <a:xfrm>
            <a:off x="210520" y="1683658"/>
            <a:ext cx="5741240" cy="4121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/>
              <a:t>In 3GPP DAPS handover: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Before the handover initiation, the UE transmits UL Data to the Source </a:t>
            </a:r>
            <a:r>
              <a:rPr lang="en-GB" altLang="ja-JP" dirty="0" err="1"/>
              <a:t>gNB</a:t>
            </a:r>
            <a:r>
              <a:rPr lang="en-GB" altLang="ja-JP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altLang="ja-JP" dirty="0"/>
              <a:t>At the handover initiation, </a:t>
            </a:r>
            <a:r>
              <a:rPr lang="en-US" altLang="ja-JP" b="1" dirty="0"/>
              <a:t>the UE </a:t>
            </a:r>
            <a:r>
              <a:rPr lang="en-GB" altLang="ja-JP" b="1" dirty="0"/>
              <a:t>continues UL data transmission</a:t>
            </a:r>
            <a:r>
              <a:rPr lang="en-US" altLang="ja-JP" dirty="0"/>
              <a:t> to the Source </a:t>
            </a:r>
            <a:r>
              <a:rPr lang="en-US" altLang="ja-JP" dirty="0" err="1"/>
              <a:t>gNB</a:t>
            </a:r>
            <a:r>
              <a:rPr lang="en-US" altLang="ja-JP" dirty="0"/>
              <a:t> </a:t>
            </a:r>
            <a:r>
              <a:rPr lang="en-GB" altLang="ja-JP" dirty="0"/>
              <a:t>until the handover completion.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At the handover completion, the UE starts UL Data transmission to the Target </a:t>
            </a:r>
            <a:r>
              <a:rPr lang="en-GB" altLang="ja-JP" dirty="0" err="1"/>
              <a:t>gNB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8020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Both the following modes should be supported for Seamless Roaming: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Mode 1: The non-AP MLD stops UL data transmission to the current AP MLD </a:t>
            </a:r>
            <a:r>
              <a:rPr lang="en-US" altLang="ja-JP" dirty="0"/>
              <a:t>between sending the request frame and receiving the response frame</a:t>
            </a:r>
            <a:r>
              <a:rPr lang="en-GB" altLang="ja-JP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Mode 2: The non-AP MLD continues UL data transmission to the current AP MLD </a:t>
            </a:r>
            <a:r>
              <a:rPr lang="en-US" altLang="ja-JP" dirty="0"/>
              <a:t>between sending the request frame and receiving the response frame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263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sz="2400" dirty="0"/>
              <a:t>[1] 24/0171, </a:t>
            </a:r>
            <a:r>
              <a:rPr lang="fr-FR" altLang="ja-JP" sz="2400" dirty="0"/>
              <a:t>TGbn Motions List - Part 1</a:t>
            </a:r>
          </a:p>
          <a:p>
            <a:r>
              <a:rPr lang="fr-FR" altLang="ja-JP" sz="2400" dirty="0"/>
              <a:t>[2] </a:t>
            </a:r>
            <a:r>
              <a:rPr lang="en-US" altLang="ja-JP" sz="2400" dirty="0"/>
              <a:t>24/0052, Seamless Roaming Details, Duncan Ho</a:t>
            </a:r>
            <a:endParaRPr lang="fr-FR" altLang="ja-JP" sz="2400" dirty="0"/>
          </a:p>
          <a:p>
            <a:r>
              <a:rPr lang="en-GB" dirty="0"/>
              <a:t>[3] </a:t>
            </a:r>
            <a:r>
              <a:rPr lang="en-US" dirty="0"/>
              <a:t>24/0396, Seamless Roaming within a Mobility Domain – Follow Up, Binita Gupta</a:t>
            </a:r>
          </a:p>
          <a:p>
            <a:r>
              <a:rPr lang="en-US" dirty="0"/>
              <a:t>[4] 24/0412, Seamless Roaming Procedure Follow-Up, </a:t>
            </a:r>
            <a:r>
              <a:rPr lang="en-US" dirty="0" err="1"/>
              <a:t>Yelin</a:t>
            </a:r>
            <a:r>
              <a:rPr lang="en-US" dirty="0"/>
              <a:t> Yoon</a:t>
            </a:r>
          </a:p>
          <a:p>
            <a:r>
              <a:rPr lang="en-US" altLang="ja-JP" dirty="0"/>
              <a:t>[5] </a:t>
            </a:r>
            <a:r>
              <a:rPr lang="en-GB" altLang="ja-JP" sz="2400" dirty="0"/>
              <a:t>3GPP TS 38.300 V15.5.0 (2019-03)</a:t>
            </a:r>
          </a:p>
          <a:p>
            <a:r>
              <a:rPr lang="en-US" dirty="0"/>
              <a:t>[6] </a:t>
            </a:r>
            <a:r>
              <a:rPr lang="en-GB" altLang="ja-JP" sz="2400" dirty="0"/>
              <a:t>3GPP TS 38.300 V16.5.0 (2021-03)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F37FA-4D37-4B35-189C-61AAC6E8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Appendix: </a:t>
            </a:r>
            <a:r>
              <a:rPr lang="en-US" altLang="ja-JP" dirty="0"/>
              <a:t>Normal </a:t>
            </a:r>
            <a:r>
              <a:rPr lang="en-GB" altLang="ja-JP" dirty="0"/>
              <a:t>handover in 3GPP [5]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07C600-F04C-4AA4-E08E-08592835E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19540-AB3D-EF88-E1AB-399DEF56CA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E51FF-523B-B527-1624-FFF62A5E7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81990397-D0B5-C415-E37D-9AC9E224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563" y="5994658"/>
            <a:ext cx="6840760" cy="504056"/>
          </a:xfrm>
        </p:spPr>
        <p:txBody>
          <a:bodyPr/>
          <a:lstStyle/>
          <a:p>
            <a:r>
              <a:rPr lang="it-IT" altLang="ja-JP" dirty="0"/>
              <a:t>Figure 9.2.3.2.1-1: Intra-AMF/UPF Handover [5]</a:t>
            </a:r>
            <a:endParaRPr lang="ja-JP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352B2C-E427-A925-6451-CAC84438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878" y="1625605"/>
            <a:ext cx="87563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8" name="オブジェクト 7">
            <a:extLst>
              <a:ext uri="{FF2B5EF4-FFF2-40B4-BE49-F238E27FC236}">
                <a16:creationId xmlns:a16="http://schemas.microsoft.com/office/drawing/2014/main" id="{5E1D6A1E-DD1C-80CA-9EB4-4CDB761115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9736" y="1625606"/>
          <a:ext cx="4341688" cy="4369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065008" imgH="8138160" progId="Mscgen.Chart">
                  <p:embed/>
                </p:oleObj>
              </mc:Choice>
              <mc:Fallback>
                <p:oleObj r:id="rId2" imgW="8065008" imgH="8138160" progId="Mscgen.Chart">
                  <p:embed/>
                  <p:pic>
                    <p:nvPicPr>
                      <p:cNvPr id="8" name="オブジェクト 7">
                        <a:extLst>
                          <a:ext uri="{FF2B5EF4-FFF2-40B4-BE49-F238E27FC236}">
                            <a16:creationId xmlns:a16="http://schemas.microsoft.com/office/drawing/2014/main" id="{5E1D6A1E-DD1C-80CA-9EB4-4CDB761115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736" y="1625606"/>
                        <a:ext cx="4341688" cy="4369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464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DFC124-E185-DBC5-9499-11E3874AC2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1731-E71E-936D-EED9-DC29C8B168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CB67592-A2EE-889F-205D-AFA27805CB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altLang="ja-JP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F196653-28F2-C00D-6C14-71408419E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Appendix: DAPS (Dual Active Protocol Stack) handover in 3GPP</a:t>
            </a:r>
            <a:r>
              <a:rPr lang="en-GB" dirty="0"/>
              <a:t> [6]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0149979-0046-1C8C-D58A-BFF5ED21F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/>
              <a:t>DAPS handover in which the UE connects to the Target </a:t>
            </a:r>
            <a:r>
              <a:rPr lang="en-US" altLang="ja-JP" dirty="0" err="1"/>
              <a:t>gNB</a:t>
            </a:r>
            <a:r>
              <a:rPr lang="en-US" altLang="ja-JP" dirty="0"/>
              <a:t> without releasing the connection of the Source </a:t>
            </a:r>
            <a:r>
              <a:rPr lang="en-US" altLang="ja-JP" dirty="0" err="1"/>
              <a:t>gNB</a:t>
            </a:r>
            <a:r>
              <a:rPr lang="en-US" altLang="ja-JP" dirty="0"/>
              <a:t> has introduced in 3GPP.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DAPS handover: a handover procedure that</a:t>
            </a:r>
            <a:br>
              <a:rPr lang="en-US" dirty="0"/>
            </a:br>
            <a:r>
              <a:rPr lang="en-US" dirty="0"/>
              <a:t>maintains the source </a:t>
            </a:r>
            <a:r>
              <a:rPr lang="en-US" dirty="0" err="1"/>
              <a:t>gNB</a:t>
            </a:r>
            <a:r>
              <a:rPr lang="en-US" dirty="0"/>
              <a:t> (base station)</a:t>
            </a:r>
            <a:br>
              <a:rPr lang="en-US" dirty="0"/>
            </a:br>
            <a:r>
              <a:rPr lang="en-US" dirty="0"/>
              <a:t>connection (including downlink user data</a:t>
            </a:r>
            <a:br>
              <a:rPr lang="en-US" dirty="0"/>
            </a:br>
            <a:r>
              <a:rPr lang="en-US" dirty="0"/>
              <a:t>reception and uplink user data transmission)</a:t>
            </a:r>
            <a:br>
              <a:rPr lang="en-US" dirty="0"/>
            </a:br>
            <a:r>
              <a:rPr lang="en-US" dirty="0"/>
              <a:t>after reception of handover command and</a:t>
            </a:r>
            <a:br>
              <a:rPr lang="en-US" dirty="0"/>
            </a:br>
            <a:r>
              <a:rPr lang="en-US" dirty="0"/>
              <a:t>until releasing the source cell after successful</a:t>
            </a:r>
            <a:br>
              <a:rPr lang="en-US" dirty="0"/>
            </a:br>
            <a:r>
              <a:rPr lang="en-US" dirty="0"/>
              <a:t>connection to the target </a:t>
            </a:r>
            <a:r>
              <a:rPr lang="en-US" dirty="0" err="1"/>
              <a:t>gNB</a:t>
            </a:r>
            <a:endParaRPr lang="en-US" dirty="0"/>
          </a:p>
        </p:txBody>
      </p:sp>
      <p:sp>
        <p:nvSpPr>
          <p:cNvPr id="3" name="楕円 117">
            <a:extLst>
              <a:ext uri="{FF2B5EF4-FFF2-40B4-BE49-F238E27FC236}">
                <a16:creationId xmlns:a16="http://schemas.microsoft.com/office/drawing/2014/main" id="{B5C4B965-6F55-6E07-8527-9A6ACBE5FD8C}"/>
              </a:ext>
            </a:extLst>
          </p:cNvPr>
          <p:cNvSpPr/>
          <p:nvPr/>
        </p:nvSpPr>
        <p:spPr>
          <a:xfrm>
            <a:off x="6600056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グループ化 118">
            <a:extLst>
              <a:ext uri="{FF2B5EF4-FFF2-40B4-BE49-F238E27FC236}">
                <a16:creationId xmlns:a16="http://schemas.microsoft.com/office/drawing/2014/main" id="{08E74FD8-59B2-CD68-EDFF-68F4D32A4ABA}"/>
              </a:ext>
            </a:extLst>
          </p:cNvPr>
          <p:cNvGrpSpPr/>
          <p:nvPr/>
        </p:nvGrpSpPr>
        <p:grpSpPr>
          <a:xfrm>
            <a:off x="7009114" y="3356992"/>
            <a:ext cx="517680" cy="1659600"/>
            <a:chOff x="7325640" y="1186560"/>
            <a:chExt cx="517680" cy="1659600"/>
          </a:xfrm>
        </p:grpSpPr>
        <p:sp>
          <p:nvSpPr>
            <p:cNvPr id="10" name="円柱 119">
              <a:extLst>
                <a:ext uri="{FF2B5EF4-FFF2-40B4-BE49-F238E27FC236}">
                  <a16:creationId xmlns:a16="http://schemas.microsoft.com/office/drawing/2014/main" id="{975EF212-7E8E-E2B8-F423-E86BEBD952CD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円柱 120">
              <a:extLst>
                <a:ext uri="{FF2B5EF4-FFF2-40B4-BE49-F238E27FC236}">
                  <a16:creationId xmlns:a16="http://schemas.microsoft.com/office/drawing/2014/main" id="{9394F99F-B97A-C2CC-4638-B3D8CF1A6C69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円柱 121">
              <a:extLst>
                <a:ext uri="{FF2B5EF4-FFF2-40B4-BE49-F238E27FC236}">
                  <a16:creationId xmlns:a16="http://schemas.microsoft.com/office/drawing/2014/main" id="{E94237B9-1C2F-1A11-3B86-4D623D7612BF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直線コネクタ 122">
              <a:extLst>
                <a:ext uri="{FF2B5EF4-FFF2-40B4-BE49-F238E27FC236}">
                  <a16:creationId xmlns:a16="http://schemas.microsoft.com/office/drawing/2014/main" id="{1A50539B-7896-6C0D-0565-D7E50C4B1F0C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直線コネクタ 123">
              <a:extLst>
                <a:ext uri="{FF2B5EF4-FFF2-40B4-BE49-F238E27FC236}">
                  <a16:creationId xmlns:a16="http://schemas.microsoft.com/office/drawing/2014/main" id="{BA4B4F3E-4EEC-8EC2-4F23-00CBECD68BFF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円柱 124">
              <a:extLst>
                <a:ext uri="{FF2B5EF4-FFF2-40B4-BE49-F238E27FC236}">
                  <a16:creationId xmlns:a16="http://schemas.microsoft.com/office/drawing/2014/main" id="{765C31E0-E4F8-B860-BDDC-0B398462AAAE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円柱 125">
              <a:extLst>
                <a:ext uri="{FF2B5EF4-FFF2-40B4-BE49-F238E27FC236}">
                  <a16:creationId xmlns:a16="http://schemas.microsoft.com/office/drawing/2014/main" id="{1B53B881-C126-FF41-6C53-D7E3EAE26A02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8" name="楕円 117">
            <a:extLst>
              <a:ext uri="{FF2B5EF4-FFF2-40B4-BE49-F238E27FC236}">
                <a16:creationId xmlns:a16="http://schemas.microsoft.com/office/drawing/2014/main" id="{6BCD2C8D-F771-EAEF-9EFC-3E70A4FFEE19}"/>
              </a:ext>
            </a:extLst>
          </p:cNvPr>
          <p:cNvSpPr/>
          <p:nvPr/>
        </p:nvSpPr>
        <p:spPr>
          <a:xfrm>
            <a:off x="8699200" y="4577032"/>
            <a:ext cx="3276000" cy="1275840"/>
          </a:xfrm>
          <a:prstGeom prst="ellipse">
            <a:avLst/>
          </a:prstGeom>
          <a:gradFill rotWithShape="0">
            <a:gsLst>
              <a:gs pos="0">
                <a:srgbClr val="D5CA6B"/>
              </a:gs>
              <a:gs pos="100000">
                <a:srgbClr val="F6F3DE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" name="グループ化 118">
            <a:extLst>
              <a:ext uri="{FF2B5EF4-FFF2-40B4-BE49-F238E27FC236}">
                <a16:creationId xmlns:a16="http://schemas.microsoft.com/office/drawing/2014/main" id="{4A2C06F8-3D36-6003-84CA-4510112BCE37}"/>
              </a:ext>
            </a:extLst>
          </p:cNvPr>
          <p:cNvGrpSpPr/>
          <p:nvPr/>
        </p:nvGrpSpPr>
        <p:grpSpPr>
          <a:xfrm>
            <a:off x="10883269" y="3356992"/>
            <a:ext cx="517680" cy="1659600"/>
            <a:chOff x="7325640" y="1186560"/>
            <a:chExt cx="517680" cy="1659600"/>
          </a:xfrm>
        </p:grpSpPr>
        <p:sp>
          <p:nvSpPr>
            <p:cNvPr id="20" name="円柱 119">
              <a:extLst>
                <a:ext uri="{FF2B5EF4-FFF2-40B4-BE49-F238E27FC236}">
                  <a16:creationId xmlns:a16="http://schemas.microsoft.com/office/drawing/2014/main" id="{0850DA47-7DD3-1C64-2CCC-A20996F490B7}"/>
                </a:ext>
              </a:extLst>
            </p:cNvPr>
            <p:cNvSpPr/>
            <p:nvPr/>
          </p:nvSpPr>
          <p:spPr>
            <a:xfrm>
              <a:off x="7642080" y="11865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円柱 120">
              <a:extLst>
                <a:ext uri="{FF2B5EF4-FFF2-40B4-BE49-F238E27FC236}">
                  <a16:creationId xmlns:a16="http://schemas.microsoft.com/office/drawing/2014/main" id="{7814830B-DA7C-1052-6712-11D64BC8EED8}"/>
                </a:ext>
              </a:extLst>
            </p:cNvPr>
            <p:cNvSpPr/>
            <p:nvPr/>
          </p:nvSpPr>
          <p:spPr>
            <a:xfrm>
              <a:off x="7325640" y="125928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円柱 121">
              <a:extLst>
                <a:ext uri="{FF2B5EF4-FFF2-40B4-BE49-F238E27FC236}">
                  <a16:creationId xmlns:a16="http://schemas.microsoft.com/office/drawing/2014/main" id="{C98BF508-14D5-16B3-CF91-A783D6552D69}"/>
                </a:ext>
              </a:extLst>
            </p:cNvPr>
            <p:cNvSpPr/>
            <p:nvPr/>
          </p:nvSpPr>
          <p:spPr>
            <a:xfrm>
              <a:off x="7785720" y="132444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直線コネクタ 122">
              <a:extLst>
                <a:ext uri="{FF2B5EF4-FFF2-40B4-BE49-F238E27FC236}">
                  <a16:creationId xmlns:a16="http://schemas.microsoft.com/office/drawing/2014/main" id="{267AAFBB-221A-6F36-769E-E284CBAC398B}"/>
                </a:ext>
              </a:extLst>
            </p:cNvPr>
            <p:cNvSpPr/>
            <p:nvPr/>
          </p:nvSpPr>
          <p:spPr>
            <a:xfrm>
              <a:off x="7383240" y="1465560"/>
              <a:ext cx="402120" cy="6516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直線コネクタ 123">
              <a:extLst>
                <a:ext uri="{FF2B5EF4-FFF2-40B4-BE49-F238E27FC236}">
                  <a16:creationId xmlns:a16="http://schemas.microsoft.com/office/drawing/2014/main" id="{F8D4E708-79DF-0078-EDDA-94574E4A481B}"/>
                </a:ext>
              </a:extLst>
            </p:cNvPr>
            <p:cNvSpPr/>
            <p:nvPr/>
          </p:nvSpPr>
          <p:spPr>
            <a:xfrm flipV="1">
              <a:off x="7525800" y="1392840"/>
              <a:ext cx="116280" cy="221400"/>
            </a:xfrm>
            <a:prstGeom prst="line">
              <a:avLst/>
            </a:prstGeom>
            <a:ln w="9525">
              <a:solidFill>
                <a:srgbClr val="E7E6E6">
                  <a:lumMod val="50000"/>
                </a:srgbClr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円柱 124">
              <a:extLst>
                <a:ext uri="{FF2B5EF4-FFF2-40B4-BE49-F238E27FC236}">
                  <a16:creationId xmlns:a16="http://schemas.microsoft.com/office/drawing/2014/main" id="{AFD450FB-D266-DEBD-862E-74989CC08079}"/>
                </a:ext>
              </a:extLst>
            </p:cNvPr>
            <p:cNvSpPr/>
            <p:nvPr/>
          </p:nvSpPr>
          <p:spPr>
            <a:xfrm>
              <a:off x="7498080" y="1199160"/>
              <a:ext cx="172800" cy="164700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B6B4AC"/>
                </a:gs>
                <a:gs pos="100000">
                  <a:srgbClr val="91918A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" name="円柱 125">
              <a:extLst>
                <a:ext uri="{FF2B5EF4-FFF2-40B4-BE49-F238E27FC236}">
                  <a16:creationId xmlns:a16="http://schemas.microsoft.com/office/drawing/2014/main" id="{55C2B864-B046-A3C8-D8A6-027FA88DDD4B}"/>
                </a:ext>
              </a:extLst>
            </p:cNvPr>
            <p:cNvSpPr/>
            <p:nvPr/>
          </p:nvSpPr>
          <p:spPr>
            <a:xfrm>
              <a:off x="7468200" y="1407960"/>
              <a:ext cx="57600" cy="412560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7A7A7A"/>
                </a:gs>
                <a:gs pos="100000">
                  <a:srgbClr val="E8E7E7"/>
                </a:gs>
              </a:gsLst>
              <a:lin ang="108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7" name="矢印: 右 26">
            <a:extLst>
              <a:ext uri="{FF2B5EF4-FFF2-40B4-BE49-F238E27FC236}">
                <a16:creationId xmlns:a16="http://schemas.microsoft.com/office/drawing/2014/main" id="{2660318D-A01C-4EB4-A138-D7ED53C3C79F}"/>
              </a:ext>
            </a:extLst>
          </p:cNvPr>
          <p:cNvSpPr/>
          <p:nvPr/>
        </p:nvSpPr>
        <p:spPr bwMode="auto">
          <a:xfrm>
            <a:off x="8954300" y="5033446"/>
            <a:ext cx="1037800" cy="47772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F845FB-18F3-DDCF-9E53-BE320B859DAE}"/>
              </a:ext>
            </a:extLst>
          </p:cNvPr>
          <p:cNvSpPr txBox="1"/>
          <p:nvPr/>
        </p:nvSpPr>
        <p:spPr>
          <a:xfrm>
            <a:off x="6498167" y="2837444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Source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7EB363-187E-A6E9-E385-EB230F35D228}"/>
              </a:ext>
            </a:extLst>
          </p:cNvPr>
          <p:cNvSpPr txBox="1"/>
          <p:nvPr/>
        </p:nvSpPr>
        <p:spPr>
          <a:xfrm>
            <a:off x="10259065" y="2895327"/>
            <a:ext cx="174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Target </a:t>
            </a:r>
            <a:r>
              <a:rPr kumimoji="1" lang="en-US" altLang="ja-JP" dirty="0" err="1">
                <a:solidFill>
                  <a:schemeClr val="tx1"/>
                </a:solidFill>
              </a:rPr>
              <a:t>gNB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BE2754A-1DDE-C76F-D62E-BC91406BD7A4}"/>
              </a:ext>
            </a:extLst>
          </p:cNvPr>
          <p:cNvSpPr/>
          <p:nvPr/>
        </p:nvSpPr>
        <p:spPr bwMode="auto">
          <a:xfrm rot="2558510">
            <a:off x="7256052" y="4407983"/>
            <a:ext cx="1573840" cy="36716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925F9EA-A1F6-B0BD-74B0-8C37D110825D}"/>
              </a:ext>
            </a:extLst>
          </p:cNvPr>
          <p:cNvSpPr/>
          <p:nvPr/>
        </p:nvSpPr>
        <p:spPr bwMode="auto">
          <a:xfrm rot="8615388">
            <a:off x="8782271" y="4123188"/>
            <a:ext cx="2291998" cy="36191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634F2B-E0CE-8A6E-02E1-77CBB6439810}"/>
              </a:ext>
            </a:extLst>
          </p:cNvPr>
          <p:cNvSpPr txBox="1"/>
          <p:nvPr/>
        </p:nvSpPr>
        <p:spPr>
          <a:xfrm>
            <a:off x="8482706" y="5350380"/>
            <a:ext cx="63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7" name="Picture 25" descr="A picture containing text, cellphone, phone&#10;&#10;Description automatically generated">
            <a:extLst>
              <a:ext uri="{FF2B5EF4-FFF2-40B4-BE49-F238E27FC236}">
                <a16:creationId xmlns:a16="http://schemas.microsoft.com/office/drawing/2014/main" id="{F70A9C60-5D95-C2E7-BC70-6B0D6517185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404641" y="4980623"/>
            <a:ext cx="774000" cy="4777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71761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F37FA-4D37-4B35-189C-61AAC6E8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Appendix: DAPS (Dual Active Protocol Stack) handover in 3GPP [6]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07C600-F04C-4AA4-E08E-08592835E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19540-AB3D-EF88-E1AB-399DEF56CA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E51FF-523B-B527-1624-FFF62A5E7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176C2C0-C04C-9145-0B6F-FF5A0899F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1830390"/>
            <a:ext cx="3536774" cy="423641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81990397-D0B5-C415-E37D-9AC9E224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563" y="5994658"/>
            <a:ext cx="6840760" cy="504056"/>
          </a:xfrm>
        </p:spPr>
        <p:txBody>
          <a:bodyPr/>
          <a:lstStyle/>
          <a:p>
            <a:r>
              <a:rPr lang="it-IT" altLang="ja-JP" dirty="0"/>
              <a:t>Figure 9.2.3.2.1-1: Intra-AMF/UPF Handover [6]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095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this contribution, we discuss UL data transmission during seamless roaming procedure.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It has been already agreed</a:t>
            </a:r>
            <a:r>
              <a:rPr lang="en-US" altLang="ja-JP" b="0" dirty="0"/>
              <a:t> to </a:t>
            </a:r>
            <a:r>
              <a:rPr lang="en-US" altLang="ja-JP" dirty="0"/>
              <a:t>define request/response frame</a:t>
            </a:r>
            <a:r>
              <a:rPr lang="en-US" altLang="ja-JP" b="0" dirty="0"/>
              <a:t> for seamless roaming procedure </a:t>
            </a:r>
            <a:r>
              <a:rPr lang="en-US" b="0" dirty="0"/>
              <a:t>[1].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Motion 44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0" dirty="0"/>
              <a:t>Define a request frame sent by a non-AP MLD in state 4 to initiate the roaming procedure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0" dirty="0"/>
              <a:t>Define a response frame sent to the non-AP MLD to indicate readiness for the non-AP MLD to send class 3 frames to the target AP MLD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0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UL data transmission after roaming procedure initiation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We have the following two options for the non-AP MLD </a:t>
            </a:r>
            <a:r>
              <a:rPr lang="en-US" dirty="0"/>
              <a:t>between sending the request frame and receiving the response frame</a:t>
            </a:r>
            <a:r>
              <a:rPr lang="en-GB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Option 1: The non-AP MLD stops UL data transmission to the current AP MLD [2-4].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Option 2: The non-AP MLD continues UL data transmission to the current AP MLD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165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1: The non-AP MLD stops UL data transmission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397621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Option 1: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Before sending the request frame, the non-AP MLD transmits UL data to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After sending the request frame, the non-AP MLD stops UL data transmission to the current AP MLD </a:t>
            </a:r>
            <a:r>
              <a:rPr lang="en-GB" altLang="ja-JP" dirty="0"/>
              <a:t>and </a:t>
            </a:r>
            <a:r>
              <a:rPr lang="en-GB" dirty="0"/>
              <a:t>does </a:t>
            </a:r>
            <a:r>
              <a:rPr lang="en-GB" b="1" dirty="0"/>
              <a:t>not transmit UL data</a:t>
            </a:r>
            <a:r>
              <a:rPr lang="en-GB" dirty="0"/>
              <a:t> until </a:t>
            </a:r>
            <a:r>
              <a:rPr lang="en-GB" altLang="ja-JP" dirty="0"/>
              <a:t>the non-AP MLD</a:t>
            </a:r>
            <a:r>
              <a:rPr lang="en-GB" dirty="0"/>
              <a:t> receives the response frame from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After receiving the response frame, the non-AP MLD starts UL data transmission to the target 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A430872-3FF0-0FF6-AFA7-5231E16C9DE7}"/>
              </a:ext>
            </a:extLst>
          </p:cNvPr>
          <p:cNvSpPr/>
          <p:nvPr/>
        </p:nvSpPr>
        <p:spPr>
          <a:xfrm>
            <a:off x="7933400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9217" name="四角形: 角を丸くする 9216">
            <a:extLst>
              <a:ext uri="{FF2B5EF4-FFF2-40B4-BE49-F238E27FC236}">
                <a16:creationId xmlns:a16="http://schemas.microsoft.com/office/drawing/2014/main" id="{4135CC8B-FF35-E63F-F9E4-5932C5324ADD}"/>
              </a:ext>
            </a:extLst>
          </p:cNvPr>
          <p:cNvSpPr/>
          <p:nvPr/>
        </p:nvSpPr>
        <p:spPr>
          <a:xfrm>
            <a:off x="9482768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220" name="四角形: 角を丸くする 9219">
            <a:extLst>
              <a:ext uri="{FF2B5EF4-FFF2-40B4-BE49-F238E27FC236}">
                <a16:creationId xmlns:a16="http://schemas.microsoft.com/office/drawing/2014/main" id="{E0B341E6-F4B8-BDEC-49C3-798446374942}"/>
              </a:ext>
            </a:extLst>
          </p:cNvPr>
          <p:cNvSpPr/>
          <p:nvPr/>
        </p:nvSpPr>
        <p:spPr>
          <a:xfrm>
            <a:off x="6384032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9222" name="直線コネクタ 9221">
            <a:extLst>
              <a:ext uri="{FF2B5EF4-FFF2-40B4-BE49-F238E27FC236}">
                <a16:creationId xmlns:a16="http://schemas.microsoft.com/office/drawing/2014/main" id="{0E001651-1443-6A43-5BDF-00A690D5FBF0}"/>
              </a:ext>
            </a:extLst>
          </p:cNvPr>
          <p:cNvCxnSpPr>
            <a:cxnSpLocks/>
            <a:stCxn id="9220" idx="2"/>
          </p:cNvCxnSpPr>
          <p:nvPr/>
        </p:nvCxnSpPr>
        <p:spPr bwMode="auto">
          <a:xfrm>
            <a:off x="6888088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3" name="直線コネクタ 9222">
            <a:extLst>
              <a:ext uri="{FF2B5EF4-FFF2-40B4-BE49-F238E27FC236}">
                <a16:creationId xmlns:a16="http://schemas.microsoft.com/office/drawing/2014/main" id="{69361AD9-8313-9364-E6DC-CC237726B42D}"/>
              </a:ext>
            </a:extLst>
          </p:cNvPr>
          <p:cNvCxnSpPr>
            <a:cxnSpLocks/>
          </p:cNvCxnSpPr>
          <p:nvPr/>
        </p:nvCxnSpPr>
        <p:spPr bwMode="auto">
          <a:xfrm>
            <a:off x="8437456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4" name="直線コネクタ 9223">
            <a:extLst>
              <a:ext uri="{FF2B5EF4-FFF2-40B4-BE49-F238E27FC236}">
                <a16:creationId xmlns:a16="http://schemas.microsoft.com/office/drawing/2014/main" id="{A5BCA606-AACB-05F0-65BB-A8EFC6D9B82F}"/>
              </a:ext>
            </a:extLst>
          </p:cNvPr>
          <p:cNvCxnSpPr>
            <a:cxnSpLocks/>
          </p:cNvCxnSpPr>
          <p:nvPr/>
        </p:nvCxnSpPr>
        <p:spPr bwMode="auto">
          <a:xfrm>
            <a:off x="9986824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5" name="四角形: 角を丸くする 9224">
            <a:extLst>
              <a:ext uri="{FF2B5EF4-FFF2-40B4-BE49-F238E27FC236}">
                <a16:creationId xmlns:a16="http://schemas.microsoft.com/office/drawing/2014/main" id="{39B83857-7C78-2252-F99D-56615638462B}"/>
              </a:ext>
            </a:extLst>
          </p:cNvPr>
          <p:cNvSpPr/>
          <p:nvPr/>
        </p:nvSpPr>
        <p:spPr>
          <a:xfrm>
            <a:off x="11032136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DS</a:t>
            </a:r>
            <a:endParaRPr kumimoji="1" lang="ja-JP" altLang="en-US" sz="1600" dirty="0"/>
          </a:p>
        </p:txBody>
      </p:sp>
      <p:cxnSp>
        <p:nvCxnSpPr>
          <p:cNvPr id="9226" name="直線コネクタ 9225">
            <a:extLst>
              <a:ext uri="{FF2B5EF4-FFF2-40B4-BE49-F238E27FC236}">
                <a16:creationId xmlns:a16="http://schemas.microsoft.com/office/drawing/2014/main" id="{404BB0AD-3EC9-8DE5-9FB0-D6F7575C5506}"/>
              </a:ext>
            </a:extLst>
          </p:cNvPr>
          <p:cNvCxnSpPr>
            <a:cxnSpLocks/>
          </p:cNvCxnSpPr>
          <p:nvPr/>
        </p:nvCxnSpPr>
        <p:spPr bwMode="auto">
          <a:xfrm>
            <a:off x="11536192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7" name="正方形/長方形 9226">
            <a:extLst>
              <a:ext uri="{FF2B5EF4-FFF2-40B4-BE49-F238E27FC236}">
                <a16:creationId xmlns:a16="http://schemas.microsoft.com/office/drawing/2014/main" id="{EEE6E6C1-A442-1E00-7A1A-7D42BBCCD194}"/>
              </a:ext>
            </a:extLst>
          </p:cNvPr>
          <p:cNvSpPr/>
          <p:nvPr/>
        </p:nvSpPr>
        <p:spPr bwMode="auto">
          <a:xfrm>
            <a:off x="8113414" y="3933056"/>
            <a:ext cx="374322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DS mapping update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8" name="直線矢印コネクタ 9227">
            <a:extLst>
              <a:ext uri="{FF2B5EF4-FFF2-40B4-BE49-F238E27FC236}">
                <a16:creationId xmlns:a16="http://schemas.microsoft.com/office/drawing/2014/main" id="{ED0297E9-35CF-0FF9-D61E-1A80EAD3E1B2}"/>
              </a:ext>
            </a:extLst>
          </p:cNvPr>
          <p:cNvCxnSpPr/>
          <p:nvPr/>
        </p:nvCxnSpPr>
        <p:spPr bwMode="auto">
          <a:xfrm>
            <a:off x="6888088" y="283274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29" name="直線矢印コネクタ 9228">
            <a:extLst>
              <a:ext uri="{FF2B5EF4-FFF2-40B4-BE49-F238E27FC236}">
                <a16:creationId xmlns:a16="http://schemas.microsoft.com/office/drawing/2014/main" id="{80DF36DE-0ACC-F1B3-19EB-CCFE9519EE3B}"/>
              </a:ext>
            </a:extLst>
          </p:cNvPr>
          <p:cNvCxnSpPr/>
          <p:nvPr/>
        </p:nvCxnSpPr>
        <p:spPr bwMode="auto">
          <a:xfrm>
            <a:off x="8437456" y="2832742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0" name="テキスト ボックス 9229">
            <a:extLst>
              <a:ext uri="{FF2B5EF4-FFF2-40B4-BE49-F238E27FC236}">
                <a16:creationId xmlns:a16="http://schemas.microsoft.com/office/drawing/2014/main" id="{7E9690EF-ECA7-1824-95FB-8650669ABE35}"/>
              </a:ext>
            </a:extLst>
          </p:cNvPr>
          <p:cNvSpPr txBox="1"/>
          <p:nvPr/>
        </p:nvSpPr>
        <p:spPr>
          <a:xfrm>
            <a:off x="7722518" y="2492896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1" name="直線矢印コネクタ 9230">
            <a:extLst>
              <a:ext uri="{FF2B5EF4-FFF2-40B4-BE49-F238E27FC236}">
                <a16:creationId xmlns:a16="http://schemas.microsoft.com/office/drawing/2014/main" id="{B4E5F92E-60F9-7923-72D3-8177847EF5D4}"/>
              </a:ext>
            </a:extLst>
          </p:cNvPr>
          <p:cNvCxnSpPr>
            <a:cxnSpLocks/>
          </p:cNvCxnSpPr>
          <p:nvPr/>
        </p:nvCxnSpPr>
        <p:spPr bwMode="auto">
          <a:xfrm>
            <a:off x="6888088" y="580526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2" name="直線矢印コネクタ 9231">
            <a:extLst>
              <a:ext uri="{FF2B5EF4-FFF2-40B4-BE49-F238E27FC236}">
                <a16:creationId xmlns:a16="http://schemas.microsoft.com/office/drawing/2014/main" id="{3CC170E5-2D6F-322B-05B1-EB5EDCEDB527}"/>
              </a:ext>
            </a:extLst>
          </p:cNvPr>
          <p:cNvCxnSpPr/>
          <p:nvPr/>
        </p:nvCxnSpPr>
        <p:spPr bwMode="auto">
          <a:xfrm flipH="1">
            <a:off x="6888088" y="5363791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テキスト ボックス 9232">
            <a:extLst>
              <a:ext uri="{FF2B5EF4-FFF2-40B4-BE49-F238E27FC236}">
                <a16:creationId xmlns:a16="http://schemas.microsoft.com/office/drawing/2014/main" id="{7809719E-726B-306F-3F50-D80237070683}"/>
              </a:ext>
            </a:extLst>
          </p:cNvPr>
          <p:cNvSpPr txBox="1"/>
          <p:nvPr/>
        </p:nvSpPr>
        <p:spPr>
          <a:xfrm>
            <a:off x="6972958" y="5013176"/>
            <a:ext cx="1418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4" name="直線矢印コネクタ 9233">
            <a:extLst>
              <a:ext uri="{FF2B5EF4-FFF2-40B4-BE49-F238E27FC236}">
                <a16:creationId xmlns:a16="http://schemas.microsoft.com/office/drawing/2014/main" id="{29473AE7-CD61-E371-0DC9-98E7BF6ACECD}"/>
              </a:ext>
            </a:extLst>
          </p:cNvPr>
          <p:cNvCxnSpPr/>
          <p:nvPr/>
        </p:nvCxnSpPr>
        <p:spPr bwMode="auto">
          <a:xfrm>
            <a:off x="6888088" y="321297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5" name="テキスト ボックス 9234">
            <a:extLst>
              <a:ext uri="{FF2B5EF4-FFF2-40B4-BE49-F238E27FC236}">
                <a16:creationId xmlns:a16="http://schemas.microsoft.com/office/drawing/2014/main" id="{70227E07-E178-804F-F826-ADB9972AABB7}"/>
              </a:ext>
            </a:extLst>
          </p:cNvPr>
          <p:cNvSpPr txBox="1"/>
          <p:nvPr/>
        </p:nvSpPr>
        <p:spPr>
          <a:xfrm>
            <a:off x="7080877" y="2924944"/>
            <a:ext cx="128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6" name="直線矢印コネクタ 9235">
            <a:extLst>
              <a:ext uri="{FF2B5EF4-FFF2-40B4-BE49-F238E27FC236}">
                <a16:creationId xmlns:a16="http://schemas.microsoft.com/office/drawing/2014/main" id="{CE62C5C9-BC8D-1B30-97E6-C8CEB6510621}"/>
              </a:ext>
            </a:extLst>
          </p:cNvPr>
          <p:cNvCxnSpPr>
            <a:cxnSpLocks/>
          </p:cNvCxnSpPr>
          <p:nvPr/>
        </p:nvCxnSpPr>
        <p:spPr bwMode="auto">
          <a:xfrm>
            <a:off x="6888088" y="3573016"/>
            <a:ext cx="83443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7" name="直線矢印コネクタ 9236">
            <a:extLst>
              <a:ext uri="{FF2B5EF4-FFF2-40B4-BE49-F238E27FC236}">
                <a16:creationId xmlns:a16="http://schemas.microsoft.com/office/drawing/2014/main" id="{EFE1B7DE-4AB4-BA4B-150A-E88029D228ED}"/>
              </a:ext>
            </a:extLst>
          </p:cNvPr>
          <p:cNvCxnSpPr>
            <a:cxnSpLocks/>
          </p:cNvCxnSpPr>
          <p:nvPr/>
        </p:nvCxnSpPr>
        <p:spPr bwMode="auto">
          <a:xfrm>
            <a:off x="6888088" y="4581127"/>
            <a:ext cx="83443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8" name="直線矢印コネクタ 9237">
            <a:extLst>
              <a:ext uri="{FF2B5EF4-FFF2-40B4-BE49-F238E27FC236}">
                <a16:creationId xmlns:a16="http://schemas.microsoft.com/office/drawing/2014/main" id="{DD548340-3CC2-FF0D-8BB0-9C7B30ABCA0E}"/>
              </a:ext>
            </a:extLst>
          </p:cNvPr>
          <p:cNvCxnSpPr>
            <a:cxnSpLocks/>
          </p:cNvCxnSpPr>
          <p:nvPr/>
        </p:nvCxnSpPr>
        <p:spPr bwMode="auto">
          <a:xfrm>
            <a:off x="9986824" y="580526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9" name="テキスト ボックス 9238">
            <a:extLst>
              <a:ext uri="{FF2B5EF4-FFF2-40B4-BE49-F238E27FC236}">
                <a16:creationId xmlns:a16="http://schemas.microsoft.com/office/drawing/2014/main" id="{6B58B76C-7CD7-1733-B046-8FAC2639D49A}"/>
              </a:ext>
            </a:extLst>
          </p:cNvPr>
          <p:cNvSpPr txBox="1"/>
          <p:nvPr/>
        </p:nvSpPr>
        <p:spPr>
          <a:xfrm>
            <a:off x="7722518" y="5803893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240" name="&quot;禁止&quot;マーク 9239">
            <a:extLst>
              <a:ext uri="{FF2B5EF4-FFF2-40B4-BE49-F238E27FC236}">
                <a16:creationId xmlns:a16="http://schemas.microsoft.com/office/drawing/2014/main" id="{DBBF9418-49F8-0291-F38C-6B711B44389A}"/>
              </a:ext>
            </a:extLst>
          </p:cNvPr>
          <p:cNvSpPr/>
          <p:nvPr/>
        </p:nvSpPr>
        <p:spPr bwMode="auto">
          <a:xfrm>
            <a:off x="7275152" y="3415111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41" name="&quot;禁止&quot;マーク 9240">
            <a:extLst>
              <a:ext uri="{FF2B5EF4-FFF2-40B4-BE49-F238E27FC236}">
                <a16:creationId xmlns:a16="http://schemas.microsoft.com/office/drawing/2014/main" id="{A8DDEF84-53D2-740C-123D-5CA0162D852D}"/>
              </a:ext>
            </a:extLst>
          </p:cNvPr>
          <p:cNvSpPr/>
          <p:nvPr/>
        </p:nvSpPr>
        <p:spPr bwMode="auto">
          <a:xfrm>
            <a:off x="7275152" y="4407766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69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2: The non-AP MLD continues UL data transmission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10346" y="1671817"/>
            <a:ext cx="5780898" cy="469423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Option 2: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Before sending the request frame, the non-AP MLD transmits UL data to the current AP MLD.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sending the request frame, the non-AP MLD </a:t>
            </a:r>
            <a:r>
              <a:rPr lang="en-GB" altLang="ja-JP" sz="1800" b="1" dirty="0"/>
              <a:t>continues UL data transmission</a:t>
            </a:r>
            <a:r>
              <a:rPr lang="en-GB" altLang="ja-JP" sz="1800" dirty="0"/>
              <a:t> to the current AP MLD and the current AP MLD delivers the UL data to the DS before DS mapping update.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DS mapping update, the current AP MLD forwards the received UL data to the target AP MLD and the target AP MLD delivers the UL data to the DS.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1800" dirty="0"/>
              <a:t>After receiving the response frame, the non-AP MLD starts UL data transmission to the target AP MLD</a:t>
            </a:r>
            <a:r>
              <a:rPr lang="en-GB" sz="18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50A4AD0-CED3-7828-3C3B-8DF5577D10BC}"/>
              </a:ext>
            </a:extLst>
          </p:cNvPr>
          <p:cNvSpPr/>
          <p:nvPr/>
        </p:nvSpPr>
        <p:spPr>
          <a:xfrm>
            <a:off x="7933400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CE8F6CBB-1175-A888-A06C-FF9DBDC74EFF}"/>
              </a:ext>
            </a:extLst>
          </p:cNvPr>
          <p:cNvSpPr/>
          <p:nvPr/>
        </p:nvSpPr>
        <p:spPr>
          <a:xfrm>
            <a:off x="9482768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216" name="四角形: 角を丸くする 9215">
            <a:extLst>
              <a:ext uri="{FF2B5EF4-FFF2-40B4-BE49-F238E27FC236}">
                <a16:creationId xmlns:a16="http://schemas.microsoft.com/office/drawing/2014/main" id="{FE274423-CC8E-A9D5-D654-649C6E0C3CE7}"/>
              </a:ext>
            </a:extLst>
          </p:cNvPr>
          <p:cNvSpPr/>
          <p:nvPr/>
        </p:nvSpPr>
        <p:spPr>
          <a:xfrm>
            <a:off x="6384032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9222" name="直線コネクタ 9221">
            <a:extLst>
              <a:ext uri="{FF2B5EF4-FFF2-40B4-BE49-F238E27FC236}">
                <a16:creationId xmlns:a16="http://schemas.microsoft.com/office/drawing/2014/main" id="{B8F1659D-8434-8287-312F-5F8061808F0C}"/>
              </a:ext>
            </a:extLst>
          </p:cNvPr>
          <p:cNvCxnSpPr>
            <a:cxnSpLocks/>
            <a:stCxn id="9216" idx="2"/>
          </p:cNvCxnSpPr>
          <p:nvPr/>
        </p:nvCxnSpPr>
        <p:spPr bwMode="auto">
          <a:xfrm>
            <a:off x="6888088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3" name="直線コネクタ 9222">
            <a:extLst>
              <a:ext uri="{FF2B5EF4-FFF2-40B4-BE49-F238E27FC236}">
                <a16:creationId xmlns:a16="http://schemas.microsoft.com/office/drawing/2014/main" id="{33C8BC01-3F1A-C770-FD87-61852B62C47D}"/>
              </a:ext>
            </a:extLst>
          </p:cNvPr>
          <p:cNvCxnSpPr>
            <a:cxnSpLocks/>
          </p:cNvCxnSpPr>
          <p:nvPr/>
        </p:nvCxnSpPr>
        <p:spPr bwMode="auto">
          <a:xfrm>
            <a:off x="8437456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4" name="直線コネクタ 9223">
            <a:extLst>
              <a:ext uri="{FF2B5EF4-FFF2-40B4-BE49-F238E27FC236}">
                <a16:creationId xmlns:a16="http://schemas.microsoft.com/office/drawing/2014/main" id="{F8838400-E5B8-084A-5A59-2B9D903395EB}"/>
              </a:ext>
            </a:extLst>
          </p:cNvPr>
          <p:cNvCxnSpPr>
            <a:cxnSpLocks/>
          </p:cNvCxnSpPr>
          <p:nvPr/>
        </p:nvCxnSpPr>
        <p:spPr bwMode="auto">
          <a:xfrm>
            <a:off x="9986824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5" name="四角形: 角を丸くする 9224">
            <a:extLst>
              <a:ext uri="{FF2B5EF4-FFF2-40B4-BE49-F238E27FC236}">
                <a16:creationId xmlns:a16="http://schemas.microsoft.com/office/drawing/2014/main" id="{74643042-4B5E-2B86-0CE7-61176D30AFFF}"/>
              </a:ext>
            </a:extLst>
          </p:cNvPr>
          <p:cNvSpPr/>
          <p:nvPr/>
        </p:nvSpPr>
        <p:spPr>
          <a:xfrm>
            <a:off x="11032136" y="1915175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DS</a:t>
            </a:r>
            <a:endParaRPr kumimoji="1" lang="ja-JP" altLang="en-US" sz="1600" dirty="0"/>
          </a:p>
        </p:txBody>
      </p:sp>
      <p:cxnSp>
        <p:nvCxnSpPr>
          <p:cNvPr id="9226" name="直線コネクタ 9225">
            <a:extLst>
              <a:ext uri="{FF2B5EF4-FFF2-40B4-BE49-F238E27FC236}">
                <a16:creationId xmlns:a16="http://schemas.microsoft.com/office/drawing/2014/main" id="{3B523F26-F51F-480C-C5D9-D3595E31201B}"/>
              </a:ext>
            </a:extLst>
          </p:cNvPr>
          <p:cNvCxnSpPr>
            <a:cxnSpLocks/>
          </p:cNvCxnSpPr>
          <p:nvPr/>
        </p:nvCxnSpPr>
        <p:spPr bwMode="auto">
          <a:xfrm>
            <a:off x="11536192" y="2420888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27" name="正方形/長方形 9226">
            <a:extLst>
              <a:ext uri="{FF2B5EF4-FFF2-40B4-BE49-F238E27FC236}">
                <a16:creationId xmlns:a16="http://schemas.microsoft.com/office/drawing/2014/main" id="{651CAEF8-E11E-9361-5B6D-9F4CFBAEA3CD}"/>
              </a:ext>
            </a:extLst>
          </p:cNvPr>
          <p:cNvSpPr/>
          <p:nvPr/>
        </p:nvSpPr>
        <p:spPr bwMode="auto">
          <a:xfrm>
            <a:off x="8113414" y="3933056"/>
            <a:ext cx="374322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DS mapping update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8" name="直線矢印コネクタ 9227">
            <a:extLst>
              <a:ext uri="{FF2B5EF4-FFF2-40B4-BE49-F238E27FC236}">
                <a16:creationId xmlns:a16="http://schemas.microsoft.com/office/drawing/2014/main" id="{78566F30-B6D3-715D-50D0-32C59E8FE644}"/>
              </a:ext>
            </a:extLst>
          </p:cNvPr>
          <p:cNvCxnSpPr/>
          <p:nvPr/>
        </p:nvCxnSpPr>
        <p:spPr bwMode="auto">
          <a:xfrm>
            <a:off x="6888088" y="283274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29" name="直線矢印コネクタ 9228">
            <a:extLst>
              <a:ext uri="{FF2B5EF4-FFF2-40B4-BE49-F238E27FC236}">
                <a16:creationId xmlns:a16="http://schemas.microsoft.com/office/drawing/2014/main" id="{62891908-525C-74B6-B0A0-97AE32193289}"/>
              </a:ext>
            </a:extLst>
          </p:cNvPr>
          <p:cNvCxnSpPr/>
          <p:nvPr/>
        </p:nvCxnSpPr>
        <p:spPr bwMode="auto">
          <a:xfrm>
            <a:off x="8437456" y="2832742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0" name="テキスト ボックス 9229">
            <a:extLst>
              <a:ext uri="{FF2B5EF4-FFF2-40B4-BE49-F238E27FC236}">
                <a16:creationId xmlns:a16="http://schemas.microsoft.com/office/drawing/2014/main" id="{7E6CFB9F-C581-5B68-906F-9003D52FDBA1}"/>
              </a:ext>
            </a:extLst>
          </p:cNvPr>
          <p:cNvSpPr txBox="1"/>
          <p:nvPr/>
        </p:nvSpPr>
        <p:spPr>
          <a:xfrm>
            <a:off x="7722518" y="2492896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1" name="直線矢印コネクタ 9230">
            <a:extLst>
              <a:ext uri="{FF2B5EF4-FFF2-40B4-BE49-F238E27FC236}">
                <a16:creationId xmlns:a16="http://schemas.microsoft.com/office/drawing/2014/main" id="{FB55BD83-D9FF-1E10-EAA9-BF4FBDE088EE}"/>
              </a:ext>
            </a:extLst>
          </p:cNvPr>
          <p:cNvCxnSpPr>
            <a:cxnSpLocks/>
          </p:cNvCxnSpPr>
          <p:nvPr/>
        </p:nvCxnSpPr>
        <p:spPr bwMode="auto">
          <a:xfrm>
            <a:off x="6888088" y="580526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2" name="直線矢印コネクタ 9231">
            <a:extLst>
              <a:ext uri="{FF2B5EF4-FFF2-40B4-BE49-F238E27FC236}">
                <a16:creationId xmlns:a16="http://schemas.microsoft.com/office/drawing/2014/main" id="{32342BCB-FA2E-916B-53DA-FF2ECD8C0629}"/>
              </a:ext>
            </a:extLst>
          </p:cNvPr>
          <p:cNvCxnSpPr/>
          <p:nvPr/>
        </p:nvCxnSpPr>
        <p:spPr bwMode="auto">
          <a:xfrm flipH="1">
            <a:off x="6888088" y="5363791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テキスト ボックス 9232">
            <a:extLst>
              <a:ext uri="{FF2B5EF4-FFF2-40B4-BE49-F238E27FC236}">
                <a16:creationId xmlns:a16="http://schemas.microsoft.com/office/drawing/2014/main" id="{5E9C1532-0497-C0D6-21FF-12D73DF74A68}"/>
              </a:ext>
            </a:extLst>
          </p:cNvPr>
          <p:cNvSpPr txBox="1"/>
          <p:nvPr/>
        </p:nvSpPr>
        <p:spPr>
          <a:xfrm>
            <a:off x="6972958" y="5013176"/>
            <a:ext cx="1418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4" name="直線矢印コネクタ 9233">
            <a:extLst>
              <a:ext uri="{FF2B5EF4-FFF2-40B4-BE49-F238E27FC236}">
                <a16:creationId xmlns:a16="http://schemas.microsoft.com/office/drawing/2014/main" id="{03843155-75BB-71FA-4C37-3CA0E5660AD3}"/>
              </a:ext>
            </a:extLst>
          </p:cNvPr>
          <p:cNvCxnSpPr/>
          <p:nvPr/>
        </p:nvCxnSpPr>
        <p:spPr bwMode="auto">
          <a:xfrm>
            <a:off x="6888088" y="321297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5" name="テキスト ボックス 9234">
            <a:extLst>
              <a:ext uri="{FF2B5EF4-FFF2-40B4-BE49-F238E27FC236}">
                <a16:creationId xmlns:a16="http://schemas.microsoft.com/office/drawing/2014/main" id="{51C2B9D0-1B60-9518-3093-4A8C522EEF09}"/>
              </a:ext>
            </a:extLst>
          </p:cNvPr>
          <p:cNvSpPr txBox="1"/>
          <p:nvPr/>
        </p:nvSpPr>
        <p:spPr>
          <a:xfrm>
            <a:off x="7080877" y="2924944"/>
            <a:ext cx="128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6" name="直線矢印コネクタ 9235">
            <a:extLst>
              <a:ext uri="{FF2B5EF4-FFF2-40B4-BE49-F238E27FC236}">
                <a16:creationId xmlns:a16="http://schemas.microsoft.com/office/drawing/2014/main" id="{D12F073B-3AB6-2BB2-D67A-8E9F75D3F281}"/>
              </a:ext>
            </a:extLst>
          </p:cNvPr>
          <p:cNvCxnSpPr>
            <a:cxnSpLocks/>
          </p:cNvCxnSpPr>
          <p:nvPr/>
        </p:nvCxnSpPr>
        <p:spPr bwMode="auto">
          <a:xfrm>
            <a:off x="9986824" y="580526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37" name="テキスト ボックス 9236">
            <a:extLst>
              <a:ext uri="{FF2B5EF4-FFF2-40B4-BE49-F238E27FC236}">
                <a16:creationId xmlns:a16="http://schemas.microsoft.com/office/drawing/2014/main" id="{84223FA0-AAD4-87CB-57D7-0338088A4CDA}"/>
              </a:ext>
            </a:extLst>
          </p:cNvPr>
          <p:cNvSpPr txBox="1"/>
          <p:nvPr/>
        </p:nvSpPr>
        <p:spPr>
          <a:xfrm>
            <a:off x="7722518" y="5803893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38" name="直線矢印コネクタ 9237">
            <a:extLst>
              <a:ext uri="{FF2B5EF4-FFF2-40B4-BE49-F238E27FC236}">
                <a16:creationId xmlns:a16="http://schemas.microsoft.com/office/drawing/2014/main" id="{C6942D03-2E23-42CE-16E4-DA2DEE21FA51}"/>
              </a:ext>
            </a:extLst>
          </p:cNvPr>
          <p:cNvCxnSpPr/>
          <p:nvPr/>
        </p:nvCxnSpPr>
        <p:spPr bwMode="auto">
          <a:xfrm>
            <a:off x="6888088" y="357301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39" name="直線矢印コネクタ 9238">
            <a:extLst>
              <a:ext uri="{FF2B5EF4-FFF2-40B4-BE49-F238E27FC236}">
                <a16:creationId xmlns:a16="http://schemas.microsoft.com/office/drawing/2014/main" id="{C30E8724-C4AA-4DCF-D82A-12120791ED46}"/>
              </a:ext>
            </a:extLst>
          </p:cNvPr>
          <p:cNvCxnSpPr/>
          <p:nvPr/>
        </p:nvCxnSpPr>
        <p:spPr bwMode="auto">
          <a:xfrm>
            <a:off x="6888088" y="4725144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40" name="直線矢印コネクタ 9239">
            <a:extLst>
              <a:ext uri="{FF2B5EF4-FFF2-40B4-BE49-F238E27FC236}">
                <a16:creationId xmlns:a16="http://schemas.microsoft.com/office/drawing/2014/main" id="{639CFE5C-F88A-3494-12D9-3EBADE5B30BB}"/>
              </a:ext>
            </a:extLst>
          </p:cNvPr>
          <p:cNvCxnSpPr>
            <a:cxnSpLocks/>
          </p:cNvCxnSpPr>
          <p:nvPr/>
        </p:nvCxnSpPr>
        <p:spPr bwMode="auto">
          <a:xfrm>
            <a:off x="8437456" y="4717014"/>
            <a:ext cx="154757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41" name="テキスト ボックス 9240">
            <a:extLst>
              <a:ext uri="{FF2B5EF4-FFF2-40B4-BE49-F238E27FC236}">
                <a16:creationId xmlns:a16="http://schemas.microsoft.com/office/drawing/2014/main" id="{C14A4A20-1081-77E3-ECD4-2585F9F8B9E2}"/>
              </a:ext>
            </a:extLst>
          </p:cNvPr>
          <p:cNvSpPr txBox="1"/>
          <p:nvPr/>
        </p:nvSpPr>
        <p:spPr>
          <a:xfrm>
            <a:off x="8392857" y="434534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forwarding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42" name="直線矢印コネクタ 9241">
            <a:extLst>
              <a:ext uri="{FF2B5EF4-FFF2-40B4-BE49-F238E27FC236}">
                <a16:creationId xmlns:a16="http://schemas.microsoft.com/office/drawing/2014/main" id="{F7BD9C12-6FE9-76B8-C973-B558C4EC0A4D}"/>
              </a:ext>
            </a:extLst>
          </p:cNvPr>
          <p:cNvCxnSpPr/>
          <p:nvPr/>
        </p:nvCxnSpPr>
        <p:spPr bwMode="auto">
          <a:xfrm>
            <a:off x="8437456" y="3573016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43" name="直線矢印コネクタ 9242">
            <a:extLst>
              <a:ext uri="{FF2B5EF4-FFF2-40B4-BE49-F238E27FC236}">
                <a16:creationId xmlns:a16="http://schemas.microsoft.com/office/drawing/2014/main" id="{9B929EE7-C196-234E-0A34-03C93AC0771B}"/>
              </a:ext>
            </a:extLst>
          </p:cNvPr>
          <p:cNvCxnSpPr>
            <a:cxnSpLocks/>
          </p:cNvCxnSpPr>
          <p:nvPr/>
        </p:nvCxnSpPr>
        <p:spPr bwMode="auto">
          <a:xfrm>
            <a:off x="9986824" y="4725144"/>
            <a:ext cx="155781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44" name="テキスト ボックス 9243">
            <a:extLst>
              <a:ext uri="{FF2B5EF4-FFF2-40B4-BE49-F238E27FC236}">
                <a16:creationId xmlns:a16="http://schemas.microsoft.com/office/drawing/2014/main" id="{F5D94ED6-1036-4EDE-5C7A-D859576FDA98}"/>
              </a:ext>
            </a:extLst>
          </p:cNvPr>
          <p:cNvSpPr txBox="1"/>
          <p:nvPr/>
        </p:nvSpPr>
        <p:spPr>
          <a:xfrm>
            <a:off x="7722518" y="3542234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Current AP MLD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5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53206B-33B3-E604-8C0C-1EDECC766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84FE16-6AD5-D885-B2BD-A77E15BFDA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54F835-DB40-AD78-0CD9-F0C066B803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94854BA-7B7C-C26E-ACF6-64227B65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21523"/>
            <a:ext cx="10361084" cy="1065213"/>
          </a:xfrm>
        </p:spPr>
        <p:txBody>
          <a:bodyPr/>
          <a:lstStyle/>
          <a:p>
            <a:r>
              <a:rPr lang="en-GB" altLang="ja-JP" dirty="0"/>
              <a:t>Comparison between Option 1 and Option 2</a:t>
            </a:r>
            <a:endParaRPr lang="en-GB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2EEC4F2-1D8A-37D1-FFF7-25EDDD4F1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2145" y="1248661"/>
            <a:ext cx="10361084" cy="475317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following table compares between Option 1 and Option 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dirty="0"/>
              <a:t>Both options have different benefit compared to the other option.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altLang="ja-JP" dirty="0"/>
              <a:t>UL data can be sent in low latency in Option 2 while Option 1 can make AP MLD to implement easier.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Option 2 will have an essential role for SHARP’s business (e.g. AGV).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AGV system requires low latency not only for DL but also for UL.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Option 2 should be supported in addition to Option 1.</a:t>
            </a: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7A666C1A-3267-B936-B8F4-A3DE89F66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15256"/>
              </p:ext>
            </p:extLst>
          </p:nvPr>
        </p:nvGraphicFramePr>
        <p:xfrm>
          <a:off x="1924040" y="2712438"/>
          <a:ext cx="573075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77082209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50790704"/>
                    </a:ext>
                  </a:extLst>
                </a:gridCol>
                <a:gridCol w="1482287">
                  <a:extLst>
                    <a:ext uri="{9D8B030D-6E8A-4147-A177-3AD203B41FA5}">
                      <a16:colId xmlns:a16="http://schemas.microsoft.com/office/drawing/2014/main" val="3321866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25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UL transmission delay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Large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Small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36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Implementation complexity for AP MLD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Low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High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31972"/>
                  </a:ext>
                </a:extLst>
              </a:tr>
            </a:tbl>
          </a:graphicData>
        </a:graphic>
      </p:graphicFrame>
      <p:sp>
        <p:nvSpPr>
          <p:cNvPr id="59" name="矢印: 下 58">
            <a:extLst>
              <a:ext uri="{FF2B5EF4-FFF2-40B4-BE49-F238E27FC236}">
                <a16:creationId xmlns:a16="http://schemas.microsoft.com/office/drawing/2014/main" id="{6F58F8D0-A82F-C4A5-9BE2-63C75CB0E5CB}"/>
              </a:ext>
            </a:extLst>
          </p:cNvPr>
          <p:cNvSpPr/>
          <p:nvPr/>
        </p:nvSpPr>
        <p:spPr bwMode="auto">
          <a:xfrm>
            <a:off x="5217254" y="4893715"/>
            <a:ext cx="1152128" cy="42618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579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62CEC5-AC53-0EA7-A01B-6257F2C889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03BFA-FD06-004A-C80D-65F068065E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A15C9A-B6CA-9847-C344-461168C4B7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19950F-9150-3B55-C15F-3607440A1F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According to the 3GPP specs [5][6], two handover modes have been defined.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3GPP Normal handover, the UE stops UL data transmission to the Source </a:t>
            </a:r>
            <a:r>
              <a:rPr lang="en-US" dirty="0" err="1"/>
              <a:t>gNB</a:t>
            </a:r>
            <a:r>
              <a:rPr lang="en-US" dirty="0"/>
              <a:t> at the handover initiation, which is similar to Option 1.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3GPP DAPS handover, the UE continues UL data transmission to the Source </a:t>
            </a:r>
            <a:r>
              <a:rPr lang="en-US" dirty="0" err="1"/>
              <a:t>gNB</a:t>
            </a:r>
            <a:r>
              <a:rPr lang="en-US" dirty="0"/>
              <a:t> at the handover initiation, which is similar to Option 2.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C80B420-8016-F4D8-7A0E-2825D65F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Ref) 3GPP handover</a:t>
            </a:r>
          </a:p>
        </p:txBody>
      </p:sp>
    </p:spTree>
    <p:extLst>
      <p:ext uri="{BB962C8B-B14F-4D97-AF65-F5344CB8AC3E}">
        <p14:creationId xmlns:p14="http://schemas.microsoft.com/office/powerpoint/2010/main" val="405347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Ref) 3GPP Normal handover</a:t>
            </a:r>
            <a:r>
              <a:rPr kumimoji="1" lang="en-US" altLang="ja-JP" dirty="0"/>
              <a:t> [5]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83137" y="1880756"/>
            <a:ext cx="5328771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3GPP Normal Handover: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Before the handover initiation, the UE </a:t>
            </a:r>
            <a:r>
              <a:rPr lang="en-GB" altLang="ja-JP" dirty="0"/>
              <a:t>transmits UL Data to the Source </a:t>
            </a:r>
            <a:r>
              <a:rPr lang="en-GB" altLang="ja-JP" dirty="0" err="1"/>
              <a:t>gNB</a:t>
            </a:r>
            <a:r>
              <a:rPr lang="en-GB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altLang="ja-JP" dirty="0"/>
              <a:t>At the handover initiation, </a:t>
            </a:r>
            <a:r>
              <a:rPr lang="en-US" altLang="ja-JP" b="1" dirty="0"/>
              <a:t>the UE stops UL Data transmission</a:t>
            </a:r>
            <a:r>
              <a:rPr lang="en-US" altLang="ja-JP" dirty="0"/>
              <a:t> to the Source </a:t>
            </a:r>
            <a:r>
              <a:rPr lang="en-US" altLang="ja-JP" dirty="0" err="1"/>
              <a:t>gNB</a:t>
            </a:r>
            <a:r>
              <a:rPr lang="en-US" altLang="ja-JP" dirty="0"/>
              <a:t> and </a:t>
            </a:r>
            <a:r>
              <a:rPr lang="en-GB" altLang="ja-JP" dirty="0"/>
              <a:t>does not transmit UL Data until the handover completion.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At the handover completion, the UE starts UL Data transmission to the Target </a:t>
            </a:r>
            <a:r>
              <a:rPr lang="en-GB" dirty="0" err="1"/>
              <a:t>gNB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345D982-F720-A720-C7BF-D89062A58FB4}"/>
              </a:ext>
            </a:extLst>
          </p:cNvPr>
          <p:cNvSpPr/>
          <p:nvPr/>
        </p:nvSpPr>
        <p:spPr bwMode="auto">
          <a:xfrm>
            <a:off x="5879976" y="1700808"/>
            <a:ext cx="1008112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A57985A-1C68-986B-97A4-702F4ABD086F}"/>
              </a:ext>
            </a:extLst>
          </p:cNvPr>
          <p:cNvSpPr/>
          <p:nvPr/>
        </p:nvSpPr>
        <p:spPr bwMode="auto">
          <a:xfrm>
            <a:off x="710411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Source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F32C90E-BA44-7C0A-66BF-FE40DB7E4D65}"/>
              </a:ext>
            </a:extLst>
          </p:cNvPr>
          <p:cNvSpPr/>
          <p:nvPr/>
        </p:nvSpPr>
        <p:spPr bwMode="auto">
          <a:xfrm>
            <a:off x="8544271" y="1700808"/>
            <a:ext cx="1275717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Target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gNB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BDF660A-657D-13A9-7EB7-23F4FEE054FF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6384032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1090439-8432-E6CC-037F-F4D9A38891EC}"/>
              </a:ext>
            </a:extLst>
          </p:cNvPr>
          <p:cNvSpPr/>
          <p:nvPr/>
        </p:nvSpPr>
        <p:spPr bwMode="auto">
          <a:xfrm>
            <a:off x="10168573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AMF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5430825-95AE-0BD0-9C7D-4B20E5DBEBE7}"/>
              </a:ext>
            </a:extLst>
          </p:cNvPr>
          <p:cNvSpPr/>
          <p:nvPr/>
        </p:nvSpPr>
        <p:spPr bwMode="auto">
          <a:xfrm>
            <a:off x="11193965" y="1700808"/>
            <a:ext cx="848825" cy="3744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UPF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0FF1726-E086-0D6A-CB16-9FB410C98969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098D38B-081F-F6AC-A73C-34602F76DBB3}"/>
              </a:ext>
            </a:extLst>
          </p:cNvPr>
          <p:cNvCxnSpPr>
            <a:cxnSpLocks/>
          </p:cNvCxnSpPr>
          <p:nvPr/>
        </p:nvCxnSpPr>
        <p:spPr bwMode="auto">
          <a:xfrm>
            <a:off x="919234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EF9B7F2-9E05-2251-C0CD-CC12A08C01EB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7F2F473-CA10-A034-9205-6DBC793D17AA}"/>
              </a:ext>
            </a:extLst>
          </p:cNvPr>
          <p:cNvCxnSpPr>
            <a:cxnSpLocks/>
          </p:cNvCxnSpPr>
          <p:nvPr/>
        </p:nvCxnSpPr>
        <p:spPr bwMode="auto">
          <a:xfrm>
            <a:off x="11640616" y="2075282"/>
            <a:ext cx="0" cy="4121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DE628C12-79CB-62DD-FDDB-BA80EEF2D9B3}"/>
              </a:ext>
            </a:extLst>
          </p:cNvPr>
          <p:cNvSpPr/>
          <p:nvPr/>
        </p:nvSpPr>
        <p:spPr bwMode="auto">
          <a:xfrm>
            <a:off x="5879976" y="2924944"/>
            <a:ext cx="2304257" cy="39954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Normal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handover initiation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8D58AFD-50D1-4FDD-4544-FBA19665B05E}"/>
              </a:ext>
            </a:extLst>
          </p:cNvPr>
          <p:cNvSpPr/>
          <p:nvPr/>
        </p:nvSpPr>
        <p:spPr bwMode="auto">
          <a:xfrm>
            <a:off x="6095773" y="4437112"/>
            <a:ext cx="3384603" cy="34587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Normal handover completion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6037C5-8D90-208B-B31F-4F106F38024C}"/>
              </a:ext>
            </a:extLst>
          </p:cNvPr>
          <p:cNvSpPr txBox="1"/>
          <p:nvPr/>
        </p:nvSpPr>
        <p:spPr>
          <a:xfrm>
            <a:off x="7527320" y="2322888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Source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4E0A891-2429-F23A-8ACC-E328351F3E6C}"/>
              </a:ext>
            </a:extLst>
          </p:cNvPr>
          <p:cNvCxnSpPr>
            <a:cxnSpLocks/>
          </p:cNvCxnSpPr>
          <p:nvPr/>
        </p:nvCxnSpPr>
        <p:spPr bwMode="auto">
          <a:xfrm>
            <a:off x="9182129" y="5533675"/>
            <a:ext cx="245848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32C352A-501A-7613-B5E5-FEBB6D803235}"/>
              </a:ext>
            </a:extLst>
          </p:cNvPr>
          <p:cNvSpPr txBox="1"/>
          <p:nvPr/>
        </p:nvSpPr>
        <p:spPr>
          <a:xfrm>
            <a:off x="7611961" y="5517232"/>
            <a:ext cx="330961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UL data transmission via Target 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gNB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6CDDD88D-CA79-4E9D-2AA7-0573373C7952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4032" y="5533675"/>
            <a:ext cx="2798097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54A3121-2057-5A71-8988-36932A890A26}"/>
              </a:ext>
            </a:extLst>
          </p:cNvPr>
          <p:cNvCxnSpPr>
            <a:cxnSpLocks/>
          </p:cNvCxnSpPr>
          <p:nvPr/>
        </p:nvCxnSpPr>
        <p:spPr bwMode="auto">
          <a:xfrm>
            <a:off x="7752184" y="2322888"/>
            <a:ext cx="386619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3EB4258-0F13-250A-5331-DAE77D2647B1}"/>
              </a:ext>
            </a:extLst>
          </p:cNvPr>
          <p:cNvCxnSpPr>
            <a:cxnSpLocks/>
          </p:cNvCxnSpPr>
          <p:nvPr/>
        </p:nvCxnSpPr>
        <p:spPr bwMode="auto">
          <a:xfrm>
            <a:off x="6384032" y="2322888"/>
            <a:ext cx="13579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21" name="テキスト ボックス 9220">
            <a:extLst>
              <a:ext uri="{FF2B5EF4-FFF2-40B4-BE49-F238E27FC236}">
                <a16:creationId xmlns:a16="http://schemas.microsoft.com/office/drawing/2014/main" id="{D1975E09-4842-7BD7-2EC7-6E0EAB225909}"/>
              </a:ext>
            </a:extLst>
          </p:cNvPr>
          <p:cNvSpPr txBox="1"/>
          <p:nvPr/>
        </p:nvSpPr>
        <p:spPr>
          <a:xfrm>
            <a:off x="184759" y="5930116"/>
            <a:ext cx="4311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AMF: Access and Mobility Management Function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UPF: User Plane Function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FAC2656-E2D7-7DEA-FC91-15957A38D599}"/>
              </a:ext>
            </a:extLst>
          </p:cNvPr>
          <p:cNvCxnSpPr>
            <a:cxnSpLocks/>
          </p:cNvCxnSpPr>
          <p:nvPr/>
        </p:nvCxnSpPr>
        <p:spPr bwMode="auto">
          <a:xfrm>
            <a:off x="6384032" y="3861048"/>
            <a:ext cx="720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&quot;禁止&quot;マーク 29">
            <a:extLst>
              <a:ext uri="{FF2B5EF4-FFF2-40B4-BE49-F238E27FC236}">
                <a16:creationId xmlns:a16="http://schemas.microsoft.com/office/drawing/2014/main" id="{BE5B9811-FD45-65C9-0295-DD6F8112E7BE}"/>
              </a:ext>
            </a:extLst>
          </p:cNvPr>
          <p:cNvSpPr/>
          <p:nvPr/>
        </p:nvSpPr>
        <p:spPr bwMode="auto">
          <a:xfrm>
            <a:off x="6684026" y="3702870"/>
            <a:ext cx="327875" cy="3278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503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6189</TotalTime>
  <Words>1415</Words>
  <Application>Microsoft Office PowerPoint</Application>
  <PresentationFormat>ワイド画面</PresentationFormat>
  <Paragraphs>205</Paragraphs>
  <Slides>15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Office テーマ</vt:lpstr>
      <vt:lpstr>Microsoft Word 97-2003 文書</vt:lpstr>
      <vt:lpstr>Mscgen.Chart</vt:lpstr>
      <vt:lpstr>UL Data Transmission for Seamless Roaming</vt:lpstr>
      <vt:lpstr>Abstract</vt:lpstr>
      <vt:lpstr>Background</vt:lpstr>
      <vt:lpstr>UL data transmission after roaming procedure initiation</vt:lpstr>
      <vt:lpstr>Option 1: The non-AP MLD stops UL data transmission</vt:lpstr>
      <vt:lpstr>Option 2: The non-AP MLD continues UL data transmission</vt:lpstr>
      <vt:lpstr>Comparison between Option 1 and Option 2</vt:lpstr>
      <vt:lpstr>Ref) 3GPP handover</vt:lpstr>
      <vt:lpstr>Ref) 3GPP Normal handover [5]</vt:lpstr>
      <vt:lpstr>Ref) 3GPP DAPS handover [6]</vt:lpstr>
      <vt:lpstr>Conclusion</vt:lpstr>
      <vt:lpstr>References</vt:lpstr>
      <vt:lpstr>Appendix: Normal handover in 3GPP [5]</vt:lpstr>
      <vt:lpstr>Appendix: DAPS (Dual Active Protocol Stack) handover in 3GPP [6]</vt:lpstr>
      <vt:lpstr>Appendix: DAPS (Dual Active Protocol Stack) handover in 3GPP [6]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井上恭輔/研究員</cp:lastModifiedBy>
  <cp:revision>164</cp:revision>
  <cp:lastPrinted>1601-01-01T00:00:00Z</cp:lastPrinted>
  <dcterms:created xsi:type="dcterms:W3CDTF">2024-05-22T00:18:00Z</dcterms:created>
  <dcterms:modified xsi:type="dcterms:W3CDTF">2024-11-06T08:34:22Z</dcterms:modified>
  <cp:category>Name, Affiliation</cp:category>
</cp:coreProperties>
</file>