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9" r:id="rId2"/>
    <p:sldId id="300" r:id="rId3"/>
    <p:sldId id="318" r:id="rId4"/>
    <p:sldId id="320" r:id="rId5"/>
    <p:sldId id="322" r:id="rId6"/>
    <p:sldId id="321" r:id="rId7"/>
    <p:sldId id="314" r:id="rId8"/>
    <p:sldId id="293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24A845C9-835D-46D2-AF53-F67572AEFD9C}">
          <p14:sldIdLst>
            <p14:sldId id="289"/>
            <p14:sldId id="300"/>
            <p14:sldId id="318"/>
            <p14:sldId id="320"/>
            <p14:sldId id="322"/>
            <p14:sldId id="321"/>
            <p14:sldId id="314"/>
            <p14:sldId id="29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FF99"/>
    <a:srgbClr val="FF0000"/>
    <a:srgbClr val="7DDAFF"/>
    <a:srgbClr val="C0E399"/>
    <a:srgbClr val="FFFFFF"/>
    <a:srgbClr val="D8EEC0"/>
    <a:srgbClr val="FFEA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1" autoAdjust="0"/>
    <p:restoredTop sz="94458" autoAdjust="0"/>
  </p:normalViewPr>
  <p:slideViewPr>
    <p:cSldViewPr>
      <p:cViewPr varScale="1">
        <p:scale>
          <a:sx n="110" d="100"/>
          <a:sy n="110" d="100"/>
        </p:scale>
        <p:origin x="38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005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0333D-4C74-4B07-B670-47A59091780D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B5995C79-A307-4506-A501-1A152B1BF42E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9B28AFBB-323F-458B-90B6-BBBD0A3BE472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03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E88AABD6-ACF1-410A-8563-B171BFEDF127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21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fld id="{D42029D8-C9EF-4B11-A4C6-A9E38AD52B3E}" type="datetime6">
              <a:rPr lang="en-US" altLang="zh-CN" smtClean="0"/>
              <a:t>April 25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Junbin (TP-Link Corporation Limited)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D4D2C55A-26C5-4420-A236-45A72B0D04AA}" type="datetime4">
              <a:rPr lang="en-US" altLang="zh-CN" smtClean="0"/>
              <a:t>April 14,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D36A82E4-97D0-4E48-96E5-6F5C583955E4}" type="datetime4">
              <a:rPr lang="en-US" altLang="zh-CN" smtClean="0"/>
              <a:t>April 14, 2025</a:t>
            </a:fld>
            <a:endParaRPr lang="en-GB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99DF6EDD-22BE-4A84-AF3B-3A7F327F1045}" type="datetime4">
              <a:rPr lang="en-US" altLang="zh-CN" smtClean="0"/>
              <a:t>April 14,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F8CBB26-43BB-4E84-8A65-FAD6253CB39E}" type="datetime4">
              <a:rPr lang="en-US" altLang="zh-CN" smtClean="0"/>
              <a:t>April 14, 2025</a:t>
            </a:fld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A97D8CB-5DF2-4FF9-96EC-C09BF1A56584}" type="datetime4">
              <a:rPr lang="en-US" altLang="zh-CN" smtClean="0"/>
              <a:t>April 14, 2025</a:t>
            </a:fld>
            <a:endParaRPr lang="en-GB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3FF0B3B-7E7A-4B9B-BF40-25307FB4C424}" type="datetime4">
              <a:rPr lang="en-US" altLang="zh-CN" smtClean="0"/>
              <a:t>April 14, 2025</a:t>
            </a:fld>
            <a:endParaRPr lang="en-GB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F20CEE94-C958-4F69-8FD2-2B8EA1E6FA07}" type="datetime4">
              <a:rPr lang="en-US" altLang="zh-CN" smtClean="0"/>
              <a:t>April 14, 2025</a:t>
            </a:fld>
            <a:endParaRPr lang="en-GB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51DAF780-DF9F-47DA-A107-806CA1FC27FB}" type="datetime4">
              <a:rPr lang="en-US" altLang="zh-CN" smtClean="0"/>
              <a:t>April 14,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08984E5-3DE7-4CF9-81B0-6037AEDB3027}" type="datetime4">
              <a:rPr lang="en-US" altLang="zh-CN" smtClean="0"/>
              <a:t>April 14, 2025</a:t>
            </a:fld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33D5C2C6-8719-4EB0-B557-D55EA1D4333C}" type="datetime4">
              <a:rPr lang="en-US" altLang="zh-CN" smtClean="0"/>
              <a:t>April 14, 2025</a:t>
            </a:fld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Junbin (TP-Link Systems Inc.)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1732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TXOP sharing in contention style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US" sz="2000" b="0" dirty="0" smtClean="0"/>
              <a:t>2025-04-14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90F3C995-69F5-4333-A240-C0153CD860C9}" type="datetime4">
              <a:rPr lang="en-US" altLang="zh-CN" smtClean="0"/>
              <a:t>April 14, 2025</a:t>
            </a:fld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171058"/>
              </p:ext>
            </p:extLst>
          </p:nvPr>
        </p:nvGraphicFramePr>
        <p:xfrm>
          <a:off x="1127448" y="2402824"/>
          <a:ext cx="10150152" cy="3337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30030">
                  <a:extLst>
                    <a:ext uri="{9D8B030D-6E8A-4147-A177-3AD203B41FA5}">
                      <a16:colId xmlns:a16="http://schemas.microsoft.com/office/drawing/2014/main" val="2596506394"/>
                    </a:ext>
                  </a:extLst>
                </a:gridCol>
                <a:gridCol w="2146434">
                  <a:extLst>
                    <a:ext uri="{9D8B030D-6E8A-4147-A177-3AD203B41FA5}">
                      <a16:colId xmlns:a16="http://schemas.microsoft.com/office/drawing/2014/main" val="6697675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581465772"/>
                    </a:ext>
                  </a:extLst>
                </a:gridCol>
                <a:gridCol w="1335182">
                  <a:extLst>
                    <a:ext uri="{9D8B030D-6E8A-4147-A177-3AD203B41FA5}">
                      <a16:colId xmlns:a16="http://schemas.microsoft.com/office/drawing/2014/main" val="296193713"/>
                    </a:ext>
                  </a:extLst>
                </a:gridCol>
                <a:gridCol w="3270354">
                  <a:extLst>
                    <a:ext uri="{9D8B030D-6E8A-4147-A177-3AD203B41FA5}">
                      <a16:colId xmlns:a16="http://schemas.microsoft.com/office/drawing/2014/main" val="15119508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Name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Affiliation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Address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Phone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Email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52220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Junbin Chen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8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TP-Link 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</a:t>
                      </a:r>
                      <a:r>
                        <a:rPr lang="en-US" altLang="zh-CN" sz="1800" dirty="0" smtClean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ystems Inc.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chenjunbin@tp-link.com.hk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57459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Yunpeng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Yang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yangyunpeng@tp-link.com.hk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8282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Renfang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Zhou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zhourenfang@tp-link.com.hk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0072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Yaoshen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Cui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cuiyaoshen@tp-link.com.hk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2286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Haozheng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Li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lihaozheng@tp-link.com.hk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962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Qingwei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Fu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fuqingwei@tp-link.com.hk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1946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Shuyu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Shi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shishuyu@tp-link.com.hk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9103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Yu Zhu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 </a:t>
                      </a:r>
                      <a:endParaRPr lang="zh-CN" sz="180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zhuyu@tp-link.com.hk</a:t>
                      </a:r>
                      <a:endParaRPr lang="zh-CN" sz="1800" dirty="0"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0225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666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Abstract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644743" y="1628800"/>
            <a:ext cx="11001998" cy="4846614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zh-CN" dirty="0" smtClean="0"/>
              <a:t>In </a:t>
            </a:r>
            <a:r>
              <a:rPr lang="en-US" altLang="zh-CN" dirty="0" err="1" smtClean="0"/>
              <a:t>TGbn</a:t>
            </a:r>
            <a:r>
              <a:rPr lang="en-US" altLang="zh-CN" dirty="0" smtClean="0"/>
              <a:t> D0.2 [1-2]</a:t>
            </a:r>
            <a:r>
              <a:rPr lang="en-US" dirty="0" smtClean="0"/>
              <a:t> we have define the Co-TDMA to enables an AP to share a time portion of an obtained TXOP with one or more other APs to transmit one or more PPDUs.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The procedure contains a polling phase, a TXOP allocation phase and a possible TXOP return phase [1-5].</a:t>
            </a:r>
            <a:endParaRPr lang="en-US" strike="sngStrike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Basically, the TXOP allocation is scheduled by the sharing AP based on the information collected during the polling phase.</a:t>
            </a:r>
            <a:endParaRPr lang="en-US" dirty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However, sometimes the polled AP may not be able to report it in time during the polling phase.</a:t>
            </a:r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E.g., due to aperiodic IDC issues occur in the polled AP [6]; or, the event-based low latency (EBLL) traffic [7-9] just arrives after the polling phase.</a:t>
            </a:r>
            <a:endParaRPr lang="en-US" dirty="0" smtClean="0"/>
          </a:p>
          <a:p>
            <a:pPr lvl="1">
              <a:buFont typeface="Times New Roman" pitchFamily="16" charset="0"/>
              <a:buChar char="•"/>
            </a:pPr>
            <a:r>
              <a:rPr lang="en-US" dirty="0" smtClean="0"/>
              <a:t>Besides, the EBLL traffic may come to the sharing AP during the TXOP allocated to shared AP.</a:t>
            </a:r>
            <a:endParaRPr lang="en-US" dirty="0" smtClean="0"/>
          </a:p>
          <a:p>
            <a:pPr>
              <a:buFont typeface="Times New Roman" pitchFamily="16" charset="0"/>
              <a:buChar char="•"/>
            </a:pPr>
            <a:r>
              <a:rPr lang="en-US" dirty="0" smtClean="0"/>
              <a:t>In this presentation, we’d like to discuss about the Co-TDMA for handling the issues above.</a:t>
            </a:r>
          </a:p>
          <a:p>
            <a:pPr lvl="1">
              <a:buFont typeface="Times New Roman" pitchFamily="16" charset="0"/>
              <a:buChar char="•"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707FCADD-95EF-4DFE-8B2A-CD36A07B2A7D}" type="datetime4">
              <a:rPr lang="en-US" altLang="zh-CN" smtClean="0"/>
              <a:t>April 14,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8633312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</a:t>
            </a:r>
            <a:r>
              <a:rPr lang="en-US" altLang="zh-CN" dirty="0" smtClean="0"/>
              <a:t>Co-TDMA </a:t>
            </a:r>
            <a:r>
              <a:rPr lang="en-US" altLang="zh-CN" dirty="0" smtClean="0"/>
              <a:t>in </a:t>
            </a:r>
            <a:r>
              <a:rPr lang="en-US" altLang="zh-CN" dirty="0" err="1" smtClean="0"/>
              <a:t>TGbn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1" y="1518648"/>
            <a:ext cx="10361084" cy="4113213"/>
          </a:xfrm>
        </p:spPr>
        <p:txBody>
          <a:bodyPr/>
          <a:lstStyle/>
          <a:p>
            <a:r>
              <a:rPr lang="en-US" altLang="zh-CN" sz="1800" b="0" dirty="0" smtClean="0"/>
              <a:t>There still </a:t>
            </a:r>
            <a:r>
              <a:rPr lang="en-US" altLang="zh-CN" sz="1800" b="0" dirty="0"/>
              <a:t>remains several </a:t>
            </a:r>
            <a:r>
              <a:rPr lang="en-US" altLang="zh-CN" sz="1800" b="0" dirty="0" smtClean="0"/>
              <a:t>issues in the </a:t>
            </a:r>
            <a:r>
              <a:rPr lang="en-US" altLang="zh-CN" sz="1800" b="0" dirty="0" smtClean="0"/>
              <a:t>Co-TDMA </a:t>
            </a:r>
            <a:r>
              <a:rPr lang="en-US" altLang="zh-CN" sz="1800" b="0" dirty="0" smtClean="0"/>
              <a:t>of previous contributions:</a:t>
            </a:r>
            <a:endParaRPr lang="en-US" altLang="zh-CN" sz="1800" b="0" dirty="0"/>
          </a:p>
          <a:p>
            <a:pPr>
              <a:buFont typeface="+mj-lt"/>
              <a:buAutoNum type="arabicPeriod"/>
            </a:pPr>
            <a:r>
              <a:rPr lang="en-US" altLang="zh-CN" sz="1800" b="0" dirty="0"/>
              <a:t>If </a:t>
            </a:r>
            <a:r>
              <a:rPr lang="en-US" altLang="zh-CN" sz="1800" b="0" dirty="0">
                <a:solidFill>
                  <a:srgbClr val="FF0000"/>
                </a:solidFill>
              </a:rPr>
              <a:t>the LL traffic of sharing AP </a:t>
            </a:r>
            <a:r>
              <a:rPr lang="en-US" altLang="zh-CN" sz="1800" b="0" dirty="0"/>
              <a:t>arrives </a:t>
            </a:r>
            <a:r>
              <a:rPr lang="en-US" altLang="zh-CN" sz="1800" b="0" dirty="0" smtClean="0"/>
              <a:t>during </a:t>
            </a:r>
            <a:r>
              <a:rPr lang="en-US" altLang="zh-CN" sz="1800" b="0" dirty="0"/>
              <a:t>the </a:t>
            </a:r>
            <a:r>
              <a:rPr lang="en-US" altLang="zh-CN" sz="1800" b="0" dirty="0" smtClean="0"/>
              <a:t>TXOP allocation phase</a:t>
            </a:r>
            <a:r>
              <a:rPr lang="en-US" altLang="zh-CN" sz="1800" b="0" dirty="0" smtClean="0"/>
              <a:t>, </a:t>
            </a:r>
            <a:r>
              <a:rPr lang="en-US" altLang="zh-CN" sz="1800" b="0" dirty="0"/>
              <a:t>it </a:t>
            </a:r>
            <a:r>
              <a:rPr lang="en-US" altLang="zh-CN" sz="1800" b="0" dirty="0" smtClean="0"/>
              <a:t>waits </a:t>
            </a:r>
            <a:r>
              <a:rPr lang="en-US" altLang="zh-CN" sz="1800" b="0" dirty="0"/>
              <a:t>until TXOP </a:t>
            </a:r>
            <a:r>
              <a:rPr lang="en-US" altLang="zh-CN" sz="1800" b="0" dirty="0" smtClean="0"/>
              <a:t>return.</a:t>
            </a:r>
            <a:endParaRPr lang="en-US" altLang="zh-CN" sz="1800" b="0" dirty="0" smtClean="0"/>
          </a:p>
          <a:p>
            <a:pPr>
              <a:buFont typeface="+mj-lt"/>
              <a:buAutoNum type="arabicPeriod"/>
            </a:pPr>
            <a:endParaRPr lang="en-US" altLang="zh-CN" sz="1800" b="0" dirty="0"/>
          </a:p>
          <a:p>
            <a:pPr>
              <a:buFont typeface="+mj-lt"/>
              <a:buAutoNum type="arabicPeriod"/>
            </a:pPr>
            <a:endParaRPr lang="en-US" altLang="zh-CN" sz="1800" b="0" dirty="0" smtClean="0"/>
          </a:p>
          <a:p>
            <a:pPr>
              <a:buFont typeface="+mj-lt"/>
              <a:buAutoNum type="arabicPeriod"/>
            </a:pPr>
            <a:endParaRPr lang="en-US" altLang="zh-CN" sz="1800" b="0" dirty="0" smtClean="0"/>
          </a:p>
          <a:p>
            <a:pPr>
              <a:buFont typeface="+mj-lt"/>
              <a:buAutoNum type="arabicPeriod"/>
            </a:pPr>
            <a:r>
              <a:rPr lang="en-US" altLang="zh-CN" sz="1800" b="0" dirty="0"/>
              <a:t>The sharing AP needs to collect the information of the pending LL traffic of multiple shared APs and determines which shared AP to be the </a:t>
            </a:r>
            <a:r>
              <a:rPr lang="en-US" altLang="zh-CN" sz="1800" b="0" dirty="0" smtClean="0"/>
              <a:t>TXOP Sharing (TXS) </a:t>
            </a:r>
            <a:r>
              <a:rPr lang="en-US" altLang="zh-CN" sz="1800" b="0" dirty="0"/>
              <a:t>responder based on such information. </a:t>
            </a:r>
          </a:p>
          <a:p>
            <a:pPr marL="741600" lvl="1" indent="-284400">
              <a:buFont typeface="Arial" panose="020B0604020202020204" pitchFamily="34" charset="0"/>
              <a:buChar char="•"/>
            </a:pPr>
            <a:r>
              <a:rPr lang="en-US" altLang="zh-CN" sz="1600" dirty="0"/>
              <a:t>However, the information collection can be quite difficult for </a:t>
            </a:r>
            <a:r>
              <a:rPr lang="en-US" altLang="zh-CN" sz="1600" dirty="0">
                <a:solidFill>
                  <a:srgbClr val="FF0000"/>
                </a:solidFill>
              </a:rPr>
              <a:t>the </a:t>
            </a:r>
            <a:r>
              <a:rPr lang="en-US" altLang="zh-CN" sz="1600" dirty="0" smtClean="0">
                <a:solidFill>
                  <a:srgbClr val="FF0000"/>
                </a:solidFill>
              </a:rPr>
              <a:t>event-based Low Latency (EBLL</a:t>
            </a:r>
            <a:r>
              <a:rPr lang="en-US" altLang="zh-CN" sz="1600" dirty="0">
                <a:solidFill>
                  <a:srgbClr val="FF0000"/>
                </a:solidFill>
              </a:rPr>
              <a:t>) traffic</a:t>
            </a:r>
            <a:r>
              <a:rPr lang="en-US" altLang="zh-CN" sz="1600" dirty="0"/>
              <a:t>.</a:t>
            </a:r>
            <a:endParaRPr lang="en-US" altLang="zh-CN" sz="18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36A82E4-97D0-4E48-96E5-6F5C583955E4}" type="datetime4">
              <a:rPr lang="en-US" altLang="zh-CN" smtClean="0"/>
              <a:t>April 14, 2025</a:t>
            </a:fld>
            <a:endParaRPr lang="en-GB" altLang="zh-CN" dirty="0"/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3184274" y="2692470"/>
            <a:ext cx="597666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/>
          <p:cNvSpPr/>
          <p:nvPr/>
        </p:nvSpPr>
        <p:spPr bwMode="auto">
          <a:xfrm>
            <a:off x="3400298" y="2276872"/>
            <a:ext cx="792088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MU-RTS TXS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>
            <a:off x="3184274" y="3247204"/>
            <a:ext cx="60486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矩形 11"/>
          <p:cNvSpPr/>
          <p:nvPr/>
        </p:nvSpPr>
        <p:spPr bwMode="auto">
          <a:xfrm>
            <a:off x="4336402" y="2815156"/>
            <a:ext cx="504056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4966472" y="2815156"/>
            <a:ext cx="1512168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5056482" y="2548454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" name="文本框 15"/>
          <p:cNvSpPr txBox="1"/>
          <p:nvPr/>
        </p:nvSpPr>
        <p:spPr>
          <a:xfrm>
            <a:off x="4499705" y="2276872"/>
            <a:ext cx="2329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  <a:ea typeface="宋体" panose="02010600030101010101" pitchFamily="2" charset="-122"/>
              </a:rPr>
              <a:t>LL traffic arrives and suffers delay</a:t>
            </a:r>
            <a:endParaRPr lang="zh-CN" altLang="en-US" sz="1200" dirty="0" smtClean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604016" y="2815156"/>
            <a:ext cx="609091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TXOP 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return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7392144" y="2276872"/>
            <a:ext cx="1336746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3" name="直接箭头连接符 22"/>
          <p:cNvCxnSpPr/>
          <p:nvPr/>
        </p:nvCxnSpPr>
        <p:spPr bwMode="auto">
          <a:xfrm>
            <a:off x="5056482" y="2555865"/>
            <a:ext cx="2335662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文本框 27"/>
          <p:cNvSpPr txBox="1"/>
          <p:nvPr/>
        </p:nvSpPr>
        <p:spPr>
          <a:xfrm>
            <a:off x="2402747" y="2417365"/>
            <a:ext cx="889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Sharing AP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402747" y="2977071"/>
            <a:ext cx="8654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AP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cxnSp>
        <p:nvCxnSpPr>
          <p:cNvPr id="30" name="直接连接符 29"/>
          <p:cNvCxnSpPr/>
          <p:nvPr/>
        </p:nvCxnSpPr>
        <p:spPr bwMode="auto">
          <a:xfrm>
            <a:off x="2355544" y="4716533"/>
            <a:ext cx="836669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矩形 30"/>
          <p:cNvSpPr/>
          <p:nvPr/>
        </p:nvSpPr>
        <p:spPr bwMode="auto">
          <a:xfrm>
            <a:off x="4142299" y="4300935"/>
            <a:ext cx="776151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MU-RTS TXS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32" name="直接连接符 31"/>
          <p:cNvCxnSpPr/>
          <p:nvPr/>
        </p:nvCxnSpPr>
        <p:spPr bwMode="auto">
          <a:xfrm>
            <a:off x="2355544" y="5271267"/>
            <a:ext cx="8366697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矩形 32"/>
          <p:cNvSpPr/>
          <p:nvPr/>
        </p:nvSpPr>
        <p:spPr bwMode="auto">
          <a:xfrm>
            <a:off x="4986954" y="4839219"/>
            <a:ext cx="504056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5575049" y="4839219"/>
            <a:ext cx="1057520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1311069" y="4441428"/>
            <a:ext cx="966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Sharing AP1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1311069" y="5001134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AP2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6725766" y="4839219"/>
            <a:ext cx="609091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TXOP 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return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3" name="矩形 42"/>
          <p:cNvSpPr/>
          <p:nvPr/>
        </p:nvSpPr>
        <p:spPr bwMode="auto">
          <a:xfrm>
            <a:off x="7392144" y="4300935"/>
            <a:ext cx="805269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MU-RTS TXS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47" name="直接连接符 46"/>
          <p:cNvCxnSpPr/>
          <p:nvPr/>
        </p:nvCxnSpPr>
        <p:spPr bwMode="auto">
          <a:xfrm>
            <a:off x="2355544" y="5848340"/>
            <a:ext cx="843870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矩形 47"/>
          <p:cNvSpPr/>
          <p:nvPr/>
        </p:nvSpPr>
        <p:spPr bwMode="auto">
          <a:xfrm>
            <a:off x="8302967" y="5416292"/>
            <a:ext cx="504056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8891011" y="5416292"/>
            <a:ext cx="1057520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10048621" y="5416292"/>
            <a:ext cx="609091" cy="43204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TXOP 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return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1311069" y="5564816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AP3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cxnSp>
        <p:nvCxnSpPr>
          <p:cNvPr id="56" name="直接连接符 55"/>
          <p:cNvCxnSpPr/>
          <p:nvPr/>
        </p:nvCxnSpPr>
        <p:spPr bwMode="auto">
          <a:xfrm>
            <a:off x="2355544" y="6414299"/>
            <a:ext cx="843870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文本框 56"/>
          <p:cNvSpPr txBox="1"/>
          <p:nvPr/>
        </p:nvSpPr>
        <p:spPr>
          <a:xfrm>
            <a:off x="1311069" y="6130775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AP4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2898411" y="4300935"/>
            <a:ext cx="623029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BSRP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59" name="矩形 58"/>
          <p:cNvSpPr/>
          <p:nvPr/>
        </p:nvSpPr>
        <p:spPr bwMode="auto">
          <a:xfrm>
            <a:off x="3621864" y="4858933"/>
            <a:ext cx="475641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BSR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60" name="矩形 59"/>
          <p:cNvSpPr/>
          <p:nvPr/>
        </p:nvSpPr>
        <p:spPr bwMode="auto">
          <a:xfrm>
            <a:off x="3621864" y="5432742"/>
            <a:ext cx="475641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BSR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61" name="矩形 60"/>
          <p:cNvSpPr/>
          <p:nvPr/>
        </p:nvSpPr>
        <p:spPr bwMode="auto">
          <a:xfrm>
            <a:off x="3621864" y="5998700"/>
            <a:ext cx="475641" cy="41559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BSR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65" name="直接箭头连接符 64"/>
          <p:cNvCxnSpPr/>
          <p:nvPr/>
        </p:nvCxnSpPr>
        <p:spPr bwMode="auto">
          <a:xfrm>
            <a:off x="2830516" y="5134117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直接箭头连接符 65"/>
          <p:cNvCxnSpPr/>
          <p:nvPr/>
        </p:nvCxnSpPr>
        <p:spPr bwMode="auto">
          <a:xfrm>
            <a:off x="3305417" y="5697799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文本框 66"/>
          <p:cNvSpPr txBox="1"/>
          <p:nvPr/>
        </p:nvSpPr>
        <p:spPr>
          <a:xfrm>
            <a:off x="2315461" y="4899858"/>
            <a:ext cx="12433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LL traffic arrives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2400063" y="5441984"/>
            <a:ext cx="1361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LL traffic arrives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cxnSp>
        <p:nvCxnSpPr>
          <p:cNvPr id="69" name="直接箭头连接符 68"/>
          <p:cNvCxnSpPr/>
          <p:nvPr/>
        </p:nvCxnSpPr>
        <p:spPr bwMode="auto">
          <a:xfrm>
            <a:off x="5132902" y="6279393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0" name="文本框 69"/>
          <p:cNvSpPr txBox="1"/>
          <p:nvPr/>
        </p:nvSpPr>
        <p:spPr>
          <a:xfrm>
            <a:off x="4332533" y="5996806"/>
            <a:ext cx="2582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solidFill>
                  <a:srgbClr val="FF0000"/>
                </a:solidFill>
                <a:ea typeface="宋体" panose="02010600030101010101" pitchFamily="2" charset="-122"/>
              </a:rPr>
              <a:t>EBLL </a:t>
            </a:r>
            <a:r>
              <a:rPr lang="en-US" altLang="zh-CN" sz="1200" dirty="0" smtClean="0">
                <a:solidFill>
                  <a:srgbClr val="FF0000"/>
                </a:solidFill>
                <a:ea typeface="宋体" panose="02010600030101010101" pitchFamily="2" charset="-122"/>
              </a:rPr>
              <a:t>traffic arrives and suffers delay</a:t>
            </a:r>
            <a:endParaRPr lang="zh-CN" altLang="en-US" sz="1200" dirty="0" smtClean="0">
              <a:solidFill>
                <a:srgbClr val="FF0000"/>
              </a:solidFill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3493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1: TXS with puncturing mode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We propose to define a mode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sharing AP can share a subset of its bandwidth to the shared AP(s), and operate with the remaining bandwidth in the puncturing mode during the allocated duration.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In such mode, the sharing AP is still available to deliver any possible LL traffic arrived during the allocated TXS duration in puncturing mode.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Further, the sharing AP may announce multiple bandwidth units (BWUs) for multiple shared APs</a:t>
            </a:r>
            <a:r>
              <a:rPr lang="en-US" altLang="zh-CN" sz="18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The granularity of BWU can be 20MHz for simplicity.</a:t>
            </a:r>
            <a:endParaRPr lang="zh-CN" altLang="en-US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36A82E4-97D0-4E48-96E5-6F5C583955E4}" type="datetime4">
              <a:rPr lang="en-US" altLang="zh-CN" smtClean="0"/>
              <a:t>April 14, 2025</a:t>
            </a:fld>
            <a:endParaRPr lang="en-GB" altLang="zh-CN" dirty="0"/>
          </a:p>
        </p:txBody>
      </p:sp>
      <p:cxnSp>
        <p:nvCxnSpPr>
          <p:cNvPr id="8" name="直接连接符 7"/>
          <p:cNvCxnSpPr/>
          <p:nvPr/>
        </p:nvCxnSpPr>
        <p:spPr bwMode="auto">
          <a:xfrm>
            <a:off x="2597249" y="5326087"/>
            <a:ext cx="698477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矩形 8"/>
          <p:cNvSpPr/>
          <p:nvPr/>
        </p:nvSpPr>
        <p:spPr bwMode="auto">
          <a:xfrm>
            <a:off x="2701578" y="4681182"/>
            <a:ext cx="841613" cy="644906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MU-RTS TXS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687207" y="5682164"/>
            <a:ext cx="504056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317277" y="5682164"/>
            <a:ext cx="2088232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transmission on BWU1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3687207" y="4879877"/>
            <a:ext cx="2718302" cy="21602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BWU1 shared to AP2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3687207" y="4663414"/>
            <a:ext cx="2718302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 in puncturing mode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 flipV="1">
            <a:off x="2595053" y="5868801"/>
            <a:ext cx="6986972" cy="29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文本框 16"/>
          <p:cNvSpPr txBox="1"/>
          <p:nvPr/>
        </p:nvSpPr>
        <p:spPr>
          <a:xfrm>
            <a:off x="1735095" y="4810550"/>
            <a:ext cx="966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Sharing AP1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735095" y="5599563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AP2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6548468" y="4663413"/>
            <a:ext cx="2718302" cy="66267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3" name="直接箭头连接符 22"/>
          <p:cNvCxnSpPr/>
          <p:nvPr/>
        </p:nvCxnSpPr>
        <p:spPr bwMode="auto">
          <a:xfrm>
            <a:off x="3168743" y="5316856"/>
            <a:ext cx="1" cy="5597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直接箭头连接符 31"/>
          <p:cNvCxnSpPr/>
          <p:nvPr/>
        </p:nvCxnSpPr>
        <p:spPr bwMode="auto">
          <a:xfrm>
            <a:off x="4685284" y="4527355"/>
            <a:ext cx="0" cy="14401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文本框 32"/>
          <p:cNvSpPr txBox="1"/>
          <p:nvPr/>
        </p:nvSpPr>
        <p:spPr>
          <a:xfrm>
            <a:off x="3780620" y="4293096"/>
            <a:ext cx="2531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LL traffic arrives and can be delivered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3687207" y="6003797"/>
            <a:ext cx="504056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4317277" y="6003797"/>
            <a:ext cx="2088232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transmission on BWU2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36" name="直接连接符 35"/>
          <p:cNvCxnSpPr/>
          <p:nvPr/>
        </p:nvCxnSpPr>
        <p:spPr bwMode="auto">
          <a:xfrm flipV="1">
            <a:off x="2595053" y="6190434"/>
            <a:ext cx="6986972" cy="29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7" name="文本框 36"/>
          <p:cNvSpPr txBox="1"/>
          <p:nvPr/>
        </p:nvSpPr>
        <p:spPr>
          <a:xfrm>
            <a:off x="1735095" y="5924699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AP3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38" name="矩形 37"/>
          <p:cNvSpPr/>
          <p:nvPr/>
        </p:nvSpPr>
        <p:spPr bwMode="auto">
          <a:xfrm>
            <a:off x="3687207" y="5097001"/>
            <a:ext cx="2718302" cy="229086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BWU2 shared to AP3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29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</a:t>
            </a:r>
            <a:r>
              <a:rPr lang="en-US" altLang="zh-CN" dirty="0" smtClean="0"/>
              <a:t>2: </a:t>
            </a:r>
            <a:r>
              <a:rPr lang="en-US" altLang="zh-CN" dirty="0" smtClean="0"/>
              <a:t>allow contention in TXS duration (1/2)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Considering the fact that the </a:t>
            </a:r>
            <a:r>
              <a:rPr lang="en-US" altLang="zh-CN" sz="2000" dirty="0" smtClean="0"/>
              <a:t>EBLL </a:t>
            </a:r>
            <a:r>
              <a:rPr lang="en-US" altLang="zh-CN" sz="2000" dirty="0" smtClean="0"/>
              <a:t>traffic arrives randomly, we suggest to allow some shared APs to contend some RA-BWUs for their </a:t>
            </a:r>
            <a:r>
              <a:rPr lang="en-US" altLang="zh-CN" sz="2000" dirty="0" smtClean="0"/>
              <a:t>EBLL </a:t>
            </a:r>
            <a:r>
              <a:rPr lang="en-US" altLang="zh-CN" sz="2000" dirty="0" smtClean="0"/>
              <a:t>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contention can be </a:t>
            </a:r>
            <a:r>
              <a:rPr lang="en-US" altLang="zh-CN" sz="1800" dirty="0" smtClean="0"/>
              <a:t>P-EDCA-based </a:t>
            </a:r>
            <a:r>
              <a:rPr lang="en-US" altLang="zh-CN" sz="1800" dirty="0" smtClean="0"/>
              <a:t>or UORA-based, 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number of shared APs allowed to participated in the contention can be limited by conditions (e.g</a:t>
            </a:r>
            <a:r>
              <a:rPr lang="en-US" altLang="zh-CN" sz="1800" dirty="0"/>
              <a:t>., the delay bound </a:t>
            </a:r>
            <a:r>
              <a:rPr lang="en-US" altLang="zh-CN" sz="1800" dirty="0" smtClean="0"/>
              <a:t>limit) announced by sharing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same RA-BWU can be utilized by more than one shared APs if there is more allocated TXS duration left.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36A82E4-97D0-4E48-96E5-6F5C583955E4}" type="datetime4">
              <a:rPr lang="en-US" altLang="zh-CN" smtClean="0"/>
              <a:t>April 14, 2025</a:t>
            </a:fld>
            <a:endParaRPr lang="en-GB" altLang="zh-CN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2967335" y="5122102"/>
            <a:ext cx="698477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3071664" y="4470019"/>
            <a:ext cx="841613" cy="65208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MU-RTS TXS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057293" y="5481682"/>
            <a:ext cx="504056" cy="21252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687363" y="5481682"/>
            <a:ext cx="2088232" cy="212521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 on BWU1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057293" y="4903607"/>
            <a:ext cx="2718302" cy="21602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RA-BWU2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057293" y="4686044"/>
            <a:ext cx="2718302" cy="21712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BWU1 for AP2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3" name="直接连接符 12"/>
          <p:cNvCxnSpPr/>
          <p:nvPr/>
        </p:nvCxnSpPr>
        <p:spPr bwMode="auto">
          <a:xfrm flipV="1">
            <a:off x="2965139" y="5664816"/>
            <a:ext cx="6986972" cy="29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2105181" y="4606565"/>
            <a:ext cx="966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Sharing AP1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105181" y="5395578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AP2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6918554" y="4470019"/>
            <a:ext cx="2718302" cy="65208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7" name="直接箭头连接符 16"/>
          <p:cNvCxnSpPr/>
          <p:nvPr/>
        </p:nvCxnSpPr>
        <p:spPr bwMode="auto">
          <a:xfrm>
            <a:off x="3273385" y="5112871"/>
            <a:ext cx="1" cy="5597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矩形 20"/>
          <p:cNvSpPr/>
          <p:nvPr/>
        </p:nvSpPr>
        <p:spPr bwMode="auto">
          <a:xfrm>
            <a:off x="4194238" y="5778570"/>
            <a:ext cx="1255370" cy="246038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Win RA-BWU2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 flipV="1">
            <a:off x="2965139" y="5995221"/>
            <a:ext cx="6986972" cy="29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文本框 22"/>
          <p:cNvSpPr txBox="1"/>
          <p:nvPr/>
        </p:nvSpPr>
        <p:spPr>
          <a:xfrm>
            <a:off x="2105181" y="5739567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AP3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4057293" y="4470020"/>
            <a:ext cx="2718302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 in puncturing mode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5590194" y="6111799"/>
            <a:ext cx="1185401" cy="23870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ea typeface="宋体" panose="02010600030101010101" pitchFamily="2" charset="-122"/>
              </a:rPr>
              <a:t>Win RA-BWU2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 flipV="1">
            <a:off x="2965139" y="6321116"/>
            <a:ext cx="6986972" cy="29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文本框 28"/>
          <p:cNvSpPr txBox="1"/>
          <p:nvPr/>
        </p:nvSpPr>
        <p:spPr>
          <a:xfrm>
            <a:off x="2105181" y="6064703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AP4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>
            <a:off x="3450350" y="5112871"/>
            <a:ext cx="0" cy="9029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>
            <a:off x="3627314" y="5112871"/>
            <a:ext cx="0" cy="122810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3057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 </a:t>
            </a:r>
            <a:r>
              <a:rPr lang="en-US" altLang="zh-CN" dirty="0" smtClean="0"/>
              <a:t>2: </a:t>
            </a:r>
            <a:r>
              <a:rPr lang="en-US" altLang="zh-CN" dirty="0" smtClean="0"/>
              <a:t>allow contention in TXS duration (2/2)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Considering the fact that the </a:t>
            </a:r>
            <a:r>
              <a:rPr lang="en-US" altLang="zh-CN" sz="2000" dirty="0" smtClean="0"/>
              <a:t>EBLL </a:t>
            </a:r>
            <a:r>
              <a:rPr lang="en-US" altLang="zh-CN" sz="2000" dirty="0" smtClean="0"/>
              <a:t>traffic arrives randomly, we suggest to allow some shared APs to contend some RA-BWUs for their </a:t>
            </a:r>
            <a:r>
              <a:rPr lang="en-US" altLang="zh-CN" sz="2000" dirty="0" smtClean="0"/>
              <a:t>EBLL </a:t>
            </a:r>
            <a:r>
              <a:rPr lang="en-US" altLang="zh-CN" sz="2000" dirty="0" smtClean="0"/>
              <a:t>traffic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Also, the sharing AP may assign a contention-free period in </a:t>
            </a:r>
            <a:r>
              <a:rPr lang="en-US" altLang="zh-CN" sz="1800" dirty="0"/>
              <a:t>RA-BWU</a:t>
            </a:r>
            <a:r>
              <a:rPr lang="en-US" altLang="zh-CN" sz="1800" dirty="0" smtClean="0"/>
              <a:t> for a specific shared AP, during which the specific shared AP can use the RA-BWU without contention.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36A82E4-97D0-4E48-96E5-6F5C583955E4}" type="datetime4">
              <a:rPr lang="en-US" altLang="zh-CN" smtClean="0"/>
              <a:t>April 14, 2025</a:t>
            </a:fld>
            <a:endParaRPr lang="en-GB" altLang="zh-CN" dirty="0"/>
          </a:p>
        </p:txBody>
      </p:sp>
      <p:cxnSp>
        <p:nvCxnSpPr>
          <p:cNvPr id="7" name="直接连接符 6"/>
          <p:cNvCxnSpPr/>
          <p:nvPr/>
        </p:nvCxnSpPr>
        <p:spPr bwMode="auto">
          <a:xfrm>
            <a:off x="3111351" y="4513131"/>
            <a:ext cx="698477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3215680" y="3861048"/>
            <a:ext cx="841613" cy="65208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MU-RTS TXS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201309" y="4838567"/>
            <a:ext cx="504056" cy="246665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CTS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4831379" y="4838567"/>
            <a:ext cx="2088232" cy="246666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 on BWU1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201309" y="4294636"/>
            <a:ext cx="2718302" cy="21602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RA-BWU2</a:t>
            </a:r>
            <a:r>
              <a:rPr lang="en-US" altLang="zh-CN" sz="1200" dirty="0" smtClean="0">
                <a:ea typeface="宋体" panose="02010600030101010101" pitchFamily="2" charset="-122"/>
              </a:rPr>
              <a:t>, (AP3 contention-free)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201309" y="4077073"/>
            <a:ext cx="2718302" cy="217124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BWU1 for AP2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3" name="直接连接符 12"/>
          <p:cNvCxnSpPr/>
          <p:nvPr/>
        </p:nvCxnSpPr>
        <p:spPr bwMode="auto">
          <a:xfrm flipV="1">
            <a:off x="3109155" y="5055845"/>
            <a:ext cx="6986972" cy="29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文本框 13"/>
          <p:cNvSpPr txBox="1"/>
          <p:nvPr/>
        </p:nvSpPr>
        <p:spPr>
          <a:xfrm>
            <a:off x="2249197" y="3997594"/>
            <a:ext cx="9664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Sharing AP1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249197" y="4786607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AP2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7062570" y="3861048"/>
            <a:ext cx="2718302" cy="652083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17" name="直接箭头连接符 16"/>
          <p:cNvCxnSpPr/>
          <p:nvPr/>
        </p:nvCxnSpPr>
        <p:spPr bwMode="auto">
          <a:xfrm>
            <a:off x="3417401" y="4503900"/>
            <a:ext cx="1" cy="55970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矩形 20"/>
          <p:cNvSpPr/>
          <p:nvPr/>
        </p:nvSpPr>
        <p:spPr bwMode="auto">
          <a:xfrm>
            <a:off x="4190736" y="5154458"/>
            <a:ext cx="1265943" cy="252407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RA-BWU2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 flipV="1">
            <a:off x="3109155" y="5377478"/>
            <a:ext cx="6986972" cy="29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文本框 22"/>
          <p:cNvSpPr txBox="1"/>
          <p:nvPr/>
        </p:nvSpPr>
        <p:spPr>
          <a:xfrm>
            <a:off x="2249197" y="5137232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AP3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sp>
        <p:nvSpPr>
          <p:cNvPr id="25" name="矩形 24"/>
          <p:cNvSpPr/>
          <p:nvPr/>
        </p:nvSpPr>
        <p:spPr bwMode="auto">
          <a:xfrm>
            <a:off x="4201309" y="3861049"/>
            <a:ext cx="2718302" cy="216024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rPr>
              <a:t>Data transmission in puncturing mode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5560460" y="5515977"/>
            <a:ext cx="1185401" cy="26516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 smtClean="0">
                <a:ea typeface="宋体" panose="02010600030101010101" pitchFamily="2" charset="-122"/>
              </a:rPr>
              <a:t>Win RA-BWU2</a:t>
            </a:r>
            <a:endParaRPr kumimoji="0" lang="zh-CN" altLang="en-US" sz="1200" b="0" i="0" u="none" strike="noStrike" cap="none" normalizeH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宋体" panose="02010600030101010101" pitchFamily="2" charset="-122"/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 flipV="1">
            <a:off x="3109155" y="5769999"/>
            <a:ext cx="6986972" cy="29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文本框 28"/>
          <p:cNvSpPr txBox="1"/>
          <p:nvPr/>
        </p:nvSpPr>
        <p:spPr>
          <a:xfrm>
            <a:off x="2249197" y="5489445"/>
            <a:ext cx="915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Shared AP4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>
            <a:off x="3594366" y="4503900"/>
            <a:ext cx="0" cy="9029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7" name="直接箭头连接符 36"/>
          <p:cNvCxnSpPr/>
          <p:nvPr/>
        </p:nvCxnSpPr>
        <p:spPr bwMode="auto">
          <a:xfrm>
            <a:off x="3771330" y="4503900"/>
            <a:ext cx="0" cy="12954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0" name="直接箭头连接符 39"/>
          <p:cNvCxnSpPr/>
          <p:nvPr/>
        </p:nvCxnSpPr>
        <p:spPr bwMode="auto">
          <a:xfrm>
            <a:off x="4201309" y="5600644"/>
            <a:ext cx="125537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2" name="文本框 41"/>
          <p:cNvSpPr txBox="1"/>
          <p:nvPr/>
        </p:nvSpPr>
        <p:spPr>
          <a:xfrm>
            <a:off x="4247745" y="5377478"/>
            <a:ext cx="1162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ea typeface="宋体" panose="02010600030101010101" pitchFamily="2" charset="-122"/>
              </a:rPr>
              <a:t>Contention-free</a:t>
            </a:r>
            <a:endParaRPr lang="zh-CN" altLang="en-US" sz="1200" dirty="0" smtClean="0">
              <a:ea typeface="宋体" panose="02010600030101010101" pitchFamily="2" charset="-122"/>
            </a:endParaRPr>
          </a:p>
        </p:txBody>
      </p:sp>
      <p:cxnSp>
        <p:nvCxnSpPr>
          <p:cNvPr id="44" name="直接连接符 43"/>
          <p:cNvCxnSpPr/>
          <p:nvPr/>
        </p:nvCxnSpPr>
        <p:spPr bwMode="auto">
          <a:xfrm>
            <a:off x="4190736" y="5201700"/>
            <a:ext cx="0" cy="6647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直接连接符 45"/>
          <p:cNvCxnSpPr/>
          <p:nvPr/>
        </p:nvCxnSpPr>
        <p:spPr bwMode="auto">
          <a:xfrm>
            <a:off x="5456679" y="5201700"/>
            <a:ext cx="0" cy="6647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69400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priority of shared APs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4350" y="1628800"/>
            <a:ext cx="11262783" cy="4680520"/>
          </a:xfrm>
        </p:spPr>
        <p:txBody>
          <a:bodyPr/>
          <a:lstStyle/>
          <a:p>
            <a:pPr marL="266700" indent="-266700" algn="just">
              <a:buFont typeface="+mj-lt"/>
              <a:buAutoNum type="arabicPeriod"/>
            </a:pPr>
            <a:r>
              <a:rPr lang="en-US" altLang="zh-CN" sz="1800" dirty="0" smtClean="0"/>
              <a:t>The shared </a:t>
            </a:r>
            <a:r>
              <a:rPr lang="en-US" altLang="zh-CN" sz="1800" dirty="0" smtClean="0"/>
              <a:t>AP </a:t>
            </a:r>
            <a:r>
              <a:rPr lang="en-US" altLang="zh-CN" sz="1800" dirty="0" smtClean="0"/>
              <a:t>which are assigned a specific BWU with a CFP is of the highest priority during the contention.</a:t>
            </a:r>
          </a:p>
          <a:p>
            <a:pPr marL="266700" indent="-266700" algn="just">
              <a:buFont typeface="+mj-lt"/>
              <a:buAutoNum type="arabicPeriod"/>
            </a:pPr>
            <a:r>
              <a:rPr lang="en-US" altLang="zh-CN" sz="1800" dirty="0" smtClean="0"/>
              <a:t>The sharing AP can announce some constraints (e.g. the delay bound requirement) in the MRTT frame.</a:t>
            </a:r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For example, only </a:t>
            </a:r>
            <a:r>
              <a:rPr lang="en-US" altLang="zh-CN" sz="1600" dirty="0"/>
              <a:t>the shared APs whose delay bound of the pending LL data is lower than the announced requirement can participate in the contention.</a:t>
            </a:r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An exemplary of the </a:t>
            </a:r>
            <a:r>
              <a:rPr lang="en-US" altLang="zh-CN" sz="1600" dirty="0" smtClean="0"/>
              <a:t>MRTT frame </a:t>
            </a:r>
            <a:r>
              <a:rPr lang="en-US" altLang="zh-CN" sz="1600" dirty="0" smtClean="0"/>
              <a:t>can be defined as follow.</a:t>
            </a:r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endParaRPr lang="en-US" altLang="zh-CN" sz="1200" dirty="0" smtClean="0"/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endParaRPr lang="en-US" altLang="zh-CN" sz="1200" dirty="0" smtClean="0"/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endParaRPr lang="en-US" altLang="zh-CN" sz="1200" dirty="0"/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endParaRPr lang="en-US" altLang="zh-CN" sz="1200" dirty="0" smtClean="0"/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endParaRPr lang="en-US" altLang="zh-CN" sz="1200" dirty="0" smtClean="0"/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endParaRPr lang="en-US" altLang="zh-CN" sz="1200" dirty="0" smtClean="0"/>
          </a:p>
          <a:p>
            <a:pPr marL="266700" indent="-266700" algn="just">
              <a:buFont typeface="+mj-lt"/>
              <a:buAutoNum type="arabicPeriod"/>
            </a:pPr>
            <a:r>
              <a:rPr lang="en-US" altLang="zh-CN" sz="1800" dirty="0" smtClean="0"/>
              <a:t>The contention for RA-BWU can be performed in a similar way as EDCA, or in the UORA contention style.</a:t>
            </a:r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In </a:t>
            </a:r>
            <a:r>
              <a:rPr lang="en-US" altLang="zh-CN" sz="1600" dirty="0" smtClean="0"/>
              <a:t>P-EDCA </a:t>
            </a:r>
            <a:r>
              <a:rPr lang="en-US" altLang="zh-CN" sz="1600" dirty="0" smtClean="0"/>
              <a:t>style, the shared APs shall initiate a TXS back-off counter based on the delay bound of pending LL data.</a:t>
            </a:r>
          </a:p>
          <a:p>
            <a:pPr marL="666750" lvl="1" indent="-266700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In UORA style, the shared AP shall invoke the OBO contention procedure and transmit a RTS to protect its following transmission.</a:t>
            </a:r>
            <a:endParaRPr lang="en-US" altLang="zh-CN" sz="16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690FDACA-D529-42DC-85AB-CFA968AEA810}" type="datetime4">
              <a:rPr lang="en-US" altLang="zh-CN" smtClean="0"/>
              <a:t>April 14, 2025</a:t>
            </a:fld>
            <a:endParaRPr lang="en-GB" altLang="zh-CN" dirty="0"/>
          </a:p>
        </p:txBody>
      </p:sp>
      <p:grpSp>
        <p:nvGrpSpPr>
          <p:cNvPr id="25" name="组合 24"/>
          <p:cNvGrpSpPr/>
          <p:nvPr/>
        </p:nvGrpSpPr>
        <p:grpSpPr>
          <a:xfrm>
            <a:off x="3943866" y="3284984"/>
            <a:ext cx="5322904" cy="1245572"/>
            <a:chOff x="5951984" y="3717308"/>
            <a:chExt cx="5322904" cy="1245572"/>
          </a:xfrm>
        </p:grpSpPr>
        <p:sp>
          <p:nvSpPr>
            <p:cNvPr id="7" name="矩形 6"/>
            <p:cNvSpPr/>
            <p:nvPr/>
          </p:nvSpPr>
          <p:spPr bwMode="auto">
            <a:xfrm>
              <a:off x="5951984" y="3717308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MAC Header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0" name="矩形 9"/>
            <p:cNvSpPr/>
            <p:nvPr/>
          </p:nvSpPr>
          <p:spPr bwMode="auto">
            <a:xfrm>
              <a:off x="6744072" y="3717308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Common info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1" name="矩形 10"/>
            <p:cNvSpPr/>
            <p:nvPr/>
          </p:nvSpPr>
          <p:spPr bwMode="auto">
            <a:xfrm>
              <a:off x="7536160" y="3717308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User info list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8328410" y="3717308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Padding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9120336" y="3717308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FCS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5951984" y="4500645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APID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5" name="矩形 14"/>
            <p:cNvSpPr/>
            <p:nvPr/>
          </p:nvSpPr>
          <p:spPr bwMode="auto">
            <a:xfrm>
              <a:off x="6744072" y="4500645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zh-CN" sz="1200" dirty="0" smtClean="0">
                  <a:ea typeface="宋体" panose="02010600030101010101" pitchFamily="2" charset="-122"/>
                </a:rPr>
                <a:t>BWU</a:t>
              </a: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 index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6" name="矩形 15"/>
            <p:cNvSpPr/>
            <p:nvPr/>
          </p:nvSpPr>
          <p:spPr bwMode="auto">
            <a:xfrm>
              <a:off x="7536160" y="4500645"/>
              <a:ext cx="79208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BWU size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8" name="矩形 17"/>
            <p:cNvSpPr/>
            <p:nvPr/>
          </p:nvSpPr>
          <p:spPr bwMode="auto">
            <a:xfrm>
              <a:off x="8328410" y="4500645"/>
              <a:ext cx="863934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Allocation duration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9192344" y="4500645"/>
              <a:ext cx="1152128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Contention-free period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sp>
          <p:nvSpPr>
            <p:cNvPr id="20" name="矩形 19"/>
            <p:cNvSpPr/>
            <p:nvPr/>
          </p:nvSpPr>
          <p:spPr bwMode="auto">
            <a:xfrm>
              <a:off x="10344472" y="4500645"/>
              <a:ext cx="930416" cy="462235"/>
            </a:xfrm>
            <a:prstGeom prst="rect">
              <a:avLst/>
            </a:prstGeom>
            <a:solidFill>
              <a:schemeClr val="bg2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zh-CN" sz="1200" b="0" i="0" u="none" strike="noStrike" cap="none" normalizeH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宋体" panose="02010600030101010101" pitchFamily="2" charset="-122"/>
                </a:rPr>
                <a:t>Delay requirement</a:t>
              </a:r>
              <a:endParaRPr kumimoji="0" lang="zh-CN" altLang="en-US" sz="12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宋体" panose="02010600030101010101" pitchFamily="2" charset="-122"/>
              </a:endParaRPr>
            </a:p>
          </p:txBody>
        </p:sp>
        <p:cxnSp>
          <p:nvCxnSpPr>
            <p:cNvPr id="21" name="直接连接符 20"/>
            <p:cNvCxnSpPr/>
            <p:nvPr/>
          </p:nvCxnSpPr>
          <p:spPr bwMode="auto">
            <a:xfrm flipH="1">
              <a:off x="5951984" y="4179543"/>
              <a:ext cx="1584176" cy="3211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直接连接符 22"/>
            <p:cNvCxnSpPr/>
            <p:nvPr/>
          </p:nvCxnSpPr>
          <p:spPr bwMode="auto">
            <a:xfrm>
              <a:off x="8328248" y="4179543"/>
              <a:ext cx="2946640" cy="32110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3344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81201"/>
            <a:ext cx="10475383" cy="411321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The polled AP might not be able </a:t>
            </a:r>
            <a:r>
              <a:rPr lang="en-US" altLang="zh-CN" sz="2000" dirty="0"/>
              <a:t>to </a:t>
            </a:r>
            <a:r>
              <a:rPr lang="en-US" altLang="zh-CN" sz="2000" dirty="0" smtClean="0"/>
              <a:t>report its requirements </a:t>
            </a:r>
            <a:r>
              <a:rPr lang="en-US" altLang="zh-CN" sz="2000" dirty="0"/>
              <a:t>in time during the polling phase </a:t>
            </a:r>
          </a:p>
          <a:p>
            <a:pPr lvl="1" algn="just">
              <a:buFont typeface="Times New Roman" panose="02020603050405020304" pitchFamily="18" charset="0"/>
              <a:buChar char="‐"/>
            </a:pPr>
            <a:r>
              <a:rPr lang="en-US" altLang="zh-CN" sz="1800" dirty="0" smtClean="0"/>
              <a:t>The polled AP might suffers </a:t>
            </a:r>
            <a:r>
              <a:rPr lang="en-US" altLang="zh-CN" sz="1800" dirty="0"/>
              <a:t>aperiodic IDC </a:t>
            </a:r>
            <a:r>
              <a:rPr lang="en-US" altLang="zh-CN" sz="1800" dirty="0" smtClean="0"/>
              <a:t>issues.</a:t>
            </a:r>
          </a:p>
          <a:p>
            <a:pPr lvl="1" algn="just">
              <a:buFont typeface="Times New Roman" panose="02020603050405020304" pitchFamily="18" charset="0"/>
              <a:buChar char="‐"/>
            </a:pPr>
            <a:r>
              <a:rPr lang="en-US" altLang="zh-CN" sz="1800" dirty="0" smtClean="0"/>
              <a:t>The </a:t>
            </a:r>
            <a:r>
              <a:rPr lang="en-US" altLang="zh-CN" dirty="0"/>
              <a:t>arrival</a:t>
            </a:r>
            <a:r>
              <a:rPr lang="en-US" altLang="zh-CN" sz="1800" dirty="0"/>
              <a:t> of event-based low-latency </a:t>
            </a:r>
            <a:r>
              <a:rPr lang="en-US" altLang="zh-CN" sz="1800" dirty="0" smtClean="0"/>
              <a:t>(EBLL</a:t>
            </a:r>
            <a:r>
              <a:rPr lang="en-US" altLang="zh-CN" sz="1800" dirty="0"/>
              <a:t>) traffic is unpredictable to the sharing AP.</a:t>
            </a:r>
          </a:p>
          <a:p>
            <a:pPr lvl="1" algn="just">
              <a:buFont typeface="Times New Roman" panose="02020603050405020304" pitchFamily="18" charset="0"/>
              <a:buChar char="‐"/>
            </a:pPr>
            <a:r>
              <a:rPr lang="en-US" altLang="zh-CN" sz="1800" dirty="0"/>
              <a:t>The sharing AP has to query the buffer status of multiple shared APs over and over </a:t>
            </a:r>
            <a:r>
              <a:rPr lang="en-US" altLang="zh-CN" sz="1800" dirty="0" smtClean="0"/>
              <a:t>again.</a:t>
            </a:r>
            <a:endParaRPr lang="en-US" altLang="zh-CN" sz="1800" dirty="0" smtClean="0"/>
          </a:p>
          <a:p>
            <a:pPr lvl="1" algn="just">
              <a:buFont typeface="Times New Roman" panose="02020603050405020304" pitchFamily="18" charset="0"/>
              <a:buChar char="‐"/>
            </a:pPr>
            <a:r>
              <a:rPr lang="en-US" altLang="zh-CN" sz="1800" dirty="0" smtClean="0"/>
              <a:t>The </a:t>
            </a:r>
            <a:r>
              <a:rPr lang="en-US" altLang="zh-CN" sz="1800" dirty="0" smtClean="0"/>
              <a:t>EB-</a:t>
            </a:r>
            <a:r>
              <a:rPr lang="en-US" altLang="zh-CN" sz="1800" dirty="0" smtClean="0"/>
              <a:t>LL </a:t>
            </a:r>
            <a:r>
              <a:rPr lang="en-US" altLang="zh-CN" sz="1800" dirty="0" smtClean="0"/>
              <a:t>traffic of sharing AP may also arrive during the TXS procedure and suffer significant delay.</a:t>
            </a:r>
            <a:endParaRPr lang="en-US" altLang="zh-CN" sz="18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20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altLang="zh-CN" sz="2000" dirty="0" smtClean="0"/>
              <a:t>In this presentation, we proposed a special TXS mode for </a:t>
            </a:r>
            <a:r>
              <a:rPr lang="en-US" altLang="zh-CN" sz="2000" dirty="0" smtClean="0"/>
              <a:t>EBLL traffic/aperiodic IDC:</a:t>
            </a:r>
            <a:endParaRPr lang="en-US" altLang="zh-CN" sz="2000" dirty="0" smtClean="0"/>
          </a:p>
          <a:p>
            <a:pPr marL="714375" lvl="1" indent="-257175" algn="just">
              <a:buFontTx/>
              <a:buChar char="-"/>
            </a:pPr>
            <a:r>
              <a:rPr lang="en-US" altLang="zh-CN" sz="1800" dirty="0"/>
              <a:t>The sharing AP has no need to query the information such as buffer status from shared APs.</a:t>
            </a:r>
          </a:p>
          <a:p>
            <a:pPr marL="714375" lvl="1" indent="-257175" algn="just">
              <a:buFontTx/>
              <a:buChar char="-"/>
            </a:pPr>
            <a:r>
              <a:rPr lang="en-US" altLang="zh-CN" sz="1800" b="0" dirty="0" smtClean="0"/>
              <a:t>The sharing AP can reserve some sub-channels which are </a:t>
            </a:r>
            <a:r>
              <a:rPr lang="en-US" altLang="zh-CN" sz="1800" dirty="0" smtClean="0"/>
              <a:t>announced </a:t>
            </a:r>
            <a:r>
              <a:rPr lang="en-US" altLang="zh-CN" sz="1800" b="0" dirty="0" smtClean="0"/>
              <a:t>for TXOP sharing.</a:t>
            </a:r>
          </a:p>
          <a:p>
            <a:pPr marL="714375" lvl="1" indent="-257175" algn="just">
              <a:buFontTx/>
              <a:buChar char="-"/>
            </a:pPr>
            <a:r>
              <a:rPr lang="en-US" altLang="zh-CN" sz="1800" dirty="0" smtClean="0"/>
              <a:t>The sharing AP</a:t>
            </a:r>
            <a:r>
              <a:rPr lang="en-US" altLang="zh-CN" sz="1800" b="0" dirty="0" smtClean="0"/>
              <a:t> continues its data transmission on the remaining parts of its bandwidth.</a:t>
            </a:r>
          </a:p>
          <a:p>
            <a:pPr marL="714375" lvl="1" indent="-257175" algn="just">
              <a:buFontTx/>
              <a:buChar char="-"/>
            </a:pPr>
            <a:r>
              <a:rPr lang="en-US" altLang="zh-CN" sz="1800" b="0" dirty="0" smtClean="0"/>
              <a:t>The reserved sub-channels are assigned to or contended by multiple shared APs with LL traffic.</a:t>
            </a:r>
          </a:p>
          <a:p>
            <a:pPr marL="714375" lvl="1" indent="-257175" algn="just">
              <a:buFontTx/>
              <a:buChar char="-"/>
            </a:pPr>
            <a:r>
              <a:rPr lang="en-US" altLang="zh-CN" sz="1800" dirty="0" smtClean="0"/>
              <a:t>The priority of multiple shared APs can be distinguished by the contention procedure.</a:t>
            </a:r>
          </a:p>
          <a:p>
            <a:pPr marL="714375" lvl="1" indent="-257175" algn="just">
              <a:buFontTx/>
              <a:buChar char="-"/>
            </a:pPr>
            <a:endParaRPr lang="en-US" altLang="zh-CN" sz="2000" b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E93FD34D-42DC-42AC-ADA0-207BB89738E6}" type="datetime4">
              <a:rPr lang="en-US" altLang="zh-CN" smtClean="0"/>
              <a:t>April 14, 2025</a:t>
            </a:fld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6414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200" b="0" dirty="0" smtClean="0"/>
              <a:t>[</a:t>
            </a:r>
            <a:r>
              <a:rPr lang="en-US" sz="1200" b="0" dirty="0" smtClean="0"/>
              <a:t>1] P802.11bn D0.2</a:t>
            </a:r>
            <a:endParaRPr lang="en-US" sz="1200" b="0" dirty="0" smtClean="0"/>
          </a:p>
          <a:p>
            <a:r>
              <a:rPr lang="en-US" sz="1200" b="0" dirty="0" smtClean="0"/>
              <a:t>[2] </a:t>
            </a:r>
            <a:r>
              <a:rPr lang="en-US" sz="1200" b="0" dirty="0" smtClean="0"/>
              <a:t>25/0521</a:t>
            </a:r>
            <a:r>
              <a:rPr lang="en-US" sz="1200" b="0" dirty="0"/>
              <a:t>	</a:t>
            </a:r>
            <a:r>
              <a:rPr lang="en-US" sz="1200" b="0" dirty="0" smtClean="0"/>
              <a:t>PDT-MAC-Co-TDMA-CR-CC50-Part-1, </a:t>
            </a:r>
            <a:r>
              <a:rPr lang="fr-FR" sz="1200" b="0" dirty="0"/>
              <a:t>Sanket Kalamkar (Qualcomm Technologies Inc.)</a:t>
            </a:r>
            <a:endParaRPr lang="en-US" sz="1200" b="0" dirty="0" smtClean="0"/>
          </a:p>
          <a:p>
            <a:r>
              <a:rPr lang="en-US" altLang="zh-CN" sz="1200" b="0" dirty="0" smtClean="0"/>
              <a:t>[3</a:t>
            </a:r>
            <a:r>
              <a:rPr lang="en-US" altLang="zh-CN" sz="1200" b="0" dirty="0"/>
              <a:t>] </a:t>
            </a:r>
            <a:r>
              <a:rPr lang="en-US" altLang="zh-CN" sz="1200" b="0" dirty="0" smtClean="0"/>
              <a:t>23/1871	M-AP </a:t>
            </a:r>
            <a:r>
              <a:rPr lang="en-US" altLang="zh-CN" sz="1200" b="0" dirty="0"/>
              <a:t>Coordinated  Transmission </a:t>
            </a:r>
            <a:r>
              <a:rPr lang="en-US" altLang="zh-CN" sz="1200" b="0" dirty="0" smtClean="0"/>
              <a:t>framework, </a:t>
            </a:r>
            <a:endParaRPr lang="en-US" altLang="zh-CN" sz="1200" b="0" dirty="0" smtClean="0"/>
          </a:p>
          <a:p>
            <a:r>
              <a:rPr lang="en-US" altLang="zh-CN" sz="1200" b="0" dirty="0" smtClean="0"/>
              <a:t>[4</a:t>
            </a:r>
            <a:r>
              <a:rPr lang="en-US" altLang="zh-CN" sz="1200" b="0" dirty="0"/>
              <a:t>] </a:t>
            </a:r>
            <a:r>
              <a:rPr lang="en-US" altLang="zh-CN" sz="1200" b="0" dirty="0" smtClean="0"/>
              <a:t>24/0512	Considerations </a:t>
            </a:r>
            <a:r>
              <a:rPr lang="en-US" altLang="zh-CN" sz="1200" b="0" dirty="0"/>
              <a:t>for Coordinated </a:t>
            </a:r>
            <a:r>
              <a:rPr lang="en-US" altLang="zh-CN" sz="1200" b="0" dirty="0" smtClean="0"/>
              <a:t>TDMA, </a:t>
            </a:r>
            <a:endParaRPr lang="en-US" altLang="zh-CN" sz="1200" b="0" dirty="0" smtClean="0"/>
          </a:p>
          <a:p>
            <a:r>
              <a:rPr lang="en-US" altLang="zh-CN" sz="1200" b="0" dirty="0" smtClean="0"/>
              <a:t>[5] 24/0411	</a:t>
            </a:r>
            <a:r>
              <a:rPr lang="en-US" altLang="zh-CN" sz="1200" b="0" dirty="0" smtClean="0"/>
              <a:t>TXOP </a:t>
            </a:r>
            <a:r>
              <a:rPr lang="en-US" altLang="zh-CN" sz="1200" b="0" dirty="0"/>
              <a:t>Return in C-TDMA, </a:t>
            </a:r>
            <a:r>
              <a:rPr lang="en-US" altLang="zh-CN" sz="1200" b="0" dirty="0" err="1"/>
              <a:t>Geonhwan</a:t>
            </a:r>
            <a:r>
              <a:rPr lang="en-US" altLang="zh-CN" sz="1200" b="0" dirty="0"/>
              <a:t> Kim (LG Electronics)</a:t>
            </a:r>
            <a:endParaRPr lang="en-US" altLang="zh-CN" sz="1200" b="0" dirty="0" smtClean="0"/>
          </a:p>
          <a:p>
            <a:r>
              <a:rPr lang="en-US" altLang="zh-CN" sz="1200" b="0" dirty="0" smtClean="0"/>
              <a:t>[</a:t>
            </a:r>
            <a:r>
              <a:rPr lang="en-US" altLang="zh-CN" sz="1200" b="0" dirty="0"/>
              <a:t>6] 24/1504	Considerations on Aperiodic In-device Coexistence, </a:t>
            </a:r>
            <a:r>
              <a:rPr lang="en-US" altLang="zh-CN" sz="1200" b="0" dirty="0" err="1"/>
              <a:t>Hyeonjun</a:t>
            </a:r>
            <a:r>
              <a:rPr lang="en-US" altLang="zh-CN" sz="1200" b="0" dirty="0"/>
              <a:t> Sung (WILUS Inc.)</a:t>
            </a:r>
            <a:endParaRPr lang="en-US" altLang="zh-CN" sz="1200" b="0" dirty="0" smtClean="0"/>
          </a:p>
          <a:p>
            <a:r>
              <a:rPr lang="en-US" altLang="zh-CN" sz="1200" b="0" dirty="0" smtClean="0"/>
              <a:t>[7</a:t>
            </a:r>
            <a:r>
              <a:rPr lang="en-US" altLang="zh-CN" sz="1200" b="0" dirty="0"/>
              <a:t>] </a:t>
            </a:r>
            <a:r>
              <a:rPr lang="en-US" altLang="zh-CN" sz="1200" b="0" dirty="0" smtClean="0"/>
              <a:t>24/0811</a:t>
            </a:r>
            <a:r>
              <a:rPr lang="en-US" altLang="zh-CN" sz="1200" b="0" dirty="0"/>
              <a:t>	Overlapped indication for aperiodic low latency traffic, Daniel </a:t>
            </a:r>
            <a:r>
              <a:rPr lang="en-US" altLang="zh-CN" sz="1200" b="0" dirty="0" err="1"/>
              <a:t>Verenzuela</a:t>
            </a:r>
            <a:r>
              <a:rPr lang="en-US" altLang="zh-CN" sz="1200" b="0" dirty="0"/>
              <a:t> (Sony Group Corporation</a:t>
            </a:r>
            <a:r>
              <a:rPr lang="en-US" altLang="zh-CN" sz="1200" b="0" dirty="0" smtClean="0"/>
              <a:t>)</a:t>
            </a:r>
          </a:p>
          <a:p>
            <a:r>
              <a:rPr lang="en-US" altLang="zh-CN" sz="1200" b="0" dirty="0"/>
              <a:t>[8] </a:t>
            </a:r>
            <a:r>
              <a:rPr lang="en-US" altLang="zh-CN" sz="1200" b="0" dirty="0" smtClean="0"/>
              <a:t>24/0091</a:t>
            </a:r>
            <a:r>
              <a:rPr lang="en-US" altLang="zh-CN" sz="1200" b="0" dirty="0"/>
              <a:t>	Enhanced Scheduling Method for Low Latency Traffic Follow up, </a:t>
            </a:r>
            <a:r>
              <a:rPr lang="en-US" altLang="zh-CN" sz="1200" b="0" dirty="0" err="1"/>
              <a:t>Serhat</a:t>
            </a:r>
            <a:r>
              <a:rPr lang="en-US" altLang="zh-CN" sz="1200" b="0" dirty="0"/>
              <a:t> </a:t>
            </a:r>
            <a:r>
              <a:rPr lang="en-US" altLang="zh-CN" sz="1200" b="0" dirty="0" err="1"/>
              <a:t>Erkucuk</a:t>
            </a:r>
            <a:r>
              <a:rPr lang="en-US" altLang="zh-CN" sz="1200" b="0" dirty="0"/>
              <a:t> (</a:t>
            </a:r>
            <a:r>
              <a:rPr lang="en-US" altLang="zh-CN" sz="1200" b="0" dirty="0" err="1"/>
              <a:t>Ofinno</a:t>
            </a:r>
            <a:r>
              <a:rPr lang="en-US" altLang="zh-CN" sz="1200" b="0" dirty="0"/>
              <a:t>)</a:t>
            </a:r>
            <a:endParaRPr lang="en-US" altLang="zh-CN" sz="1200" b="0" dirty="0" smtClean="0"/>
          </a:p>
          <a:p>
            <a:r>
              <a:rPr lang="en-US" altLang="zh-CN" sz="1200" b="0" dirty="0" smtClean="0"/>
              <a:t>[</a:t>
            </a:r>
            <a:r>
              <a:rPr lang="en-US" altLang="zh-CN" sz="1200" b="0" dirty="0"/>
              <a:t>9] 23/1229	Preemption for Low Latency Application (follow up</a:t>
            </a:r>
            <a:r>
              <a:rPr lang="en-US" altLang="zh-CN" sz="1200" b="0" dirty="0" smtClean="0"/>
              <a:t>), Juan Fang (Intel)</a:t>
            </a:r>
            <a:endParaRPr lang="en-US" altLang="zh-CN" sz="12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smtClean="0"/>
              <a:t>Junbin (TP-Link Systems Inc.)</a:t>
            </a:r>
            <a:endParaRPr lang="en-GB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0F8B7A8-ACBC-44E9-AFB7-EF8C69C83119}" type="datetime4">
              <a:rPr lang="en-US" altLang="zh-CN" smtClean="0"/>
              <a:t>April 14, 2025</a:t>
            </a:fld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​​">
  <a:themeElements>
    <a:clrScheme name="自定义 1">
      <a:dk1>
        <a:srgbClr val="000000"/>
      </a:dk1>
      <a:lt1>
        <a:srgbClr val="000000"/>
      </a:lt1>
      <a:dk2>
        <a:srgbClr val="000000"/>
      </a:dk2>
      <a:lt2>
        <a:srgbClr val="FFFFFF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宋体+TimesNewRoman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dirty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ea typeface="宋体" panose="02010600030101010101" pitchFamily="2" charset="-122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5" id="{E1648CB7-1E69-4D1B-B447-917CAC6E1F2B}" vid="{80C3B927-701B-416B-89F9-B9C90D762B4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80211_Submission_Template</Template>
  <TotalTime>90249</TotalTime>
  <Words>1339</Words>
  <Application>Microsoft Office PowerPoint</Application>
  <PresentationFormat>宽屏</PresentationFormat>
  <Paragraphs>225</Paragraphs>
  <Slides>9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 Unicode MS</vt:lpstr>
      <vt:lpstr>MS Gothic</vt:lpstr>
      <vt:lpstr>等线</vt:lpstr>
      <vt:lpstr>宋体</vt:lpstr>
      <vt:lpstr>Arial</vt:lpstr>
      <vt:lpstr>Times New Roman</vt:lpstr>
      <vt:lpstr>Wingdings</vt:lpstr>
      <vt:lpstr>Office 主题​​</vt:lpstr>
      <vt:lpstr>TXOP sharing in contention style</vt:lpstr>
      <vt:lpstr>Abstract</vt:lpstr>
      <vt:lpstr>The Co-TDMA in TGbn</vt:lpstr>
      <vt:lpstr>Proposal 1: TXS with puncturing mode</vt:lpstr>
      <vt:lpstr>Proposal 2: allow contention in TXS duration (1/2)</vt:lpstr>
      <vt:lpstr>Proposal 2: allow contention in TXS duration (2/2)</vt:lpstr>
      <vt:lpstr>The priority of shared APs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TXOP sharing in contention style</dc:title>
  <dc:creator>Junbin Chen</dc:creator>
  <cp:keywords/>
  <cp:lastModifiedBy>Junbin Chen</cp:lastModifiedBy>
  <cp:revision>1782</cp:revision>
  <cp:lastPrinted>1601-01-01T00:00:00Z</cp:lastPrinted>
  <dcterms:created xsi:type="dcterms:W3CDTF">2024-04-12T06:07:33Z</dcterms:created>
  <dcterms:modified xsi:type="dcterms:W3CDTF">2025-04-14T05:30:57Z</dcterms:modified>
  <cp:category>Junbin, TP-Link Systems Inc.</cp:category>
</cp:coreProperties>
</file>