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0" r:id="rId4"/>
    <p:sldId id="328" r:id="rId5"/>
    <p:sldId id="322" r:id="rId6"/>
    <p:sldId id="324" r:id="rId7"/>
    <p:sldId id="323" r:id="rId8"/>
    <p:sldId id="319" r:id="rId9"/>
    <p:sldId id="325" r:id="rId10"/>
    <p:sldId id="327" r:id="rId11"/>
    <p:sldId id="312" r:id="rId12"/>
    <p:sldId id="31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7859A-17FB-4338-AF9B-CCE41A982597}" v="12" dt="2024-10-25T05:21:34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10/25/2024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We are proposing method of group formation based on different criteria in iterative way. One</a:t>
            </a:r>
          </a:p>
          <a:p>
            <a:endParaRPr lang="en-US">
              <a:latin typeface="Calibri"/>
              <a:ea typeface="Calibri"/>
              <a:cs typeface="Calibri"/>
            </a:endParaRPr>
          </a:p>
          <a:p>
            <a:r>
              <a:rPr lang="en-US">
                <a:latin typeface="Calibri"/>
                <a:ea typeface="Calibri"/>
                <a:cs typeface="Calibri"/>
              </a:rPr>
              <a:t>One of the controller or of the 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28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+mj-lt"/>
              </a:rPr>
              <a:t>1713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606425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Further Considerations For Generalized MAP Framework-follow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87387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10-25-2024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840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FB9F1EC-B1B4-77B1-D2EF-322A29C547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322366"/>
              </p:ext>
            </p:extLst>
          </p:nvPr>
        </p:nvGraphicFramePr>
        <p:xfrm>
          <a:off x="993775" y="3008313"/>
          <a:ext cx="9988550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32504" imgH="2931020" progId="Word.Document.8">
                  <p:embed/>
                </p:oleObj>
              </mc:Choice>
              <mc:Fallback>
                <p:oleObj name="Document" r:id="rId3" imgW="10632504" imgH="293102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FB9F1EC-B1B4-77B1-D2EF-322A29C547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008313"/>
                        <a:ext cx="9988550" cy="2746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20E1-82E5-4835-9071-9DD621C7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Others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2203-E2E4-460C-9BE9-97420723A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/>
              <a:t>Include: </a:t>
            </a:r>
          </a:p>
          <a:p>
            <a:pPr marL="573088">
              <a:buFont typeface="Arial" panose="020B0604020202020204" pitchFamily="34" charset="0"/>
              <a:buChar char="•"/>
            </a:pPr>
            <a:r>
              <a:rPr lang="en-US" sz="2000" b="0"/>
              <a:t>MLO</a:t>
            </a:r>
          </a:p>
          <a:p>
            <a:pPr marL="573088">
              <a:buFont typeface="Arial" panose="020B0604020202020204" pitchFamily="34" charset="0"/>
              <a:buChar char="•"/>
            </a:pPr>
            <a:r>
              <a:rPr lang="en-US" sz="2000" b="0">
                <a:ea typeface="+mn-lt"/>
                <a:cs typeface="+mn-lt"/>
              </a:rPr>
              <a:t>Multilink Device-Enabled Networking</a:t>
            </a:r>
            <a:endParaRPr lang="en-US" sz="2000" b="0">
              <a:cs typeface="Times New Roman"/>
            </a:endParaRPr>
          </a:p>
          <a:p>
            <a:pPr marL="573088">
              <a:buFont typeface="Arial" panose="020B0604020202020204" pitchFamily="34" charset="0"/>
              <a:buChar char="•"/>
            </a:pPr>
            <a:r>
              <a:rPr lang="en-US" sz="2000" b="0">
                <a:cs typeface="Times New Roman"/>
              </a:rPr>
              <a:t>Tradeoff between performance and overhead</a:t>
            </a: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A5CC7-EA2E-4ED0-B951-CA5FA287F4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6E0-8EA1-4FD5-85F3-26FB5F99CB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B268EC-721F-4289-9C8F-A30EEF451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73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71" y="927046"/>
            <a:ext cx="10361084" cy="881171"/>
          </a:xfrm>
        </p:spPr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5546" y="2057400"/>
            <a:ext cx="10624238" cy="28956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0"/>
          </a:p>
          <a:p>
            <a:pPr marL="0" indent="0" algn="just"/>
            <a:r>
              <a:rPr lang="en-US" altLang="zh-CN" sz="2000" b="0">
                <a:cs typeface="Times New Roman"/>
              </a:rPr>
              <a:t>In this contribution, we present our approach for multi-AP group formation in </a:t>
            </a:r>
            <a:r>
              <a:rPr lang="en-US" sz="2000" b="0">
                <a:cs typeface="Times New Roman"/>
              </a:rPr>
              <a:t>generalized framework of MAP coordination </a:t>
            </a:r>
            <a:r>
              <a:rPr lang="en-US" altLang="zh-CN" sz="2000" b="0">
                <a:cs typeface="Times New Roman"/>
              </a:rPr>
              <a:t>by considering several parameters such as </a:t>
            </a:r>
            <a:r>
              <a:rPr lang="en-US" sz="2000" b="0">
                <a:cs typeface="Times New Roman"/>
              </a:rPr>
              <a:t>user requirements, backhaul, scheme selection applicability, system requirements and others.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1AF93-BFDE-A499-053D-D15D8C63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16DA-6007-76E3-AFF9-792EBB29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GB" sz="2400" dirty="0"/>
              <a:t>“</a:t>
            </a:r>
            <a:r>
              <a:rPr lang="en-US" dirty="0"/>
              <a:t>Further Considerations For Generalized MAP Framework’’, </a:t>
            </a:r>
            <a:r>
              <a:rPr lang="en-GB" sz="2400" dirty="0"/>
              <a:t>IEEE 802.11-24/</a:t>
            </a:r>
            <a:r>
              <a:rPr lang="en-US" dirty="0"/>
              <a:t>1646r0. </a:t>
            </a:r>
          </a:p>
          <a:p>
            <a:r>
              <a:rPr lang="en-US" dirty="0"/>
              <a:t>[2]: </a:t>
            </a:r>
            <a:r>
              <a:rPr lang="en-GB" sz="2400" dirty="0"/>
              <a:t>“</a:t>
            </a:r>
            <a:r>
              <a:rPr lang="en-US" dirty="0"/>
              <a:t>Requirements and functionalities for multi-AP framework</a:t>
            </a:r>
            <a:r>
              <a:rPr lang="en-GB" sz="2400" dirty="0"/>
              <a:t>”, IEEE 802.11-24/</a:t>
            </a:r>
            <a:r>
              <a:rPr lang="en-US" dirty="0"/>
              <a:t>0511</a:t>
            </a:r>
            <a:r>
              <a:rPr lang="en-GB" sz="2400" dirty="0"/>
              <a:t>r1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C5E46-CD86-D079-E2C8-963D75987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892A7-6868-76B7-C21B-C0039B7FD1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D110D-3805-F413-63F1-7EAE3F629F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86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>
              <a:cs typeface="Times New Roman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>
                <a:solidFill>
                  <a:schemeClr val="tx1"/>
                </a:solidFill>
              </a:rPr>
              <a:t>In this contribution, we highlight our thoughts regarding the generalized framework of multi-AP coordination for 802.11bn considering </a:t>
            </a:r>
            <a:r>
              <a:rPr lang="en-GB" b="0">
                <a:solidFill>
                  <a:schemeClr val="tx1"/>
                </a:solidFill>
                <a:ea typeface="MS Gothic"/>
                <a:cs typeface="+mn-lt"/>
              </a:rPr>
              <a:t>several parameters such as </a:t>
            </a:r>
            <a:r>
              <a:rPr lang="en-GB" b="0">
                <a:solidFill>
                  <a:schemeClr val="tx1"/>
                </a:solidFill>
                <a:ea typeface="+mn-lt"/>
                <a:cs typeface="+mn-lt"/>
              </a:rPr>
              <a:t>backhaul availability, u</a:t>
            </a:r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ser related information</a:t>
            </a:r>
            <a:r>
              <a:rPr lang="en-GB" b="0">
                <a:solidFill>
                  <a:schemeClr val="tx1"/>
                </a:solidFill>
                <a:ea typeface="+mn-lt"/>
                <a:cs typeface="+mn-lt"/>
              </a:rPr>
              <a:t>, system requirements, scheme selection availability, and others.</a:t>
            </a:r>
            <a:endParaRPr lang="en-GB" b="0">
              <a:solidFill>
                <a:schemeClr val="tx1"/>
              </a:solidFill>
              <a:cs typeface="Times New Roman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marL="517525" lvl="1" indent="-346075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 In [1], MAP coordination has a lot of advantages such as:</a:t>
            </a:r>
          </a:p>
          <a:p>
            <a:pPr marL="1543050" lvl="1" indent="-457200">
              <a:buFont typeface="+mj-lt"/>
              <a:buAutoNum type="arabicPeriod"/>
            </a:pPr>
            <a:r>
              <a:rPr lang="en-US" sz="1600" dirty="0"/>
              <a:t>Enhanced Network Efficiency.</a:t>
            </a:r>
          </a:p>
          <a:p>
            <a:pPr marL="1543050" lvl="1" indent="-457200">
              <a:buFont typeface="+mj-lt"/>
              <a:buAutoNum type="arabicPeriod"/>
            </a:pPr>
            <a:r>
              <a:rPr lang="en-US" sz="1600" dirty="0"/>
              <a:t>Improved Coverage and Performance. </a:t>
            </a:r>
          </a:p>
          <a:p>
            <a:pPr marL="1543050" lvl="1" indent="-457200">
              <a:buFont typeface="+mj-lt"/>
              <a:buAutoNum type="arabicPeriod"/>
            </a:pPr>
            <a:r>
              <a:rPr lang="en-US" sz="1600" dirty="0"/>
              <a:t>Reduced Latency. </a:t>
            </a:r>
          </a:p>
          <a:p>
            <a:pPr marL="1543050" lvl="1" indent="-457200">
              <a:buFont typeface="+mj-lt"/>
              <a:buAutoNum type="arabicPeriod"/>
            </a:pPr>
            <a:r>
              <a:rPr lang="en-US" sz="1600" dirty="0"/>
              <a:t>Energy Savings, Scalability, Reliability and Robustness, and so on. </a:t>
            </a:r>
            <a:endParaRPr lang="en-US" sz="1600" dirty="0">
              <a:solidFill>
                <a:srgbClr val="FF0000"/>
              </a:solidFill>
              <a:cs typeface="Times New Roman"/>
            </a:endParaRPr>
          </a:p>
          <a:p>
            <a:pPr marL="457200" lvl="1" indent="0"/>
            <a:endParaRPr lang="en-US" dirty="0">
              <a:solidFill>
                <a:srgbClr val="FF0000"/>
              </a:solidFill>
            </a:endParaRPr>
          </a:p>
          <a:p>
            <a:pPr marL="517525" lvl="1" indent="-341313">
              <a:buFont typeface="Arial" panose="020B0604020202020204" pitchFamily="34" charset="0"/>
              <a:buChar char="•"/>
            </a:pPr>
            <a:r>
              <a:rPr lang="en-US" dirty="0"/>
              <a:t>Different forms of MAP coordination have been discussed: 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Coordinated TWT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Coordinated TDMA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Coordinated Spatial Reuse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Coordinated Beamforming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Joint Transmission</a:t>
            </a:r>
          </a:p>
          <a:p>
            <a:pPr marL="1598613" lvl="2" indent="-508000">
              <a:buFont typeface="Arial" panose="020B0604020202020204" pitchFamily="34" charset="0"/>
              <a:buChar char="•"/>
            </a:pPr>
            <a:r>
              <a:rPr lang="en-US" sz="1600" dirty="0"/>
              <a:t>Coordinated Channel Usage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9C66-1348-5FD1-C11C-82AE6681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Recap 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2628-583F-1C09-BAFF-F261E5A69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lvl="1" indent="0"/>
            <a:r>
              <a:rPr lang="en-US" dirty="0">
                <a:solidFill>
                  <a:schemeClr val="tx1"/>
                </a:solidFill>
                <a:cs typeface="Times New Roman"/>
              </a:rPr>
              <a:t>Important considerations for multi-AP coordination have been discussed in [1] such as</a:t>
            </a:r>
          </a:p>
          <a:p>
            <a:pPr lvl="1">
              <a:buFont typeface="Arial" pitchFamily="16" charset="0"/>
              <a:buChar char="•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marL="858520" lvl="1" indent="-457200">
              <a:buAutoNum type="arabicPeriod"/>
            </a:pPr>
            <a:r>
              <a:rPr lang="en-US" sz="1800" dirty="0">
                <a:solidFill>
                  <a:schemeClr val="tx1"/>
                </a:solidFill>
                <a:cs typeface="Times New Roman"/>
              </a:rPr>
              <a:t>Backhaul capability</a:t>
            </a:r>
          </a:p>
          <a:p>
            <a:pPr marL="858520" lvl="1" indent="-457200">
              <a:buAutoNum type="arabicPeriod"/>
            </a:pPr>
            <a:r>
              <a:rPr lang="en-US" sz="1800" dirty="0">
                <a:solidFill>
                  <a:schemeClr val="tx1"/>
                </a:solidFill>
                <a:cs typeface="Times New Roman"/>
              </a:rPr>
              <a:t>User related information  (link quality indication)</a:t>
            </a:r>
          </a:p>
          <a:p>
            <a:pPr marL="858520" lvl="1" indent="-457200">
              <a:buAutoNum type="arabicPeriod"/>
            </a:pPr>
            <a:r>
              <a:rPr lang="en-US" sz="1800" dirty="0">
                <a:solidFill>
                  <a:schemeClr val="tx1"/>
                </a:solidFill>
                <a:cs typeface="Times New Roman"/>
              </a:rPr>
              <a:t>System requirements (latency)</a:t>
            </a:r>
          </a:p>
          <a:p>
            <a:pPr marL="858520" lvl="1" indent="-457200">
              <a:buAutoNum type="arabicPeriod"/>
            </a:pPr>
            <a:r>
              <a:rPr lang="en-GB" sz="1800" dirty="0">
                <a:solidFill>
                  <a:schemeClr val="tx1"/>
                </a:solidFill>
                <a:cs typeface="Times New Roman"/>
              </a:rPr>
              <a:t>Scheme selection availability</a:t>
            </a:r>
            <a:r>
              <a:rPr lang="en-US" sz="1800" dirty="0">
                <a:solidFill>
                  <a:schemeClr val="tx1"/>
                </a:solidFill>
                <a:cs typeface="Times New Roman"/>
              </a:rPr>
              <a:t> </a:t>
            </a:r>
          </a:p>
          <a:p>
            <a:pPr marL="514350" lvl="1" indent="-457200">
              <a:buAutoNum type="arabicPeriod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marL="742950" indent="-285750">
              <a:buFont typeface="Arial" pitchFamily="16" charset="0"/>
              <a:buChar char="•"/>
            </a:pPr>
            <a:endParaRPr lang="tr-TR" dirty="0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endParaRPr lang="en-US" dirty="0">
              <a:solidFill>
                <a:schemeClr val="tx1"/>
              </a:solidFill>
              <a:cs typeface="Times New Roman"/>
            </a:endParaRPr>
          </a:p>
          <a:p>
            <a:endParaRPr lang="tr-TR" b="0" dirty="0">
              <a:solidFill>
                <a:schemeClr val="tx1"/>
              </a:solidFill>
              <a:cs typeface="Times New Roman"/>
            </a:endParaRPr>
          </a:p>
          <a:p>
            <a:pPr marL="57150" lvl="1" indent="0"/>
            <a:endParaRPr lang="en-US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963CF-0933-5754-6525-F3DA5C9BC4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C5476-D6E0-D3B0-DABD-322E0A121B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9E95EC-AF2C-CAB9-9B73-40AB4FBF45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08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218988-77EE-A234-A1B2-16354778C144}"/>
              </a:ext>
            </a:extLst>
          </p:cNvPr>
          <p:cNvSpPr/>
          <p:nvPr/>
        </p:nvSpPr>
        <p:spPr bwMode="auto">
          <a:xfrm>
            <a:off x="914401" y="1868490"/>
            <a:ext cx="3871590" cy="3690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804E0338-2936-499A-BF8D-CF56C4B8B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858" y="2997264"/>
            <a:ext cx="1202532" cy="842942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Group formation of MAP</a:t>
            </a:r>
            <a:endParaRPr lang="en-PK" sz="16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EB629F-64BF-4992-B618-57CDBAD4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Approach </a:t>
            </a:r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B9BE3-0CBE-436B-8EE0-9259D6AF07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C89CA-5AA0-4DFA-AC69-925FA12A47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3F4EA5-B681-42EB-B5C1-82E334006B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6F3BB3-AA5F-67DD-93A3-8EC96DE3B010}"/>
              </a:ext>
            </a:extLst>
          </p:cNvPr>
          <p:cNvGrpSpPr/>
          <p:nvPr/>
        </p:nvGrpSpPr>
        <p:grpSpPr>
          <a:xfrm>
            <a:off x="971974" y="3164064"/>
            <a:ext cx="2068512" cy="646113"/>
            <a:chOff x="775494" y="3179895"/>
            <a:chExt cx="2068512" cy="646113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14364F2E-C6DE-438F-8EC4-3B1A4D6E6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494" y="3179895"/>
              <a:ext cx="1525588" cy="646113"/>
            </a:xfrm>
            <a:prstGeom prst="rect">
              <a:avLst/>
            </a:prstGeom>
            <a:solidFill>
              <a:srgbClr val="FC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C1254B8-F5A4-42D7-BE95-9D32A365D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494" y="3179895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75A15595-1B11-4696-9671-5CE25963E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036" y="3343640"/>
              <a:ext cx="99841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/>
                  <a:ea typeface="MS Gothic"/>
                  <a:cs typeface="Times New Roman"/>
                </a:rPr>
                <a:t>Multiple </a:t>
              </a:r>
              <a:r>
                <a:rPr lang="en-US" sz="1400">
                  <a:solidFill>
                    <a:srgbClr val="000000"/>
                  </a:solidFill>
                  <a:latin typeface="Times New Roman"/>
                  <a:ea typeface="MS Gothic"/>
                  <a:cs typeface="Times New Roman"/>
                </a:rPr>
                <a:t>APs</a:t>
              </a:r>
              <a:r>
                <a:rPr lang="en-PK" sz="1400">
                  <a:solidFill>
                    <a:srgbClr val="000000"/>
                  </a:solidFill>
                  <a:latin typeface="Times New Roman"/>
                  <a:ea typeface="MS Gothic"/>
                  <a:cs typeface="Times New Roman"/>
                </a:rPr>
                <a:t> </a:t>
              </a:r>
              <a:endParaRPr kumimoji="0" lang="en-PK" altLang="en-PK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56558AB2-7B9F-4311-B687-C976D6A33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1081" y="3503745"/>
              <a:ext cx="54292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B9D04870-C67F-4DC6-98AB-5659014DA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144" y="3446595"/>
              <a:ext cx="168275" cy="112713"/>
            </a:xfrm>
            <a:custGeom>
              <a:avLst/>
              <a:gdLst>
                <a:gd name="T0" fmla="*/ 0 w 106"/>
                <a:gd name="T1" fmla="*/ 0 h 71"/>
                <a:gd name="T2" fmla="*/ 106 w 106"/>
                <a:gd name="T3" fmla="*/ 36 h 71"/>
                <a:gd name="T4" fmla="*/ 0 w 106"/>
                <a:gd name="T5" fmla="*/ 71 h 71"/>
                <a:gd name="T6" fmla="*/ 0 w 106"/>
                <a:gd name="T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71">
                  <a:moveTo>
                    <a:pt x="0" y="0"/>
                  </a:moveTo>
                  <a:lnTo>
                    <a:pt x="106" y="36"/>
                  </a:lnTo>
                  <a:lnTo>
                    <a:pt x="0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C2E196-658C-EDD3-F76C-00F7EE104608}"/>
              </a:ext>
            </a:extLst>
          </p:cNvPr>
          <p:cNvGrpSpPr/>
          <p:nvPr/>
        </p:nvGrpSpPr>
        <p:grpSpPr>
          <a:xfrm>
            <a:off x="9750406" y="3154329"/>
            <a:ext cx="1524000" cy="644525"/>
            <a:chOff x="9885540" y="3131565"/>
            <a:chExt cx="1524000" cy="644525"/>
          </a:xfrm>
        </p:grpSpPr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B9538541-0271-458C-94D6-F0DC9BB30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5540" y="3131565"/>
              <a:ext cx="1524000" cy="644525"/>
            </a:xfrm>
            <a:prstGeom prst="rect">
              <a:avLst/>
            </a:prstGeom>
            <a:solidFill>
              <a:srgbClr val="FC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85A3B46B-5D46-4796-91DB-C093954E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5540" y="3131565"/>
              <a:ext cx="1524000" cy="64452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C1DB43DF-2ACA-45A3-8E90-CA51C75F1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2552" y="3209352"/>
              <a:ext cx="1220788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Termination/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94E23475-551B-4B9E-86AB-B729D8549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2552" y="3458590"/>
              <a:ext cx="1220788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Modification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FEF86FD-3D2C-97A3-F23E-8B0065B74B78}"/>
              </a:ext>
            </a:extLst>
          </p:cNvPr>
          <p:cNvGrpSpPr/>
          <p:nvPr/>
        </p:nvGrpSpPr>
        <p:grpSpPr>
          <a:xfrm>
            <a:off x="880592" y="5749293"/>
            <a:ext cx="3997444" cy="381954"/>
            <a:chOff x="948973" y="5850644"/>
            <a:chExt cx="3871912" cy="381954"/>
          </a:xfrm>
        </p:grpSpPr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09119F6B-5BA7-45E0-821C-E612DE6786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6801" y="5892801"/>
              <a:ext cx="3517900" cy="12700"/>
            </a:xfrm>
            <a:custGeom>
              <a:avLst/>
              <a:gdLst>
                <a:gd name="T0" fmla="*/ 160 w 5440"/>
                <a:gd name="T1" fmla="*/ 10 h 20"/>
                <a:gd name="T2" fmla="*/ 0 w 5440"/>
                <a:gd name="T3" fmla="*/ 10 h 20"/>
                <a:gd name="T4" fmla="*/ 390 w 5440"/>
                <a:gd name="T5" fmla="*/ 0 h 20"/>
                <a:gd name="T6" fmla="*/ 250 w 5440"/>
                <a:gd name="T7" fmla="*/ 20 h 20"/>
                <a:gd name="T8" fmla="*/ 490 w 5440"/>
                <a:gd name="T9" fmla="*/ 0 h 20"/>
                <a:gd name="T10" fmla="*/ 630 w 5440"/>
                <a:gd name="T11" fmla="*/ 20 h 20"/>
                <a:gd name="T12" fmla="*/ 490 w 5440"/>
                <a:gd name="T13" fmla="*/ 0 h 20"/>
                <a:gd name="T14" fmla="*/ 880 w 5440"/>
                <a:gd name="T15" fmla="*/ 10 h 20"/>
                <a:gd name="T16" fmla="*/ 720 w 5440"/>
                <a:gd name="T17" fmla="*/ 10 h 20"/>
                <a:gd name="T18" fmla="*/ 1110 w 5440"/>
                <a:gd name="T19" fmla="*/ 0 h 20"/>
                <a:gd name="T20" fmla="*/ 970 w 5440"/>
                <a:gd name="T21" fmla="*/ 20 h 20"/>
                <a:gd name="T22" fmla="*/ 1210 w 5440"/>
                <a:gd name="T23" fmla="*/ 0 h 20"/>
                <a:gd name="T24" fmla="*/ 1350 w 5440"/>
                <a:gd name="T25" fmla="*/ 20 h 20"/>
                <a:gd name="T26" fmla="*/ 1210 w 5440"/>
                <a:gd name="T27" fmla="*/ 0 h 20"/>
                <a:gd name="T28" fmla="*/ 1600 w 5440"/>
                <a:gd name="T29" fmla="*/ 10 h 20"/>
                <a:gd name="T30" fmla="*/ 1440 w 5440"/>
                <a:gd name="T31" fmla="*/ 10 h 20"/>
                <a:gd name="T32" fmla="*/ 1830 w 5440"/>
                <a:gd name="T33" fmla="*/ 0 h 20"/>
                <a:gd name="T34" fmla="*/ 1690 w 5440"/>
                <a:gd name="T35" fmla="*/ 20 h 20"/>
                <a:gd name="T36" fmla="*/ 1930 w 5440"/>
                <a:gd name="T37" fmla="*/ 0 h 20"/>
                <a:gd name="T38" fmla="*/ 2070 w 5440"/>
                <a:gd name="T39" fmla="*/ 20 h 20"/>
                <a:gd name="T40" fmla="*/ 1930 w 5440"/>
                <a:gd name="T41" fmla="*/ 0 h 20"/>
                <a:gd name="T42" fmla="*/ 2320 w 5440"/>
                <a:gd name="T43" fmla="*/ 10 h 20"/>
                <a:gd name="T44" fmla="*/ 2160 w 5440"/>
                <a:gd name="T45" fmla="*/ 10 h 20"/>
                <a:gd name="T46" fmla="*/ 2550 w 5440"/>
                <a:gd name="T47" fmla="*/ 0 h 20"/>
                <a:gd name="T48" fmla="*/ 2410 w 5440"/>
                <a:gd name="T49" fmla="*/ 20 h 20"/>
                <a:gd name="T50" fmla="*/ 2650 w 5440"/>
                <a:gd name="T51" fmla="*/ 0 h 20"/>
                <a:gd name="T52" fmla="*/ 2790 w 5440"/>
                <a:gd name="T53" fmla="*/ 20 h 20"/>
                <a:gd name="T54" fmla="*/ 2650 w 5440"/>
                <a:gd name="T55" fmla="*/ 0 h 20"/>
                <a:gd name="T56" fmla="*/ 3040 w 5440"/>
                <a:gd name="T57" fmla="*/ 10 h 20"/>
                <a:gd name="T58" fmla="*/ 2880 w 5440"/>
                <a:gd name="T59" fmla="*/ 10 h 20"/>
                <a:gd name="T60" fmla="*/ 3270 w 5440"/>
                <a:gd name="T61" fmla="*/ 0 h 20"/>
                <a:gd name="T62" fmla="*/ 3130 w 5440"/>
                <a:gd name="T63" fmla="*/ 20 h 20"/>
                <a:gd name="T64" fmla="*/ 3370 w 5440"/>
                <a:gd name="T65" fmla="*/ 0 h 20"/>
                <a:gd name="T66" fmla="*/ 3510 w 5440"/>
                <a:gd name="T67" fmla="*/ 20 h 20"/>
                <a:gd name="T68" fmla="*/ 3370 w 5440"/>
                <a:gd name="T69" fmla="*/ 0 h 20"/>
                <a:gd name="T70" fmla="*/ 3760 w 5440"/>
                <a:gd name="T71" fmla="*/ 10 h 20"/>
                <a:gd name="T72" fmla="*/ 3600 w 5440"/>
                <a:gd name="T73" fmla="*/ 10 h 20"/>
                <a:gd name="T74" fmla="*/ 3990 w 5440"/>
                <a:gd name="T75" fmla="*/ 0 h 20"/>
                <a:gd name="T76" fmla="*/ 3850 w 5440"/>
                <a:gd name="T77" fmla="*/ 20 h 20"/>
                <a:gd name="T78" fmla="*/ 4090 w 5440"/>
                <a:gd name="T79" fmla="*/ 0 h 20"/>
                <a:gd name="T80" fmla="*/ 4230 w 5440"/>
                <a:gd name="T81" fmla="*/ 20 h 20"/>
                <a:gd name="T82" fmla="*/ 4090 w 5440"/>
                <a:gd name="T83" fmla="*/ 0 h 20"/>
                <a:gd name="T84" fmla="*/ 4480 w 5440"/>
                <a:gd name="T85" fmla="*/ 10 h 20"/>
                <a:gd name="T86" fmla="*/ 4320 w 5440"/>
                <a:gd name="T87" fmla="*/ 10 h 20"/>
                <a:gd name="T88" fmla="*/ 4710 w 5440"/>
                <a:gd name="T89" fmla="*/ 0 h 20"/>
                <a:gd name="T90" fmla="*/ 4570 w 5440"/>
                <a:gd name="T91" fmla="*/ 20 h 20"/>
                <a:gd name="T92" fmla="*/ 4810 w 5440"/>
                <a:gd name="T93" fmla="*/ 0 h 20"/>
                <a:gd name="T94" fmla="*/ 4950 w 5440"/>
                <a:gd name="T95" fmla="*/ 20 h 20"/>
                <a:gd name="T96" fmla="*/ 4810 w 5440"/>
                <a:gd name="T97" fmla="*/ 0 h 20"/>
                <a:gd name="T98" fmla="*/ 5200 w 5440"/>
                <a:gd name="T99" fmla="*/ 10 h 20"/>
                <a:gd name="T100" fmla="*/ 5040 w 5440"/>
                <a:gd name="T101" fmla="*/ 10 h 20"/>
                <a:gd name="T102" fmla="*/ 5430 w 5440"/>
                <a:gd name="T103" fmla="*/ 0 h 20"/>
                <a:gd name="T104" fmla="*/ 5290 w 5440"/>
                <a:gd name="T10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40" h="20">
                  <a:moveTo>
                    <a:pt x="10" y="0"/>
                  </a:moveTo>
                  <a:lnTo>
                    <a:pt x="150" y="0"/>
                  </a:lnTo>
                  <a:cubicBezTo>
                    <a:pt x="155" y="0"/>
                    <a:pt x="160" y="5"/>
                    <a:pt x="160" y="10"/>
                  </a:cubicBezTo>
                  <a:cubicBezTo>
                    <a:pt x="160" y="16"/>
                    <a:pt x="155" y="20"/>
                    <a:pt x="150" y="20"/>
                  </a:cubicBezTo>
                  <a:lnTo>
                    <a:pt x="10" y="20"/>
                  </a:lnTo>
                  <a:cubicBezTo>
                    <a:pt x="4" y="20"/>
                    <a:pt x="0" y="16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lose/>
                  <a:moveTo>
                    <a:pt x="250" y="0"/>
                  </a:moveTo>
                  <a:lnTo>
                    <a:pt x="390" y="0"/>
                  </a:lnTo>
                  <a:cubicBezTo>
                    <a:pt x="395" y="0"/>
                    <a:pt x="400" y="5"/>
                    <a:pt x="400" y="10"/>
                  </a:cubicBezTo>
                  <a:cubicBezTo>
                    <a:pt x="400" y="16"/>
                    <a:pt x="395" y="20"/>
                    <a:pt x="390" y="20"/>
                  </a:cubicBezTo>
                  <a:lnTo>
                    <a:pt x="250" y="20"/>
                  </a:lnTo>
                  <a:cubicBezTo>
                    <a:pt x="244" y="20"/>
                    <a:pt x="240" y="16"/>
                    <a:pt x="240" y="10"/>
                  </a:cubicBezTo>
                  <a:cubicBezTo>
                    <a:pt x="240" y="5"/>
                    <a:pt x="244" y="0"/>
                    <a:pt x="250" y="0"/>
                  </a:cubicBezTo>
                  <a:close/>
                  <a:moveTo>
                    <a:pt x="490" y="0"/>
                  </a:moveTo>
                  <a:lnTo>
                    <a:pt x="630" y="0"/>
                  </a:lnTo>
                  <a:cubicBezTo>
                    <a:pt x="635" y="0"/>
                    <a:pt x="640" y="5"/>
                    <a:pt x="640" y="10"/>
                  </a:cubicBezTo>
                  <a:cubicBezTo>
                    <a:pt x="640" y="16"/>
                    <a:pt x="635" y="20"/>
                    <a:pt x="630" y="20"/>
                  </a:cubicBezTo>
                  <a:lnTo>
                    <a:pt x="490" y="20"/>
                  </a:lnTo>
                  <a:cubicBezTo>
                    <a:pt x="484" y="20"/>
                    <a:pt x="480" y="16"/>
                    <a:pt x="480" y="10"/>
                  </a:cubicBezTo>
                  <a:cubicBezTo>
                    <a:pt x="480" y="5"/>
                    <a:pt x="484" y="0"/>
                    <a:pt x="490" y="0"/>
                  </a:cubicBezTo>
                  <a:close/>
                  <a:moveTo>
                    <a:pt x="730" y="0"/>
                  </a:moveTo>
                  <a:lnTo>
                    <a:pt x="870" y="0"/>
                  </a:lnTo>
                  <a:cubicBezTo>
                    <a:pt x="875" y="0"/>
                    <a:pt x="880" y="5"/>
                    <a:pt x="880" y="10"/>
                  </a:cubicBezTo>
                  <a:cubicBezTo>
                    <a:pt x="880" y="16"/>
                    <a:pt x="875" y="20"/>
                    <a:pt x="870" y="20"/>
                  </a:cubicBezTo>
                  <a:lnTo>
                    <a:pt x="730" y="20"/>
                  </a:lnTo>
                  <a:cubicBezTo>
                    <a:pt x="724" y="20"/>
                    <a:pt x="720" y="16"/>
                    <a:pt x="720" y="10"/>
                  </a:cubicBezTo>
                  <a:cubicBezTo>
                    <a:pt x="720" y="5"/>
                    <a:pt x="724" y="0"/>
                    <a:pt x="730" y="0"/>
                  </a:cubicBezTo>
                  <a:close/>
                  <a:moveTo>
                    <a:pt x="970" y="0"/>
                  </a:moveTo>
                  <a:lnTo>
                    <a:pt x="1110" y="0"/>
                  </a:lnTo>
                  <a:cubicBezTo>
                    <a:pt x="1115" y="0"/>
                    <a:pt x="1120" y="5"/>
                    <a:pt x="1120" y="10"/>
                  </a:cubicBezTo>
                  <a:cubicBezTo>
                    <a:pt x="1120" y="16"/>
                    <a:pt x="1115" y="20"/>
                    <a:pt x="1110" y="20"/>
                  </a:cubicBezTo>
                  <a:lnTo>
                    <a:pt x="970" y="20"/>
                  </a:lnTo>
                  <a:cubicBezTo>
                    <a:pt x="964" y="20"/>
                    <a:pt x="960" y="16"/>
                    <a:pt x="960" y="10"/>
                  </a:cubicBezTo>
                  <a:cubicBezTo>
                    <a:pt x="960" y="5"/>
                    <a:pt x="964" y="0"/>
                    <a:pt x="970" y="0"/>
                  </a:cubicBezTo>
                  <a:close/>
                  <a:moveTo>
                    <a:pt x="1210" y="0"/>
                  </a:moveTo>
                  <a:lnTo>
                    <a:pt x="1350" y="0"/>
                  </a:lnTo>
                  <a:cubicBezTo>
                    <a:pt x="1355" y="0"/>
                    <a:pt x="1360" y="5"/>
                    <a:pt x="1360" y="10"/>
                  </a:cubicBezTo>
                  <a:cubicBezTo>
                    <a:pt x="1360" y="16"/>
                    <a:pt x="1355" y="20"/>
                    <a:pt x="1350" y="20"/>
                  </a:cubicBezTo>
                  <a:lnTo>
                    <a:pt x="1210" y="20"/>
                  </a:lnTo>
                  <a:cubicBezTo>
                    <a:pt x="1204" y="20"/>
                    <a:pt x="1200" y="16"/>
                    <a:pt x="1200" y="10"/>
                  </a:cubicBezTo>
                  <a:cubicBezTo>
                    <a:pt x="1200" y="5"/>
                    <a:pt x="1204" y="0"/>
                    <a:pt x="1210" y="0"/>
                  </a:cubicBezTo>
                  <a:close/>
                  <a:moveTo>
                    <a:pt x="1450" y="0"/>
                  </a:moveTo>
                  <a:lnTo>
                    <a:pt x="1590" y="0"/>
                  </a:lnTo>
                  <a:cubicBezTo>
                    <a:pt x="1595" y="0"/>
                    <a:pt x="1600" y="5"/>
                    <a:pt x="1600" y="10"/>
                  </a:cubicBezTo>
                  <a:cubicBezTo>
                    <a:pt x="1600" y="16"/>
                    <a:pt x="1595" y="20"/>
                    <a:pt x="1590" y="20"/>
                  </a:cubicBezTo>
                  <a:lnTo>
                    <a:pt x="1450" y="20"/>
                  </a:lnTo>
                  <a:cubicBezTo>
                    <a:pt x="1444" y="20"/>
                    <a:pt x="1440" y="16"/>
                    <a:pt x="1440" y="10"/>
                  </a:cubicBezTo>
                  <a:cubicBezTo>
                    <a:pt x="1440" y="5"/>
                    <a:pt x="1444" y="0"/>
                    <a:pt x="1450" y="0"/>
                  </a:cubicBezTo>
                  <a:close/>
                  <a:moveTo>
                    <a:pt x="1690" y="0"/>
                  </a:moveTo>
                  <a:lnTo>
                    <a:pt x="1830" y="0"/>
                  </a:lnTo>
                  <a:cubicBezTo>
                    <a:pt x="1835" y="0"/>
                    <a:pt x="1840" y="5"/>
                    <a:pt x="1840" y="10"/>
                  </a:cubicBezTo>
                  <a:cubicBezTo>
                    <a:pt x="1840" y="16"/>
                    <a:pt x="1835" y="20"/>
                    <a:pt x="1830" y="20"/>
                  </a:cubicBezTo>
                  <a:lnTo>
                    <a:pt x="1690" y="20"/>
                  </a:lnTo>
                  <a:cubicBezTo>
                    <a:pt x="1684" y="20"/>
                    <a:pt x="1680" y="16"/>
                    <a:pt x="1680" y="10"/>
                  </a:cubicBezTo>
                  <a:cubicBezTo>
                    <a:pt x="1680" y="5"/>
                    <a:pt x="1684" y="0"/>
                    <a:pt x="1690" y="0"/>
                  </a:cubicBezTo>
                  <a:close/>
                  <a:moveTo>
                    <a:pt x="1930" y="0"/>
                  </a:moveTo>
                  <a:lnTo>
                    <a:pt x="2070" y="0"/>
                  </a:lnTo>
                  <a:cubicBezTo>
                    <a:pt x="2075" y="0"/>
                    <a:pt x="2080" y="5"/>
                    <a:pt x="2080" y="10"/>
                  </a:cubicBezTo>
                  <a:cubicBezTo>
                    <a:pt x="2080" y="16"/>
                    <a:pt x="2075" y="20"/>
                    <a:pt x="2070" y="20"/>
                  </a:cubicBezTo>
                  <a:lnTo>
                    <a:pt x="1930" y="20"/>
                  </a:lnTo>
                  <a:cubicBezTo>
                    <a:pt x="1924" y="20"/>
                    <a:pt x="1920" y="16"/>
                    <a:pt x="1920" y="10"/>
                  </a:cubicBezTo>
                  <a:cubicBezTo>
                    <a:pt x="1920" y="5"/>
                    <a:pt x="1924" y="0"/>
                    <a:pt x="1930" y="0"/>
                  </a:cubicBezTo>
                  <a:close/>
                  <a:moveTo>
                    <a:pt x="2170" y="0"/>
                  </a:moveTo>
                  <a:lnTo>
                    <a:pt x="2310" y="0"/>
                  </a:lnTo>
                  <a:cubicBezTo>
                    <a:pt x="2315" y="0"/>
                    <a:pt x="2320" y="5"/>
                    <a:pt x="2320" y="10"/>
                  </a:cubicBezTo>
                  <a:cubicBezTo>
                    <a:pt x="2320" y="16"/>
                    <a:pt x="2315" y="20"/>
                    <a:pt x="2310" y="20"/>
                  </a:cubicBezTo>
                  <a:lnTo>
                    <a:pt x="2170" y="20"/>
                  </a:lnTo>
                  <a:cubicBezTo>
                    <a:pt x="2164" y="20"/>
                    <a:pt x="2160" y="16"/>
                    <a:pt x="2160" y="10"/>
                  </a:cubicBezTo>
                  <a:cubicBezTo>
                    <a:pt x="2160" y="5"/>
                    <a:pt x="2164" y="0"/>
                    <a:pt x="2170" y="0"/>
                  </a:cubicBezTo>
                  <a:close/>
                  <a:moveTo>
                    <a:pt x="2410" y="0"/>
                  </a:moveTo>
                  <a:lnTo>
                    <a:pt x="2550" y="0"/>
                  </a:lnTo>
                  <a:cubicBezTo>
                    <a:pt x="2555" y="0"/>
                    <a:pt x="2560" y="5"/>
                    <a:pt x="2560" y="10"/>
                  </a:cubicBezTo>
                  <a:cubicBezTo>
                    <a:pt x="2560" y="16"/>
                    <a:pt x="2555" y="20"/>
                    <a:pt x="2550" y="20"/>
                  </a:cubicBezTo>
                  <a:lnTo>
                    <a:pt x="2410" y="20"/>
                  </a:lnTo>
                  <a:cubicBezTo>
                    <a:pt x="2404" y="20"/>
                    <a:pt x="2400" y="16"/>
                    <a:pt x="2400" y="10"/>
                  </a:cubicBezTo>
                  <a:cubicBezTo>
                    <a:pt x="2400" y="5"/>
                    <a:pt x="2404" y="0"/>
                    <a:pt x="2410" y="0"/>
                  </a:cubicBezTo>
                  <a:close/>
                  <a:moveTo>
                    <a:pt x="2650" y="0"/>
                  </a:moveTo>
                  <a:lnTo>
                    <a:pt x="2790" y="0"/>
                  </a:lnTo>
                  <a:cubicBezTo>
                    <a:pt x="2795" y="0"/>
                    <a:pt x="2800" y="5"/>
                    <a:pt x="2800" y="10"/>
                  </a:cubicBezTo>
                  <a:cubicBezTo>
                    <a:pt x="2800" y="16"/>
                    <a:pt x="2795" y="20"/>
                    <a:pt x="2790" y="20"/>
                  </a:cubicBezTo>
                  <a:lnTo>
                    <a:pt x="2650" y="20"/>
                  </a:lnTo>
                  <a:cubicBezTo>
                    <a:pt x="2644" y="20"/>
                    <a:pt x="2640" y="16"/>
                    <a:pt x="2640" y="10"/>
                  </a:cubicBezTo>
                  <a:cubicBezTo>
                    <a:pt x="2640" y="5"/>
                    <a:pt x="2644" y="0"/>
                    <a:pt x="2650" y="0"/>
                  </a:cubicBezTo>
                  <a:close/>
                  <a:moveTo>
                    <a:pt x="2890" y="0"/>
                  </a:moveTo>
                  <a:lnTo>
                    <a:pt x="3030" y="0"/>
                  </a:lnTo>
                  <a:cubicBezTo>
                    <a:pt x="3035" y="0"/>
                    <a:pt x="3040" y="5"/>
                    <a:pt x="3040" y="10"/>
                  </a:cubicBezTo>
                  <a:cubicBezTo>
                    <a:pt x="3040" y="16"/>
                    <a:pt x="3035" y="20"/>
                    <a:pt x="3030" y="20"/>
                  </a:cubicBezTo>
                  <a:lnTo>
                    <a:pt x="2890" y="20"/>
                  </a:lnTo>
                  <a:cubicBezTo>
                    <a:pt x="2884" y="20"/>
                    <a:pt x="2880" y="16"/>
                    <a:pt x="2880" y="10"/>
                  </a:cubicBezTo>
                  <a:cubicBezTo>
                    <a:pt x="2880" y="5"/>
                    <a:pt x="2884" y="0"/>
                    <a:pt x="2890" y="0"/>
                  </a:cubicBezTo>
                  <a:close/>
                  <a:moveTo>
                    <a:pt x="3130" y="0"/>
                  </a:moveTo>
                  <a:lnTo>
                    <a:pt x="3270" y="0"/>
                  </a:lnTo>
                  <a:cubicBezTo>
                    <a:pt x="3275" y="0"/>
                    <a:pt x="3280" y="5"/>
                    <a:pt x="3280" y="10"/>
                  </a:cubicBezTo>
                  <a:cubicBezTo>
                    <a:pt x="3280" y="16"/>
                    <a:pt x="3275" y="20"/>
                    <a:pt x="3270" y="20"/>
                  </a:cubicBezTo>
                  <a:lnTo>
                    <a:pt x="3130" y="20"/>
                  </a:lnTo>
                  <a:cubicBezTo>
                    <a:pt x="3124" y="20"/>
                    <a:pt x="3120" y="16"/>
                    <a:pt x="3120" y="10"/>
                  </a:cubicBezTo>
                  <a:cubicBezTo>
                    <a:pt x="3120" y="5"/>
                    <a:pt x="3124" y="0"/>
                    <a:pt x="3130" y="0"/>
                  </a:cubicBezTo>
                  <a:close/>
                  <a:moveTo>
                    <a:pt x="3370" y="0"/>
                  </a:moveTo>
                  <a:lnTo>
                    <a:pt x="3510" y="0"/>
                  </a:lnTo>
                  <a:cubicBezTo>
                    <a:pt x="3515" y="0"/>
                    <a:pt x="3520" y="5"/>
                    <a:pt x="3520" y="10"/>
                  </a:cubicBezTo>
                  <a:cubicBezTo>
                    <a:pt x="3520" y="16"/>
                    <a:pt x="3515" y="20"/>
                    <a:pt x="3510" y="20"/>
                  </a:cubicBezTo>
                  <a:lnTo>
                    <a:pt x="3370" y="20"/>
                  </a:lnTo>
                  <a:cubicBezTo>
                    <a:pt x="3364" y="20"/>
                    <a:pt x="3360" y="16"/>
                    <a:pt x="3360" y="10"/>
                  </a:cubicBezTo>
                  <a:cubicBezTo>
                    <a:pt x="3360" y="5"/>
                    <a:pt x="3364" y="0"/>
                    <a:pt x="3370" y="0"/>
                  </a:cubicBezTo>
                  <a:close/>
                  <a:moveTo>
                    <a:pt x="3610" y="0"/>
                  </a:moveTo>
                  <a:lnTo>
                    <a:pt x="3750" y="0"/>
                  </a:lnTo>
                  <a:cubicBezTo>
                    <a:pt x="3755" y="0"/>
                    <a:pt x="3760" y="5"/>
                    <a:pt x="3760" y="10"/>
                  </a:cubicBezTo>
                  <a:cubicBezTo>
                    <a:pt x="3760" y="16"/>
                    <a:pt x="3755" y="20"/>
                    <a:pt x="3750" y="20"/>
                  </a:cubicBezTo>
                  <a:lnTo>
                    <a:pt x="3610" y="20"/>
                  </a:lnTo>
                  <a:cubicBezTo>
                    <a:pt x="3604" y="20"/>
                    <a:pt x="3600" y="16"/>
                    <a:pt x="3600" y="10"/>
                  </a:cubicBezTo>
                  <a:cubicBezTo>
                    <a:pt x="3600" y="5"/>
                    <a:pt x="3604" y="0"/>
                    <a:pt x="3610" y="0"/>
                  </a:cubicBezTo>
                  <a:close/>
                  <a:moveTo>
                    <a:pt x="3850" y="0"/>
                  </a:moveTo>
                  <a:lnTo>
                    <a:pt x="3990" y="0"/>
                  </a:lnTo>
                  <a:cubicBezTo>
                    <a:pt x="3995" y="0"/>
                    <a:pt x="4000" y="5"/>
                    <a:pt x="4000" y="10"/>
                  </a:cubicBezTo>
                  <a:cubicBezTo>
                    <a:pt x="4000" y="16"/>
                    <a:pt x="3995" y="20"/>
                    <a:pt x="3990" y="20"/>
                  </a:cubicBezTo>
                  <a:lnTo>
                    <a:pt x="3850" y="20"/>
                  </a:lnTo>
                  <a:cubicBezTo>
                    <a:pt x="3844" y="20"/>
                    <a:pt x="3840" y="16"/>
                    <a:pt x="3840" y="10"/>
                  </a:cubicBezTo>
                  <a:cubicBezTo>
                    <a:pt x="3840" y="5"/>
                    <a:pt x="3844" y="0"/>
                    <a:pt x="3850" y="0"/>
                  </a:cubicBezTo>
                  <a:close/>
                  <a:moveTo>
                    <a:pt x="4090" y="0"/>
                  </a:moveTo>
                  <a:lnTo>
                    <a:pt x="4230" y="0"/>
                  </a:lnTo>
                  <a:cubicBezTo>
                    <a:pt x="4235" y="0"/>
                    <a:pt x="4240" y="5"/>
                    <a:pt x="4240" y="10"/>
                  </a:cubicBezTo>
                  <a:cubicBezTo>
                    <a:pt x="4240" y="16"/>
                    <a:pt x="4235" y="20"/>
                    <a:pt x="4230" y="20"/>
                  </a:cubicBezTo>
                  <a:lnTo>
                    <a:pt x="4090" y="20"/>
                  </a:lnTo>
                  <a:cubicBezTo>
                    <a:pt x="4084" y="20"/>
                    <a:pt x="4080" y="16"/>
                    <a:pt x="4080" y="10"/>
                  </a:cubicBezTo>
                  <a:cubicBezTo>
                    <a:pt x="4080" y="5"/>
                    <a:pt x="4084" y="0"/>
                    <a:pt x="4090" y="0"/>
                  </a:cubicBezTo>
                  <a:close/>
                  <a:moveTo>
                    <a:pt x="4330" y="0"/>
                  </a:moveTo>
                  <a:lnTo>
                    <a:pt x="4470" y="0"/>
                  </a:lnTo>
                  <a:cubicBezTo>
                    <a:pt x="4475" y="0"/>
                    <a:pt x="4480" y="5"/>
                    <a:pt x="4480" y="10"/>
                  </a:cubicBezTo>
                  <a:cubicBezTo>
                    <a:pt x="4480" y="16"/>
                    <a:pt x="4475" y="20"/>
                    <a:pt x="4470" y="20"/>
                  </a:cubicBezTo>
                  <a:lnTo>
                    <a:pt x="4330" y="20"/>
                  </a:lnTo>
                  <a:cubicBezTo>
                    <a:pt x="4324" y="20"/>
                    <a:pt x="4320" y="16"/>
                    <a:pt x="4320" y="10"/>
                  </a:cubicBezTo>
                  <a:cubicBezTo>
                    <a:pt x="4320" y="5"/>
                    <a:pt x="4324" y="0"/>
                    <a:pt x="4330" y="0"/>
                  </a:cubicBezTo>
                  <a:close/>
                  <a:moveTo>
                    <a:pt x="4570" y="0"/>
                  </a:moveTo>
                  <a:lnTo>
                    <a:pt x="4710" y="0"/>
                  </a:lnTo>
                  <a:cubicBezTo>
                    <a:pt x="4715" y="0"/>
                    <a:pt x="4720" y="5"/>
                    <a:pt x="4720" y="10"/>
                  </a:cubicBezTo>
                  <a:cubicBezTo>
                    <a:pt x="4720" y="16"/>
                    <a:pt x="4715" y="20"/>
                    <a:pt x="4710" y="20"/>
                  </a:cubicBezTo>
                  <a:lnTo>
                    <a:pt x="4570" y="20"/>
                  </a:lnTo>
                  <a:cubicBezTo>
                    <a:pt x="4564" y="20"/>
                    <a:pt x="4560" y="16"/>
                    <a:pt x="4560" y="10"/>
                  </a:cubicBezTo>
                  <a:cubicBezTo>
                    <a:pt x="4560" y="5"/>
                    <a:pt x="4564" y="0"/>
                    <a:pt x="4570" y="0"/>
                  </a:cubicBezTo>
                  <a:close/>
                  <a:moveTo>
                    <a:pt x="4810" y="0"/>
                  </a:moveTo>
                  <a:lnTo>
                    <a:pt x="4950" y="0"/>
                  </a:lnTo>
                  <a:cubicBezTo>
                    <a:pt x="4955" y="0"/>
                    <a:pt x="4960" y="5"/>
                    <a:pt x="4960" y="10"/>
                  </a:cubicBezTo>
                  <a:cubicBezTo>
                    <a:pt x="4960" y="16"/>
                    <a:pt x="4955" y="20"/>
                    <a:pt x="4950" y="20"/>
                  </a:cubicBezTo>
                  <a:lnTo>
                    <a:pt x="4810" y="20"/>
                  </a:lnTo>
                  <a:cubicBezTo>
                    <a:pt x="4804" y="20"/>
                    <a:pt x="4800" y="16"/>
                    <a:pt x="4800" y="10"/>
                  </a:cubicBezTo>
                  <a:cubicBezTo>
                    <a:pt x="4800" y="5"/>
                    <a:pt x="4804" y="0"/>
                    <a:pt x="4810" y="0"/>
                  </a:cubicBezTo>
                  <a:close/>
                  <a:moveTo>
                    <a:pt x="5050" y="0"/>
                  </a:moveTo>
                  <a:lnTo>
                    <a:pt x="5190" y="0"/>
                  </a:lnTo>
                  <a:cubicBezTo>
                    <a:pt x="5195" y="0"/>
                    <a:pt x="5200" y="5"/>
                    <a:pt x="5200" y="10"/>
                  </a:cubicBezTo>
                  <a:cubicBezTo>
                    <a:pt x="5200" y="16"/>
                    <a:pt x="5195" y="20"/>
                    <a:pt x="5190" y="20"/>
                  </a:cubicBezTo>
                  <a:lnTo>
                    <a:pt x="5050" y="20"/>
                  </a:lnTo>
                  <a:cubicBezTo>
                    <a:pt x="5044" y="20"/>
                    <a:pt x="5040" y="16"/>
                    <a:pt x="5040" y="10"/>
                  </a:cubicBezTo>
                  <a:cubicBezTo>
                    <a:pt x="5040" y="5"/>
                    <a:pt x="5044" y="0"/>
                    <a:pt x="5050" y="0"/>
                  </a:cubicBezTo>
                  <a:close/>
                  <a:moveTo>
                    <a:pt x="5290" y="0"/>
                  </a:moveTo>
                  <a:lnTo>
                    <a:pt x="5430" y="0"/>
                  </a:lnTo>
                  <a:cubicBezTo>
                    <a:pt x="5435" y="0"/>
                    <a:pt x="5440" y="5"/>
                    <a:pt x="5440" y="10"/>
                  </a:cubicBezTo>
                  <a:cubicBezTo>
                    <a:pt x="5440" y="16"/>
                    <a:pt x="5435" y="20"/>
                    <a:pt x="5430" y="20"/>
                  </a:cubicBezTo>
                  <a:lnTo>
                    <a:pt x="5290" y="20"/>
                  </a:lnTo>
                  <a:cubicBezTo>
                    <a:pt x="5284" y="20"/>
                    <a:pt x="5280" y="16"/>
                    <a:pt x="5280" y="10"/>
                  </a:cubicBezTo>
                  <a:cubicBezTo>
                    <a:pt x="5280" y="5"/>
                    <a:pt x="5284" y="0"/>
                    <a:pt x="5290" y="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C7A1965E-1A9E-4569-AA25-1A1E6152D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973" y="5850644"/>
              <a:ext cx="169863" cy="112713"/>
            </a:xfrm>
            <a:custGeom>
              <a:avLst/>
              <a:gdLst>
                <a:gd name="T0" fmla="*/ 107 w 107"/>
                <a:gd name="T1" fmla="*/ 71 h 71"/>
                <a:gd name="T2" fmla="*/ 0 w 107"/>
                <a:gd name="T3" fmla="*/ 35 h 71"/>
                <a:gd name="T4" fmla="*/ 107 w 107"/>
                <a:gd name="T5" fmla="*/ 0 h 71"/>
                <a:gd name="T6" fmla="*/ 107 w 107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71">
                  <a:moveTo>
                    <a:pt x="107" y="71"/>
                  </a:moveTo>
                  <a:lnTo>
                    <a:pt x="0" y="35"/>
                  </a:lnTo>
                  <a:lnTo>
                    <a:pt x="107" y="0"/>
                  </a:lnTo>
                  <a:lnTo>
                    <a:pt x="107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1339073-5ACD-4589-B75C-FEED3A7A1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2610" y="5850644"/>
              <a:ext cx="168275" cy="112713"/>
            </a:xfrm>
            <a:custGeom>
              <a:avLst/>
              <a:gdLst>
                <a:gd name="T0" fmla="*/ 0 w 106"/>
                <a:gd name="T1" fmla="*/ 0 h 71"/>
                <a:gd name="T2" fmla="*/ 106 w 106"/>
                <a:gd name="T3" fmla="*/ 35 h 71"/>
                <a:gd name="T4" fmla="*/ 0 w 106"/>
                <a:gd name="T5" fmla="*/ 71 h 71"/>
                <a:gd name="T6" fmla="*/ 0 w 106"/>
                <a:gd name="T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71">
                  <a:moveTo>
                    <a:pt x="0" y="0"/>
                  </a:moveTo>
                  <a:lnTo>
                    <a:pt x="106" y="35"/>
                  </a:lnTo>
                  <a:lnTo>
                    <a:pt x="0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id="{E424E396-104F-494B-83EA-D57BCF49A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769" y="5986377"/>
              <a:ext cx="15868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PK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Proposed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procedure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DF9D17-8A11-87BA-69CC-CC23198D139D}"/>
              </a:ext>
            </a:extLst>
          </p:cNvPr>
          <p:cNvGrpSpPr/>
          <p:nvPr/>
        </p:nvGrpSpPr>
        <p:grpSpPr>
          <a:xfrm>
            <a:off x="9546032" y="5506406"/>
            <a:ext cx="1793012" cy="657447"/>
            <a:chOff x="9532214" y="5505363"/>
            <a:chExt cx="1793012" cy="657447"/>
          </a:xfrm>
        </p:grpSpPr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C461308A-833F-4EA7-BE4F-52A1368E1E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0101" y="5846675"/>
              <a:ext cx="1487488" cy="12700"/>
            </a:xfrm>
            <a:custGeom>
              <a:avLst/>
              <a:gdLst>
                <a:gd name="T0" fmla="*/ 150 w 2300"/>
                <a:gd name="T1" fmla="*/ 0 h 20"/>
                <a:gd name="T2" fmla="*/ 150 w 2300"/>
                <a:gd name="T3" fmla="*/ 20 h 20"/>
                <a:gd name="T4" fmla="*/ 0 w 2300"/>
                <a:gd name="T5" fmla="*/ 10 h 20"/>
                <a:gd name="T6" fmla="*/ 250 w 2300"/>
                <a:gd name="T7" fmla="*/ 0 h 20"/>
                <a:gd name="T8" fmla="*/ 400 w 2300"/>
                <a:gd name="T9" fmla="*/ 10 h 20"/>
                <a:gd name="T10" fmla="*/ 250 w 2300"/>
                <a:gd name="T11" fmla="*/ 20 h 20"/>
                <a:gd name="T12" fmla="*/ 250 w 2300"/>
                <a:gd name="T13" fmla="*/ 0 h 20"/>
                <a:gd name="T14" fmla="*/ 630 w 2300"/>
                <a:gd name="T15" fmla="*/ 0 h 20"/>
                <a:gd name="T16" fmla="*/ 630 w 2300"/>
                <a:gd name="T17" fmla="*/ 20 h 20"/>
                <a:gd name="T18" fmla="*/ 480 w 2300"/>
                <a:gd name="T19" fmla="*/ 10 h 20"/>
                <a:gd name="T20" fmla="*/ 730 w 2300"/>
                <a:gd name="T21" fmla="*/ 0 h 20"/>
                <a:gd name="T22" fmla="*/ 880 w 2300"/>
                <a:gd name="T23" fmla="*/ 10 h 20"/>
                <a:gd name="T24" fmla="*/ 730 w 2300"/>
                <a:gd name="T25" fmla="*/ 20 h 20"/>
                <a:gd name="T26" fmla="*/ 730 w 2300"/>
                <a:gd name="T27" fmla="*/ 0 h 20"/>
                <a:gd name="T28" fmla="*/ 1110 w 2300"/>
                <a:gd name="T29" fmla="*/ 0 h 20"/>
                <a:gd name="T30" fmla="*/ 1110 w 2300"/>
                <a:gd name="T31" fmla="*/ 20 h 20"/>
                <a:gd name="T32" fmla="*/ 960 w 2300"/>
                <a:gd name="T33" fmla="*/ 10 h 20"/>
                <a:gd name="T34" fmla="*/ 1210 w 2300"/>
                <a:gd name="T35" fmla="*/ 0 h 20"/>
                <a:gd name="T36" fmla="*/ 1360 w 2300"/>
                <a:gd name="T37" fmla="*/ 10 h 20"/>
                <a:gd name="T38" fmla="*/ 1210 w 2300"/>
                <a:gd name="T39" fmla="*/ 20 h 20"/>
                <a:gd name="T40" fmla="*/ 1210 w 2300"/>
                <a:gd name="T41" fmla="*/ 0 h 20"/>
                <a:gd name="T42" fmla="*/ 1590 w 2300"/>
                <a:gd name="T43" fmla="*/ 0 h 20"/>
                <a:gd name="T44" fmla="*/ 1590 w 2300"/>
                <a:gd name="T45" fmla="*/ 20 h 20"/>
                <a:gd name="T46" fmla="*/ 1440 w 2300"/>
                <a:gd name="T47" fmla="*/ 10 h 20"/>
                <a:gd name="T48" fmla="*/ 1690 w 2300"/>
                <a:gd name="T49" fmla="*/ 0 h 20"/>
                <a:gd name="T50" fmla="*/ 1840 w 2300"/>
                <a:gd name="T51" fmla="*/ 10 h 20"/>
                <a:gd name="T52" fmla="*/ 1690 w 2300"/>
                <a:gd name="T53" fmla="*/ 20 h 20"/>
                <a:gd name="T54" fmla="*/ 1690 w 2300"/>
                <a:gd name="T55" fmla="*/ 0 h 20"/>
                <a:gd name="T56" fmla="*/ 2070 w 2300"/>
                <a:gd name="T57" fmla="*/ 0 h 20"/>
                <a:gd name="T58" fmla="*/ 2070 w 2300"/>
                <a:gd name="T59" fmla="*/ 20 h 20"/>
                <a:gd name="T60" fmla="*/ 1920 w 2300"/>
                <a:gd name="T61" fmla="*/ 10 h 20"/>
                <a:gd name="T62" fmla="*/ 2170 w 2300"/>
                <a:gd name="T63" fmla="*/ 0 h 20"/>
                <a:gd name="T64" fmla="*/ 2300 w 2300"/>
                <a:gd name="T65" fmla="*/ 10 h 20"/>
                <a:gd name="T66" fmla="*/ 2170 w 2300"/>
                <a:gd name="T67" fmla="*/ 20 h 20"/>
                <a:gd name="T68" fmla="*/ 2170 w 2300"/>
                <a:gd name="T6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00" h="20">
                  <a:moveTo>
                    <a:pt x="10" y="0"/>
                  </a:moveTo>
                  <a:lnTo>
                    <a:pt x="150" y="0"/>
                  </a:lnTo>
                  <a:cubicBezTo>
                    <a:pt x="155" y="0"/>
                    <a:pt x="160" y="5"/>
                    <a:pt x="160" y="10"/>
                  </a:cubicBezTo>
                  <a:cubicBezTo>
                    <a:pt x="160" y="16"/>
                    <a:pt x="155" y="20"/>
                    <a:pt x="150" y="20"/>
                  </a:cubicBezTo>
                  <a:lnTo>
                    <a:pt x="10" y="20"/>
                  </a:lnTo>
                  <a:cubicBezTo>
                    <a:pt x="4" y="20"/>
                    <a:pt x="0" y="16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lose/>
                  <a:moveTo>
                    <a:pt x="250" y="0"/>
                  </a:moveTo>
                  <a:lnTo>
                    <a:pt x="390" y="0"/>
                  </a:lnTo>
                  <a:cubicBezTo>
                    <a:pt x="395" y="0"/>
                    <a:pt x="400" y="5"/>
                    <a:pt x="400" y="10"/>
                  </a:cubicBezTo>
                  <a:cubicBezTo>
                    <a:pt x="400" y="16"/>
                    <a:pt x="395" y="20"/>
                    <a:pt x="390" y="20"/>
                  </a:cubicBezTo>
                  <a:lnTo>
                    <a:pt x="250" y="20"/>
                  </a:lnTo>
                  <a:cubicBezTo>
                    <a:pt x="244" y="20"/>
                    <a:pt x="240" y="16"/>
                    <a:pt x="240" y="10"/>
                  </a:cubicBezTo>
                  <a:cubicBezTo>
                    <a:pt x="240" y="5"/>
                    <a:pt x="244" y="0"/>
                    <a:pt x="250" y="0"/>
                  </a:cubicBezTo>
                  <a:close/>
                  <a:moveTo>
                    <a:pt x="490" y="0"/>
                  </a:moveTo>
                  <a:lnTo>
                    <a:pt x="630" y="0"/>
                  </a:lnTo>
                  <a:cubicBezTo>
                    <a:pt x="635" y="0"/>
                    <a:pt x="640" y="5"/>
                    <a:pt x="640" y="10"/>
                  </a:cubicBezTo>
                  <a:cubicBezTo>
                    <a:pt x="640" y="16"/>
                    <a:pt x="635" y="20"/>
                    <a:pt x="630" y="20"/>
                  </a:cubicBezTo>
                  <a:lnTo>
                    <a:pt x="490" y="20"/>
                  </a:lnTo>
                  <a:cubicBezTo>
                    <a:pt x="484" y="20"/>
                    <a:pt x="480" y="16"/>
                    <a:pt x="480" y="10"/>
                  </a:cubicBezTo>
                  <a:cubicBezTo>
                    <a:pt x="480" y="5"/>
                    <a:pt x="484" y="0"/>
                    <a:pt x="490" y="0"/>
                  </a:cubicBezTo>
                  <a:close/>
                  <a:moveTo>
                    <a:pt x="730" y="0"/>
                  </a:moveTo>
                  <a:lnTo>
                    <a:pt x="870" y="0"/>
                  </a:lnTo>
                  <a:cubicBezTo>
                    <a:pt x="875" y="0"/>
                    <a:pt x="880" y="5"/>
                    <a:pt x="880" y="10"/>
                  </a:cubicBezTo>
                  <a:cubicBezTo>
                    <a:pt x="880" y="16"/>
                    <a:pt x="875" y="20"/>
                    <a:pt x="870" y="20"/>
                  </a:cubicBezTo>
                  <a:lnTo>
                    <a:pt x="730" y="20"/>
                  </a:lnTo>
                  <a:cubicBezTo>
                    <a:pt x="724" y="20"/>
                    <a:pt x="720" y="16"/>
                    <a:pt x="720" y="10"/>
                  </a:cubicBezTo>
                  <a:cubicBezTo>
                    <a:pt x="720" y="5"/>
                    <a:pt x="724" y="0"/>
                    <a:pt x="730" y="0"/>
                  </a:cubicBezTo>
                  <a:close/>
                  <a:moveTo>
                    <a:pt x="970" y="0"/>
                  </a:moveTo>
                  <a:lnTo>
                    <a:pt x="1110" y="0"/>
                  </a:lnTo>
                  <a:cubicBezTo>
                    <a:pt x="1115" y="0"/>
                    <a:pt x="1120" y="5"/>
                    <a:pt x="1120" y="10"/>
                  </a:cubicBezTo>
                  <a:cubicBezTo>
                    <a:pt x="1120" y="16"/>
                    <a:pt x="1115" y="20"/>
                    <a:pt x="1110" y="20"/>
                  </a:cubicBezTo>
                  <a:lnTo>
                    <a:pt x="970" y="20"/>
                  </a:lnTo>
                  <a:cubicBezTo>
                    <a:pt x="964" y="20"/>
                    <a:pt x="960" y="16"/>
                    <a:pt x="960" y="10"/>
                  </a:cubicBezTo>
                  <a:cubicBezTo>
                    <a:pt x="960" y="5"/>
                    <a:pt x="964" y="0"/>
                    <a:pt x="970" y="0"/>
                  </a:cubicBezTo>
                  <a:close/>
                  <a:moveTo>
                    <a:pt x="1210" y="0"/>
                  </a:moveTo>
                  <a:lnTo>
                    <a:pt x="1350" y="0"/>
                  </a:lnTo>
                  <a:cubicBezTo>
                    <a:pt x="1355" y="0"/>
                    <a:pt x="1360" y="5"/>
                    <a:pt x="1360" y="10"/>
                  </a:cubicBezTo>
                  <a:cubicBezTo>
                    <a:pt x="1360" y="16"/>
                    <a:pt x="1355" y="20"/>
                    <a:pt x="1350" y="20"/>
                  </a:cubicBezTo>
                  <a:lnTo>
                    <a:pt x="1210" y="20"/>
                  </a:lnTo>
                  <a:cubicBezTo>
                    <a:pt x="1204" y="20"/>
                    <a:pt x="1200" y="16"/>
                    <a:pt x="1200" y="10"/>
                  </a:cubicBezTo>
                  <a:cubicBezTo>
                    <a:pt x="1200" y="5"/>
                    <a:pt x="1204" y="0"/>
                    <a:pt x="1210" y="0"/>
                  </a:cubicBezTo>
                  <a:close/>
                  <a:moveTo>
                    <a:pt x="1450" y="0"/>
                  </a:moveTo>
                  <a:lnTo>
                    <a:pt x="1590" y="0"/>
                  </a:lnTo>
                  <a:cubicBezTo>
                    <a:pt x="1595" y="0"/>
                    <a:pt x="1600" y="5"/>
                    <a:pt x="1600" y="10"/>
                  </a:cubicBezTo>
                  <a:cubicBezTo>
                    <a:pt x="1600" y="16"/>
                    <a:pt x="1595" y="20"/>
                    <a:pt x="1590" y="20"/>
                  </a:cubicBezTo>
                  <a:lnTo>
                    <a:pt x="1450" y="20"/>
                  </a:lnTo>
                  <a:cubicBezTo>
                    <a:pt x="1444" y="20"/>
                    <a:pt x="1440" y="16"/>
                    <a:pt x="1440" y="10"/>
                  </a:cubicBezTo>
                  <a:cubicBezTo>
                    <a:pt x="1440" y="5"/>
                    <a:pt x="1444" y="0"/>
                    <a:pt x="1450" y="0"/>
                  </a:cubicBezTo>
                  <a:close/>
                  <a:moveTo>
                    <a:pt x="1690" y="0"/>
                  </a:moveTo>
                  <a:lnTo>
                    <a:pt x="1830" y="0"/>
                  </a:lnTo>
                  <a:cubicBezTo>
                    <a:pt x="1835" y="0"/>
                    <a:pt x="1840" y="5"/>
                    <a:pt x="1840" y="10"/>
                  </a:cubicBezTo>
                  <a:cubicBezTo>
                    <a:pt x="1840" y="16"/>
                    <a:pt x="1835" y="20"/>
                    <a:pt x="1830" y="20"/>
                  </a:cubicBezTo>
                  <a:lnTo>
                    <a:pt x="1690" y="20"/>
                  </a:lnTo>
                  <a:cubicBezTo>
                    <a:pt x="1684" y="20"/>
                    <a:pt x="1680" y="16"/>
                    <a:pt x="1680" y="10"/>
                  </a:cubicBezTo>
                  <a:cubicBezTo>
                    <a:pt x="1680" y="5"/>
                    <a:pt x="1684" y="0"/>
                    <a:pt x="1690" y="0"/>
                  </a:cubicBezTo>
                  <a:close/>
                  <a:moveTo>
                    <a:pt x="1930" y="0"/>
                  </a:moveTo>
                  <a:lnTo>
                    <a:pt x="2070" y="0"/>
                  </a:lnTo>
                  <a:cubicBezTo>
                    <a:pt x="2075" y="0"/>
                    <a:pt x="2080" y="5"/>
                    <a:pt x="2080" y="10"/>
                  </a:cubicBezTo>
                  <a:cubicBezTo>
                    <a:pt x="2080" y="16"/>
                    <a:pt x="2075" y="20"/>
                    <a:pt x="2070" y="20"/>
                  </a:cubicBezTo>
                  <a:lnTo>
                    <a:pt x="1930" y="20"/>
                  </a:lnTo>
                  <a:cubicBezTo>
                    <a:pt x="1924" y="20"/>
                    <a:pt x="1920" y="16"/>
                    <a:pt x="1920" y="10"/>
                  </a:cubicBezTo>
                  <a:cubicBezTo>
                    <a:pt x="1920" y="5"/>
                    <a:pt x="1924" y="0"/>
                    <a:pt x="1930" y="0"/>
                  </a:cubicBezTo>
                  <a:close/>
                  <a:moveTo>
                    <a:pt x="2170" y="0"/>
                  </a:moveTo>
                  <a:lnTo>
                    <a:pt x="2290" y="0"/>
                  </a:lnTo>
                  <a:cubicBezTo>
                    <a:pt x="2296" y="0"/>
                    <a:pt x="2300" y="5"/>
                    <a:pt x="2300" y="10"/>
                  </a:cubicBezTo>
                  <a:cubicBezTo>
                    <a:pt x="2300" y="16"/>
                    <a:pt x="2296" y="20"/>
                    <a:pt x="2290" y="20"/>
                  </a:cubicBezTo>
                  <a:lnTo>
                    <a:pt x="2170" y="20"/>
                  </a:lnTo>
                  <a:cubicBezTo>
                    <a:pt x="2164" y="20"/>
                    <a:pt x="2160" y="16"/>
                    <a:pt x="2160" y="10"/>
                  </a:cubicBezTo>
                  <a:cubicBezTo>
                    <a:pt x="2160" y="5"/>
                    <a:pt x="2164" y="0"/>
                    <a:pt x="2170" y="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D1BF2854-A27F-42AC-B060-3F49A89F1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0876" y="5795875"/>
              <a:ext cx="169863" cy="114300"/>
            </a:xfrm>
            <a:custGeom>
              <a:avLst/>
              <a:gdLst>
                <a:gd name="T0" fmla="*/ 107 w 107"/>
                <a:gd name="T1" fmla="*/ 72 h 72"/>
                <a:gd name="T2" fmla="*/ 0 w 107"/>
                <a:gd name="T3" fmla="*/ 36 h 72"/>
                <a:gd name="T4" fmla="*/ 107 w 107"/>
                <a:gd name="T5" fmla="*/ 0 h 72"/>
                <a:gd name="T6" fmla="*/ 107 w 107"/>
                <a:gd name="T7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72">
                  <a:moveTo>
                    <a:pt x="107" y="72"/>
                  </a:moveTo>
                  <a:lnTo>
                    <a:pt x="0" y="36"/>
                  </a:lnTo>
                  <a:lnTo>
                    <a:pt x="107" y="0"/>
                  </a:lnTo>
                  <a:lnTo>
                    <a:pt x="107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16D5BB35-4978-47E4-963B-8F42DE63D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6951" y="5795875"/>
              <a:ext cx="168275" cy="114300"/>
            </a:xfrm>
            <a:custGeom>
              <a:avLst/>
              <a:gdLst>
                <a:gd name="T0" fmla="*/ 0 w 106"/>
                <a:gd name="T1" fmla="*/ 0 h 72"/>
                <a:gd name="T2" fmla="*/ 106 w 106"/>
                <a:gd name="T3" fmla="*/ 36 h 72"/>
                <a:gd name="T4" fmla="*/ 0 w 106"/>
                <a:gd name="T5" fmla="*/ 72 h 72"/>
                <a:gd name="T6" fmla="*/ 0 w 10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72">
                  <a:moveTo>
                    <a:pt x="0" y="0"/>
                  </a:moveTo>
                  <a:lnTo>
                    <a:pt x="106" y="36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A9C3E742-7B9A-44B6-8BC7-6F5B01ED7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9175" y="5505363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>
              <a:extLst>
                <a:ext uri="{FF2B5EF4-FFF2-40B4-BE49-F238E27FC236}">
                  <a16:creationId xmlns:a16="http://schemas.microsoft.com/office/drawing/2014/main" id="{C0E78CAB-E652-4D8B-A581-1C3D1F462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2214" y="5916589"/>
              <a:ext cx="163826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PK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Proposed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procedure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E532873-F1CD-7769-6CA1-72740F4AC164}"/>
              </a:ext>
            </a:extLst>
          </p:cNvPr>
          <p:cNvGrpSpPr/>
          <p:nvPr/>
        </p:nvGrpSpPr>
        <p:grpSpPr>
          <a:xfrm>
            <a:off x="3044495" y="1981310"/>
            <a:ext cx="1557617" cy="3256183"/>
            <a:chOff x="3072694" y="1956991"/>
            <a:chExt cx="1557617" cy="3256183"/>
          </a:xfrm>
        </p:grpSpPr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05ACA6A1-45F4-41BB-A4E4-5FBEF2655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513" y="2605088"/>
              <a:ext cx="1525588" cy="646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23796CA0-EB8A-44F1-8ACF-EA3EA395D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513" y="2605088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A3C5C81B-6ECD-4A2A-BF0E-C10EC4C8D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763" y="2682875"/>
              <a:ext cx="51937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Users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6AD2C26A-4C67-4337-8C6F-03F29F4A4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2630" y="2932113"/>
              <a:ext cx="14411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</a:pPr>
              <a:r>
                <a:rPr lang="en-US" sz="1400">
                  <a:solidFill>
                    <a:srgbClr val="000000"/>
                  </a:solidFill>
                  <a:latin typeface="Times New Roman"/>
                  <a:ea typeface="MS Gothic"/>
                  <a:cs typeface="Times New Roman"/>
                </a:rPr>
                <a:t>Related information</a:t>
              </a:r>
              <a:endParaRPr kumimoji="0" lang="en-PK" altLang="en-PK" sz="16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9">
              <a:extLst>
                <a:ext uri="{FF2B5EF4-FFF2-40B4-BE49-F238E27FC236}">
                  <a16:creationId xmlns:a16="http://schemas.microsoft.com/office/drawing/2014/main" id="{C99BF28E-23DD-41D7-AD4F-8A523A37B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9750" y="3255169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17BF3158-59D8-43C0-BE0B-55CD18B98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3332956"/>
              <a:ext cx="7085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System 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11">
              <a:extLst>
                <a:ext uri="{FF2B5EF4-FFF2-40B4-BE49-F238E27FC236}">
                  <a16:creationId xmlns:a16="http://schemas.microsoft.com/office/drawing/2014/main" id="{66098A75-C31F-4D0B-B491-BB59162BF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150" y="3582194"/>
              <a:ext cx="11942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Requirements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64A3338E-700E-446E-9245-A83F93968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7457" y="3916980"/>
              <a:ext cx="1525588" cy="646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9" name="Rectangle 9">
              <a:extLst>
                <a:ext uri="{FF2B5EF4-FFF2-40B4-BE49-F238E27FC236}">
                  <a16:creationId xmlns:a16="http://schemas.microsoft.com/office/drawing/2014/main" id="{E5F06F92-668C-4695-8ADE-6BFFDBCC8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7457" y="3916980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60" name="Rectangle 10">
              <a:extLst>
                <a:ext uri="{FF2B5EF4-FFF2-40B4-BE49-F238E27FC236}">
                  <a16:creationId xmlns:a16="http://schemas.microsoft.com/office/drawing/2014/main" id="{9427D361-672F-4B24-85B4-8A016E81F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0664" y="3984554"/>
              <a:ext cx="151964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Scheme Selection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11">
              <a:extLst>
                <a:ext uri="{FF2B5EF4-FFF2-40B4-BE49-F238E27FC236}">
                  <a16:creationId xmlns:a16="http://schemas.microsoft.com/office/drawing/2014/main" id="{8F9A7AE1-0EA2-4A64-975C-45E60B81E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6857" y="4244005"/>
              <a:ext cx="11381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Applicability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9">
              <a:extLst>
                <a:ext uri="{FF2B5EF4-FFF2-40B4-BE49-F238E27FC236}">
                  <a16:creationId xmlns:a16="http://schemas.microsoft.com/office/drawing/2014/main" id="{D3295734-719D-4B19-89A3-326022C14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694" y="4567061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64" name="Rectangle 11">
              <a:extLst>
                <a:ext uri="{FF2B5EF4-FFF2-40B4-BE49-F238E27FC236}">
                  <a16:creationId xmlns:a16="http://schemas.microsoft.com/office/drawing/2014/main" id="{4D17EE67-16E7-415A-87D9-0C80B80D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2699" y="4805954"/>
              <a:ext cx="5482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/>
              <a:r>
                <a:rPr lang="en-US" sz="1600">
                  <a:latin typeface="Times New Roman"/>
                  <a:ea typeface="MS Gothic"/>
                  <a:cs typeface="Times New Roman"/>
                </a:rPr>
                <a:t>Others</a:t>
              </a:r>
              <a:endParaRPr lang="en-US"/>
            </a:p>
          </p:txBody>
        </p:sp>
        <p:sp>
          <p:nvSpPr>
            <p:cNvPr id="65" name="Rectangle 9">
              <a:extLst>
                <a:ext uri="{FF2B5EF4-FFF2-40B4-BE49-F238E27FC236}">
                  <a16:creationId xmlns:a16="http://schemas.microsoft.com/office/drawing/2014/main" id="{D5B4802E-F450-4A77-B03B-9344DFC47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8604" y="1956991"/>
              <a:ext cx="1525588" cy="64611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66" name="Rectangle 10">
              <a:extLst>
                <a:ext uri="{FF2B5EF4-FFF2-40B4-BE49-F238E27FC236}">
                  <a16:creationId xmlns:a16="http://schemas.microsoft.com/office/drawing/2014/main" id="{BFD00A0C-61A4-4033-851B-F869BEDAC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854" y="2034778"/>
              <a:ext cx="87844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PK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Backhaul </a:t>
              </a: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11">
              <a:extLst>
                <a:ext uri="{FF2B5EF4-FFF2-40B4-BE49-F238E27FC236}">
                  <a16:creationId xmlns:a16="http://schemas.microsoft.com/office/drawing/2014/main" id="{E0FA7406-ACAB-473F-9FCF-C8D6BC4ED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8004" y="2284016"/>
              <a:ext cx="10202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Availability 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9E47A44-BE0A-7772-5612-632EAB9A4862}"/>
              </a:ext>
            </a:extLst>
          </p:cNvPr>
          <p:cNvGrpSpPr/>
          <p:nvPr/>
        </p:nvGrpSpPr>
        <p:grpSpPr>
          <a:xfrm>
            <a:off x="6516390" y="2912017"/>
            <a:ext cx="2445911" cy="1247775"/>
            <a:chOff x="6725077" y="2901951"/>
            <a:chExt cx="2445911" cy="1247775"/>
          </a:xfrm>
        </p:grpSpPr>
        <p:sp>
          <p:nvSpPr>
            <p:cNvPr id="68" name="Rectangle 12">
              <a:extLst>
                <a:ext uri="{FF2B5EF4-FFF2-40B4-BE49-F238E27FC236}">
                  <a16:creationId xmlns:a16="http://schemas.microsoft.com/office/drawing/2014/main" id="{C60DEFC5-DCE4-428E-9309-21CA29397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2975" y="2901951"/>
              <a:ext cx="1878013" cy="124777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Multi-AP transmission based on selected coordination scheme</a:t>
              </a:r>
              <a:endParaRPr lang="en-PK" sz="1600">
                <a:solidFill>
                  <a:schemeClr val="tx1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944CBB1-4E5B-E82E-31CF-EBDAA59ED572}"/>
                </a:ext>
              </a:extLst>
            </p:cNvPr>
            <p:cNvGrpSpPr/>
            <p:nvPr/>
          </p:nvGrpSpPr>
          <p:grpSpPr>
            <a:xfrm>
              <a:off x="6725077" y="3410170"/>
              <a:ext cx="542925" cy="112713"/>
              <a:chOff x="6690122" y="3411320"/>
              <a:chExt cx="542925" cy="112713"/>
            </a:xfrm>
          </p:grpSpPr>
          <p:sp>
            <p:nvSpPr>
              <p:cNvPr id="69" name="Line 27">
                <a:extLst>
                  <a:ext uri="{FF2B5EF4-FFF2-40B4-BE49-F238E27FC236}">
                    <a16:creationId xmlns:a16="http://schemas.microsoft.com/office/drawing/2014/main" id="{322C8589-9EEB-4CB5-829A-3B3E5DDA3D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0122" y="3468470"/>
                <a:ext cx="54292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K"/>
              </a:p>
            </p:txBody>
          </p:sp>
          <p:sp>
            <p:nvSpPr>
              <p:cNvPr id="70" name="Freeform 28">
                <a:extLst>
                  <a:ext uri="{FF2B5EF4-FFF2-40B4-BE49-F238E27FC236}">
                    <a16:creationId xmlns:a16="http://schemas.microsoft.com/office/drawing/2014/main" id="{FFA17950-44B9-47BB-84C4-F798C386A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3185" y="3411320"/>
                <a:ext cx="168275" cy="112713"/>
              </a:xfrm>
              <a:custGeom>
                <a:avLst/>
                <a:gdLst>
                  <a:gd name="T0" fmla="*/ 0 w 106"/>
                  <a:gd name="T1" fmla="*/ 0 h 71"/>
                  <a:gd name="T2" fmla="*/ 106 w 106"/>
                  <a:gd name="T3" fmla="*/ 36 h 71"/>
                  <a:gd name="T4" fmla="*/ 0 w 106"/>
                  <a:gd name="T5" fmla="*/ 71 h 71"/>
                  <a:gd name="T6" fmla="*/ 0 w 106"/>
                  <a:gd name="T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1">
                    <a:moveTo>
                      <a:pt x="0" y="0"/>
                    </a:moveTo>
                    <a:lnTo>
                      <a:pt x="106" y="36"/>
                    </a:lnTo>
                    <a:lnTo>
                      <a:pt x="0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K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A9A844AA-29AA-B8E4-9128-CA653D5ADF53}"/>
              </a:ext>
            </a:extLst>
          </p:cNvPr>
          <p:cNvSpPr/>
          <p:nvPr/>
        </p:nvSpPr>
        <p:spPr bwMode="auto">
          <a:xfrm>
            <a:off x="4980088" y="1887539"/>
            <a:ext cx="4225205" cy="3671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9D2E30-F7CB-3A6B-3173-06C95B8FA4AE}"/>
              </a:ext>
            </a:extLst>
          </p:cNvPr>
          <p:cNvSpPr/>
          <p:nvPr/>
        </p:nvSpPr>
        <p:spPr bwMode="auto">
          <a:xfrm>
            <a:off x="9437087" y="1885772"/>
            <a:ext cx="2069113" cy="367356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A6B690F-4396-902D-ABCD-703CEE5B324F}"/>
              </a:ext>
            </a:extLst>
          </p:cNvPr>
          <p:cNvGrpSpPr/>
          <p:nvPr/>
        </p:nvGrpSpPr>
        <p:grpSpPr>
          <a:xfrm>
            <a:off x="5150061" y="5769212"/>
            <a:ext cx="3997444" cy="375445"/>
            <a:chOff x="948973" y="5850644"/>
            <a:chExt cx="3871912" cy="375445"/>
          </a:xfrm>
        </p:grpSpPr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18200AF5-C43C-2B59-B901-49E7D95F43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6801" y="5892801"/>
              <a:ext cx="3517900" cy="12700"/>
            </a:xfrm>
            <a:custGeom>
              <a:avLst/>
              <a:gdLst>
                <a:gd name="T0" fmla="*/ 160 w 5440"/>
                <a:gd name="T1" fmla="*/ 10 h 20"/>
                <a:gd name="T2" fmla="*/ 0 w 5440"/>
                <a:gd name="T3" fmla="*/ 10 h 20"/>
                <a:gd name="T4" fmla="*/ 390 w 5440"/>
                <a:gd name="T5" fmla="*/ 0 h 20"/>
                <a:gd name="T6" fmla="*/ 250 w 5440"/>
                <a:gd name="T7" fmla="*/ 20 h 20"/>
                <a:gd name="T8" fmla="*/ 490 w 5440"/>
                <a:gd name="T9" fmla="*/ 0 h 20"/>
                <a:gd name="T10" fmla="*/ 630 w 5440"/>
                <a:gd name="T11" fmla="*/ 20 h 20"/>
                <a:gd name="T12" fmla="*/ 490 w 5440"/>
                <a:gd name="T13" fmla="*/ 0 h 20"/>
                <a:gd name="T14" fmla="*/ 880 w 5440"/>
                <a:gd name="T15" fmla="*/ 10 h 20"/>
                <a:gd name="T16" fmla="*/ 720 w 5440"/>
                <a:gd name="T17" fmla="*/ 10 h 20"/>
                <a:gd name="T18" fmla="*/ 1110 w 5440"/>
                <a:gd name="T19" fmla="*/ 0 h 20"/>
                <a:gd name="T20" fmla="*/ 970 w 5440"/>
                <a:gd name="T21" fmla="*/ 20 h 20"/>
                <a:gd name="T22" fmla="*/ 1210 w 5440"/>
                <a:gd name="T23" fmla="*/ 0 h 20"/>
                <a:gd name="T24" fmla="*/ 1350 w 5440"/>
                <a:gd name="T25" fmla="*/ 20 h 20"/>
                <a:gd name="T26" fmla="*/ 1210 w 5440"/>
                <a:gd name="T27" fmla="*/ 0 h 20"/>
                <a:gd name="T28" fmla="*/ 1600 w 5440"/>
                <a:gd name="T29" fmla="*/ 10 h 20"/>
                <a:gd name="T30" fmla="*/ 1440 w 5440"/>
                <a:gd name="T31" fmla="*/ 10 h 20"/>
                <a:gd name="T32" fmla="*/ 1830 w 5440"/>
                <a:gd name="T33" fmla="*/ 0 h 20"/>
                <a:gd name="T34" fmla="*/ 1690 w 5440"/>
                <a:gd name="T35" fmla="*/ 20 h 20"/>
                <a:gd name="T36" fmla="*/ 1930 w 5440"/>
                <a:gd name="T37" fmla="*/ 0 h 20"/>
                <a:gd name="T38" fmla="*/ 2070 w 5440"/>
                <a:gd name="T39" fmla="*/ 20 h 20"/>
                <a:gd name="T40" fmla="*/ 1930 w 5440"/>
                <a:gd name="T41" fmla="*/ 0 h 20"/>
                <a:gd name="T42" fmla="*/ 2320 w 5440"/>
                <a:gd name="T43" fmla="*/ 10 h 20"/>
                <a:gd name="T44" fmla="*/ 2160 w 5440"/>
                <a:gd name="T45" fmla="*/ 10 h 20"/>
                <a:gd name="T46" fmla="*/ 2550 w 5440"/>
                <a:gd name="T47" fmla="*/ 0 h 20"/>
                <a:gd name="T48" fmla="*/ 2410 w 5440"/>
                <a:gd name="T49" fmla="*/ 20 h 20"/>
                <a:gd name="T50" fmla="*/ 2650 w 5440"/>
                <a:gd name="T51" fmla="*/ 0 h 20"/>
                <a:gd name="T52" fmla="*/ 2790 w 5440"/>
                <a:gd name="T53" fmla="*/ 20 h 20"/>
                <a:gd name="T54" fmla="*/ 2650 w 5440"/>
                <a:gd name="T55" fmla="*/ 0 h 20"/>
                <a:gd name="T56" fmla="*/ 3040 w 5440"/>
                <a:gd name="T57" fmla="*/ 10 h 20"/>
                <a:gd name="T58" fmla="*/ 2880 w 5440"/>
                <a:gd name="T59" fmla="*/ 10 h 20"/>
                <a:gd name="T60" fmla="*/ 3270 w 5440"/>
                <a:gd name="T61" fmla="*/ 0 h 20"/>
                <a:gd name="T62" fmla="*/ 3130 w 5440"/>
                <a:gd name="T63" fmla="*/ 20 h 20"/>
                <a:gd name="T64" fmla="*/ 3370 w 5440"/>
                <a:gd name="T65" fmla="*/ 0 h 20"/>
                <a:gd name="T66" fmla="*/ 3510 w 5440"/>
                <a:gd name="T67" fmla="*/ 20 h 20"/>
                <a:gd name="T68" fmla="*/ 3370 w 5440"/>
                <a:gd name="T69" fmla="*/ 0 h 20"/>
                <a:gd name="T70" fmla="*/ 3760 w 5440"/>
                <a:gd name="T71" fmla="*/ 10 h 20"/>
                <a:gd name="T72" fmla="*/ 3600 w 5440"/>
                <a:gd name="T73" fmla="*/ 10 h 20"/>
                <a:gd name="T74" fmla="*/ 3990 w 5440"/>
                <a:gd name="T75" fmla="*/ 0 h 20"/>
                <a:gd name="T76" fmla="*/ 3850 w 5440"/>
                <a:gd name="T77" fmla="*/ 20 h 20"/>
                <a:gd name="T78" fmla="*/ 4090 w 5440"/>
                <a:gd name="T79" fmla="*/ 0 h 20"/>
                <a:gd name="T80" fmla="*/ 4230 w 5440"/>
                <a:gd name="T81" fmla="*/ 20 h 20"/>
                <a:gd name="T82" fmla="*/ 4090 w 5440"/>
                <a:gd name="T83" fmla="*/ 0 h 20"/>
                <a:gd name="T84" fmla="*/ 4480 w 5440"/>
                <a:gd name="T85" fmla="*/ 10 h 20"/>
                <a:gd name="T86" fmla="*/ 4320 w 5440"/>
                <a:gd name="T87" fmla="*/ 10 h 20"/>
                <a:gd name="T88" fmla="*/ 4710 w 5440"/>
                <a:gd name="T89" fmla="*/ 0 h 20"/>
                <a:gd name="T90" fmla="*/ 4570 w 5440"/>
                <a:gd name="T91" fmla="*/ 20 h 20"/>
                <a:gd name="T92" fmla="*/ 4810 w 5440"/>
                <a:gd name="T93" fmla="*/ 0 h 20"/>
                <a:gd name="T94" fmla="*/ 4950 w 5440"/>
                <a:gd name="T95" fmla="*/ 20 h 20"/>
                <a:gd name="T96" fmla="*/ 4810 w 5440"/>
                <a:gd name="T97" fmla="*/ 0 h 20"/>
                <a:gd name="T98" fmla="*/ 5200 w 5440"/>
                <a:gd name="T99" fmla="*/ 10 h 20"/>
                <a:gd name="T100" fmla="*/ 5040 w 5440"/>
                <a:gd name="T101" fmla="*/ 10 h 20"/>
                <a:gd name="T102" fmla="*/ 5430 w 5440"/>
                <a:gd name="T103" fmla="*/ 0 h 20"/>
                <a:gd name="T104" fmla="*/ 5290 w 5440"/>
                <a:gd name="T10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40" h="20">
                  <a:moveTo>
                    <a:pt x="10" y="0"/>
                  </a:moveTo>
                  <a:lnTo>
                    <a:pt x="150" y="0"/>
                  </a:lnTo>
                  <a:cubicBezTo>
                    <a:pt x="155" y="0"/>
                    <a:pt x="160" y="5"/>
                    <a:pt x="160" y="10"/>
                  </a:cubicBezTo>
                  <a:cubicBezTo>
                    <a:pt x="160" y="16"/>
                    <a:pt x="155" y="20"/>
                    <a:pt x="150" y="20"/>
                  </a:cubicBezTo>
                  <a:lnTo>
                    <a:pt x="10" y="20"/>
                  </a:lnTo>
                  <a:cubicBezTo>
                    <a:pt x="4" y="20"/>
                    <a:pt x="0" y="16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lose/>
                  <a:moveTo>
                    <a:pt x="250" y="0"/>
                  </a:moveTo>
                  <a:lnTo>
                    <a:pt x="390" y="0"/>
                  </a:lnTo>
                  <a:cubicBezTo>
                    <a:pt x="395" y="0"/>
                    <a:pt x="400" y="5"/>
                    <a:pt x="400" y="10"/>
                  </a:cubicBezTo>
                  <a:cubicBezTo>
                    <a:pt x="400" y="16"/>
                    <a:pt x="395" y="20"/>
                    <a:pt x="390" y="20"/>
                  </a:cubicBezTo>
                  <a:lnTo>
                    <a:pt x="250" y="20"/>
                  </a:lnTo>
                  <a:cubicBezTo>
                    <a:pt x="244" y="20"/>
                    <a:pt x="240" y="16"/>
                    <a:pt x="240" y="10"/>
                  </a:cubicBezTo>
                  <a:cubicBezTo>
                    <a:pt x="240" y="5"/>
                    <a:pt x="244" y="0"/>
                    <a:pt x="250" y="0"/>
                  </a:cubicBezTo>
                  <a:close/>
                  <a:moveTo>
                    <a:pt x="490" y="0"/>
                  </a:moveTo>
                  <a:lnTo>
                    <a:pt x="630" y="0"/>
                  </a:lnTo>
                  <a:cubicBezTo>
                    <a:pt x="635" y="0"/>
                    <a:pt x="640" y="5"/>
                    <a:pt x="640" y="10"/>
                  </a:cubicBezTo>
                  <a:cubicBezTo>
                    <a:pt x="640" y="16"/>
                    <a:pt x="635" y="20"/>
                    <a:pt x="630" y="20"/>
                  </a:cubicBezTo>
                  <a:lnTo>
                    <a:pt x="490" y="20"/>
                  </a:lnTo>
                  <a:cubicBezTo>
                    <a:pt x="484" y="20"/>
                    <a:pt x="480" y="16"/>
                    <a:pt x="480" y="10"/>
                  </a:cubicBezTo>
                  <a:cubicBezTo>
                    <a:pt x="480" y="5"/>
                    <a:pt x="484" y="0"/>
                    <a:pt x="490" y="0"/>
                  </a:cubicBezTo>
                  <a:close/>
                  <a:moveTo>
                    <a:pt x="730" y="0"/>
                  </a:moveTo>
                  <a:lnTo>
                    <a:pt x="870" y="0"/>
                  </a:lnTo>
                  <a:cubicBezTo>
                    <a:pt x="875" y="0"/>
                    <a:pt x="880" y="5"/>
                    <a:pt x="880" y="10"/>
                  </a:cubicBezTo>
                  <a:cubicBezTo>
                    <a:pt x="880" y="16"/>
                    <a:pt x="875" y="20"/>
                    <a:pt x="870" y="20"/>
                  </a:cubicBezTo>
                  <a:lnTo>
                    <a:pt x="730" y="20"/>
                  </a:lnTo>
                  <a:cubicBezTo>
                    <a:pt x="724" y="20"/>
                    <a:pt x="720" y="16"/>
                    <a:pt x="720" y="10"/>
                  </a:cubicBezTo>
                  <a:cubicBezTo>
                    <a:pt x="720" y="5"/>
                    <a:pt x="724" y="0"/>
                    <a:pt x="730" y="0"/>
                  </a:cubicBezTo>
                  <a:close/>
                  <a:moveTo>
                    <a:pt x="970" y="0"/>
                  </a:moveTo>
                  <a:lnTo>
                    <a:pt x="1110" y="0"/>
                  </a:lnTo>
                  <a:cubicBezTo>
                    <a:pt x="1115" y="0"/>
                    <a:pt x="1120" y="5"/>
                    <a:pt x="1120" y="10"/>
                  </a:cubicBezTo>
                  <a:cubicBezTo>
                    <a:pt x="1120" y="16"/>
                    <a:pt x="1115" y="20"/>
                    <a:pt x="1110" y="20"/>
                  </a:cubicBezTo>
                  <a:lnTo>
                    <a:pt x="970" y="20"/>
                  </a:lnTo>
                  <a:cubicBezTo>
                    <a:pt x="964" y="20"/>
                    <a:pt x="960" y="16"/>
                    <a:pt x="960" y="10"/>
                  </a:cubicBezTo>
                  <a:cubicBezTo>
                    <a:pt x="960" y="5"/>
                    <a:pt x="964" y="0"/>
                    <a:pt x="970" y="0"/>
                  </a:cubicBezTo>
                  <a:close/>
                  <a:moveTo>
                    <a:pt x="1210" y="0"/>
                  </a:moveTo>
                  <a:lnTo>
                    <a:pt x="1350" y="0"/>
                  </a:lnTo>
                  <a:cubicBezTo>
                    <a:pt x="1355" y="0"/>
                    <a:pt x="1360" y="5"/>
                    <a:pt x="1360" y="10"/>
                  </a:cubicBezTo>
                  <a:cubicBezTo>
                    <a:pt x="1360" y="16"/>
                    <a:pt x="1355" y="20"/>
                    <a:pt x="1350" y="20"/>
                  </a:cubicBezTo>
                  <a:lnTo>
                    <a:pt x="1210" y="20"/>
                  </a:lnTo>
                  <a:cubicBezTo>
                    <a:pt x="1204" y="20"/>
                    <a:pt x="1200" y="16"/>
                    <a:pt x="1200" y="10"/>
                  </a:cubicBezTo>
                  <a:cubicBezTo>
                    <a:pt x="1200" y="5"/>
                    <a:pt x="1204" y="0"/>
                    <a:pt x="1210" y="0"/>
                  </a:cubicBezTo>
                  <a:close/>
                  <a:moveTo>
                    <a:pt x="1450" y="0"/>
                  </a:moveTo>
                  <a:lnTo>
                    <a:pt x="1590" y="0"/>
                  </a:lnTo>
                  <a:cubicBezTo>
                    <a:pt x="1595" y="0"/>
                    <a:pt x="1600" y="5"/>
                    <a:pt x="1600" y="10"/>
                  </a:cubicBezTo>
                  <a:cubicBezTo>
                    <a:pt x="1600" y="16"/>
                    <a:pt x="1595" y="20"/>
                    <a:pt x="1590" y="20"/>
                  </a:cubicBezTo>
                  <a:lnTo>
                    <a:pt x="1450" y="20"/>
                  </a:lnTo>
                  <a:cubicBezTo>
                    <a:pt x="1444" y="20"/>
                    <a:pt x="1440" y="16"/>
                    <a:pt x="1440" y="10"/>
                  </a:cubicBezTo>
                  <a:cubicBezTo>
                    <a:pt x="1440" y="5"/>
                    <a:pt x="1444" y="0"/>
                    <a:pt x="1450" y="0"/>
                  </a:cubicBezTo>
                  <a:close/>
                  <a:moveTo>
                    <a:pt x="1690" y="0"/>
                  </a:moveTo>
                  <a:lnTo>
                    <a:pt x="1830" y="0"/>
                  </a:lnTo>
                  <a:cubicBezTo>
                    <a:pt x="1835" y="0"/>
                    <a:pt x="1840" y="5"/>
                    <a:pt x="1840" y="10"/>
                  </a:cubicBezTo>
                  <a:cubicBezTo>
                    <a:pt x="1840" y="16"/>
                    <a:pt x="1835" y="20"/>
                    <a:pt x="1830" y="20"/>
                  </a:cubicBezTo>
                  <a:lnTo>
                    <a:pt x="1690" y="20"/>
                  </a:lnTo>
                  <a:cubicBezTo>
                    <a:pt x="1684" y="20"/>
                    <a:pt x="1680" y="16"/>
                    <a:pt x="1680" y="10"/>
                  </a:cubicBezTo>
                  <a:cubicBezTo>
                    <a:pt x="1680" y="5"/>
                    <a:pt x="1684" y="0"/>
                    <a:pt x="1690" y="0"/>
                  </a:cubicBezTo>
                  <a:close/>
                  <a:moveTo>
                    <a:pt x="1930" y="0"/>
                  </a:moveTo>
                  <a:lnTo>
                    <a:pt x="2070" y="0"/>
                  </a:lnTo>
                  <a:cubicBezTo>
                    <a:pt x="2075" y="0"/>
                    <a:pt x="2080" y="5"/>
                    <a:pt x="2080" y="10"/>
                  </a:cubicBezTo>
                  <a:cubicBezTo>
                    <a:pt x="2080" y="16"/>
                    <a:pt x="2075" y="20"/>
                    <a:pt x="2070" y="20"/>
                  </a:cubicBezTo>
                  <a:lnTo>
                    <a:pt x="1930" y="20"/>
                  </a:lnTo>
                  <a:cubicBezTo>
                    <a:pt x="1924" y="20"/>
                    <a:pt x="1920" y="16"/>
                    <a:pt x="1920" y="10"/>
                  </a:cubicBezTo>
                  <a:cubicBezTo>
                    <a:pt x="1920" y="5"/>
                    <a:pt x="1924" y="0"/>
                    <a:pt x="1930" y="0"/>
                  </a:cubicBezTo>
                  <a:close/>
                  <a:moveTo>
                    <a:pt x="2170" y="0"/>
                  </a:moveTo>
                  <a:lnTo>
                    <a:pt x="2310" y="0"/>
                  </a:lnTo>
                  <a:cubicBezTo>
                    <a:pt x="2315" y="0"/>
                    <a:pt x="2320" y="5"/>
                    <a:pt x="2320" y="10"/>
                  </a:cubicBezTo>
                  <a:cubicBezTo>
                    <a:pt x="2320" y="16"/>
                    <a:pt x="2315" y="20"/>
                    <a:pt x="2310" y="20"/>
                  </a:cubicBezTo>
                  <a:lnTo>
                    <a:pt x="2170" y="20"/>
                  </a:lnTo>
                  <a:cubicBezTo>
                    <a:pt x="2164" y="20"/>
                    <a:pt x="2160" y="16"/>
                    <a:pt x="2160" y="10"/>
                  </a:cubicBezTo>
                  <a:cubicBezTo>
                    <a:pt x="2160" y="5"/>
                    <a:pt x="2164" y="0"/>
                    <a:pt x="2170" y="0"/>
                  </a:cubicBezTo>
                  <a:close/>
                  <a:moveTo>
                    <a:pt x="2410" y="0"/>
                  </a:moveTo>
                  <a:lnTo>
                    <a:pt x="2550" y="0"/>
                  </a:lnTo>
                  <a:cubicBezTo>
                    <a:pt x="2555" y="0"/>
                    <a:pt x="2560" y="5"/>
                    <a:pt x="2560" y="10"/>
                  </a:cubicBezTo>
                  <a:cubicBezTo>
                    <a:pt x="2560" y="16"/>
                    <a:pt x="2555" y="20"/>
                    <a:pt x="2550" y="20"/>
                  </a:cubicBezTo>
                  <a:lnTo>
                    <a:pt x="2410" y="20"/>
                  </a:lnTo>
                  <a:cubicBezTo>
                    <a:pt x="2404" y="20"/>
                    <a:pt x="2400" y="16"/>
                    <a:pt x="2400" y="10"/>
                  </a:cubicBezTo>
                  <a:cubicBezTo>
                    <a:pt x="2400" y="5"/>
                    <a:pt x="2404" y="0"/>
                    <a:pt x="2410" y="0"/>
                  </a:cubicBezTo>
                  <a:close/>
                  <a:moveTo>
                    <a:pt x="2650" y="0"/>
                  </a:moveTo>
                  <a:lnTo>
                    <a:pt x="2790" y="0"/>
                  </a:lnTo>
                  <a:cubicBezTo>
                    <a:pt x="2795" y="0"/>
                    <a:pt x="2800" y="5"/>
                    <a:pt x="2800" y="10"/>
                  </a:cubicBezTo>
                  <a:cubicBezTo>
                    <a:pt x="2800" y="16"/>
                    <a:pt x="2795" y="20"/>
                    <a:pt x="2790" y="20"/>
                  </a:cubicBezTo>
                  <a:lnTo>
                    <a:pt x="2650" y="20"/>
                  </a:lnTo>
                  <a:cubicBezTo>
                    <a:pt x="2644" y="20"/>
                    <a:pt x="2640" y="16"/>
                    <a:pt x="2640" y="10"/>
                  </a:cubicBezTo>
                  <a:cubicBezTo>
                    <a:pt x="2640" y="5"/>
                    <a:pt x="2644" y="0"/>
                    <a:pt x="2650" y="0"/>
                  </a:cubicBezTo>
                  <a:close/>
                  <a:moveTo>
                    <a:pt x="2890" y="0"/>
                  </a:moveTo>
                  <a:lnTo>
                    <a:pt x="3030" y="0"/>
                  </a:lnTo>
                  <a:cubicBezTo>
                    <a:pt x="3035" y="0"/>
                    <a:pt x="3040" y="5"/>
                    <a:pt x="3040" y="10"/>
                  </a:cubicBezTo>
                  <a:cubicBezTo>
                    <a:pt x="3040" y="16"/>
                    <a:pt x="3035" y="20"/>
                    <a:pt x="3030" y="20"/>
                  </a:cubicBezTo>
                  <a:lnTo>
                    <a:pt x="2890" y="20"/>
                  </a:lnTo>
                  <a:cubicBezTo>
                    <a:pt x="2884" y="20"/>
                    <a:pt x="2880" y="16"/>
                    <a:pt x="2880" y="10"/>
                  </a:cubicBezTo>
                  <a:cubicBezTo>
                    <a:pt x="2880" y="5"/>
                    <a:pt x="2884" y="0"/>
                    <a:pt x="2890" y="0"/>
                  </a:cubicBezTo>
                  <a:close/>
                  <a:moveTo>
                    <a:pt x="3130" y="0"/>
                  </a:moveTo>
                  <a:lnTo>
                    <a:pt x="3270" y="0"/>
                  </a:lnTo>
                  <a:cubicBezTo>
                    <a:pt x="3275" y="0"/>
                    <a:pt x="3280" y="5"/>
                    <a:pt x="3280" y="10"/>
                  </a:cubicBezTo>
                  <a:cubicBezTo>
                    <a:pt x="3280" y="16"/>
                    <a:pt x="3275" y="20"/>
                    <a:pt x="3270" y="20"/>
                  </a:cubicBezTo>
                  <a:lnTo>
                    <a:pt x="3130" y="20"/>
                  </a:lnTo>
                  <a:cubicBezTo>
                    <a:pt x="3124" y="20"/>
                    <a:pt x="3120" y="16"/>
                    <a:pt x="3120" y="10"/>
                  </a:cubicBezTo>
                  <a:cubicBezTo>
                    <a:pt x="3120" y="5"/>
                    <a:pt x="3124" y="0"/>
                    <a:pt x="3130" y="0"/>
                  </a:cubicBezTo>
                  <a:close/>
                  <a:moveTo>
                    <a:pt x="3370" y="0"/>
                  </a:moveTo>
                  <a:lnTo>
                    <a:pt x="3510" y="0"/>
                  </a:lnTo>
                  <a:cubicBezTo>
                    <a:pt x="3515" y="0"/>
                    <a:pt x="3520" y="5"/>
                    <a:pt x="3520" y="10"/>
                  </a:cubicBezTo>
                  <a:cubicBezTo>
                    <a:pt x="3520" y="16"/>
                    <a:pt x="3515" y="20"/>
                    <a:pt x="3510" y="20"/>
                  </a:cubicBezTo>
                  <a:lnTo>
                    <a:pt x="3370" y="20"/>
                  </a:lnTo>
                  <a:cubicBezTo>
                    <a:pt x="3364" y="20"/>
                    <a:pt x="3360" y="16"/>
                    <a:pt x="3360" y="10"/>
                  </a:cubicBezTo>
                  <a:cubicBezTo>
                    <a:pt x="3360" y="5"/>
                    <a:pt x="3364" y="0"/>
                    <a:pt x="3370" y="0"/>
                  </a:cubicBezTo>
                  <a:close/>
                  <a:moveTo>
                    <a:pt x="3610" y="0"/>
                  </a:moveTo>
                  <a:lnTo>
                    <a:pt x="3750" y="0"/>
                  </a:lnTo>
                  <a:cubicBezTo>
                    <a:pt x="3755" y="0"/>
                    <a:pt x="3760" y="5"/>
                    <a:pt x="3760" y="10"/>
                  </a:cubicBezTo>
                  <a:cubicBezTo>
                    <a:pt x="3760" y="16"/>
                    <a:pt x="3755" y="20"/>
                    <a:pt x="3750" y="20"/>
                  </a:cubicBezTo>
                  <a:lnTo>
                    <a:pt x="3610" y="20"/>
                  </a:lnTo>
                  <a:cubicBezTo>
                    <a:pt x="3604" y="20"/>
                    <a:pt x="3600" y="16"/>
                    <a:pt x="3600" y="10"/>
                  </a:cubicBezTo>
                  <a:cubicBezTo>
                    <a:pt x="3600" y="5"/>
                    <a:pt x="3604" y="0"/>
                    <a:pt x="3610" y="0"/>
                  </a:cubicBezTo>
                  <a:close/>
                  <a:moveTo>
                    <a:pt x="3850" y="0"/>
                  </a:moveTo>
                  <a:lnTo>
                    <a:pt x="3990" y="0"/>
                  </a:lnTo>
                  <a:cubicBezTo>
                    <a:pt x="3995" y="0"/>
                    <a:pt x="4000" y="5"/>
                    <a:pt x="4000" y="10"/>
                  </a:cubicBezTo>
                  <a:cubicBezTo>
                    <a:pt x="4000" y="16"/>
                    <a:pt x="3995" y="20"/>
                    <a:pt x="3990" y="20"/>
                  </a:cubicBezTo>
                  <a:lnTo>
                    <a:pt x="3850" y="20"/>
                  </a:lnTo>
                  <a:cubicBezTo>
                    <a:pt x="3844" y="20"/>
                    <a:pt x="3840" y="16"/>
                    <a:pt x="3840" y="10"/>
                  </a:cubicBezTo>
                  <a:cubicBezTo>
                    <a:pt x="3840" y="5"/>
                    <a:pt x="3844" y="0"/>
                    <a:pt x="3850" y="0"/>
                  </a:cubicBezTo>
                  <a:close/>
                  <a:moveTo>
                    <a:pt x="4090" y="0"/>
                  </a:moveTo>
                  <a:lnTo>
                    <a:pt x="4230" y="0"/>
                  </a:lnTo>
                  <a:cubicBezTo>
                    <a:pt x="4235" y="0"/>
                    <a:pt x="4240" y="5"/>
                    <a:pt x="4240" y="10"/>
                  </a:cubicBezTo>
                  <a:cubicBezTo>
                    <a:pt x="4240" y="16"/>
                    <a:pt x="4235" y="20"/>
                    <a:pt x="4230" y="20"/>
                  </a:cubicBezTo>
                  <a:lnTo>
                    <a:pt x="4090" y="20"/>
                  </a:lnTo>
                  <a:cubicBezTo>
                    <a:pt x="4084" y="20"/>
                    <a:pt x="4080" y="16"/>
                    <a:pt x="4080" y="10"/>
                  </a:cubicBezTo>
                  <a:cubicBezTo>
                    <a:pt x="4080" y="5"/>
                    <a:pt x="4084" y="0"/>
                    <a:pt x="4090" y="0"/>
                  </a:cubicBezTo>
                  <a:close/>
                  <a:moveTo>
                    <a:pt x="4330" y="0"/>
                  </a:moveTo>
                  <a:lnTo>
                    <a:pt x="4470" y="0"/>
                  </a:lnTo>
                  <a:cubicBezTo>
                    <a:pt x="4475" y="0"/>
                    <a:pt x="4480" y="5"/>
                    <a:pt x="4480" y="10"/>
                  </a:cubicBezTo>
                  <a:cubicBezTo>
                    <a:pt x="4480" y="16"/>
                    <a:pt x="4475" y="20"/>
                    <a:pt x="4470" y="20"/>
                  </a:cubicBezTo>
                  <a:lnTo>
                    <a:pt x="4330" y="20"/>
                  </a:lnTo>
                  <a:cubicBezTo>
                    <a:pt x="4324" y="20"/>
                    <a:pt x="4320" y="16"/>
                    <a:pt x="4320" y="10"/>
                  </a:cubicBezTo>
                  <a:cubicBezTo>
                    <a:pt x="4320" y="5"/>
                    <a:pt x="4324" y="0"/>
                    <a:pt x="4330" y="0"/>
                  </a:cubicBezTo>
                  <a:close/>
                  <a:moveTo>
                    <a:pt x="4570" y="0"/>
                  </a:moveTo>
                  <a:lnTo>
                    <a:pt x="4710" y="0"/>
                  </a:lnTo>
                  <a:cubicBezTo>
                    <a:pt x="4715" y="0"/>
                    <a:pt x="4720" y="5"/>
                    <a:pt x="4720" y="10"/>
                  </a:cubicBezTo>
                  <a:cubicBezTo>
                    <a:pt x="4720" y="16"/>
                    <a:pt x="4715" y="20"/>
                    <a:pt x="4710" y="20"/>
                  </a:cubicBezTo>
                  <a:lnTo>
                    <a:pt x="4570" y="20"/>
                  </a:lnTo>
                  <a:cubicBezTo>
                    <a:pt x="4564" y="20"/>
                    <a:pt x="4560" y="16"/>
                    <a:pt x="4560" y="10"/>
                  </a:cubicBezTo>
                  <a:cubicBezTo>
                    <a:pt x="4560" y="5"/>
                    <a:pt x="4564" y="0"/>
                    <a:pt x="4570" y="0"/>
                  </a:cubicBezTo>
                  <a:close/>
                  <a:moveTo>
                    <a:pt x="4810" y="0"/>
                  </a:moveTo>
                  <a:lnTo>
                    <a:pt x="4950" y="0"/>
                  </a:lnTo>
                  <a:cubicBezTo>
                    <a:pt x="4955" y="0"/>
                    <a:pt x="4960" y="5"/>
                    <a:pt x="4960" y="10"/>
                  </a:cubicBezTo>
                  <a:cubicBezTo>
                    <a:pt x="4960" y="16"/>
                    <a:pt x="4955" y="20"/>
                    <a:pt x="4950" y="20"/>
                  </a:cubicBezTo>
                  <a:lnTo>
                    <a:pt x="4810" y="20"/>
                  </a:lnTo>
                  <a:cubicBezTo>
                    <a:pt x="4804" y="20"/>
                    <a:pt x="4800" y="16"/>
                    <a:pt x="4800" y="10"/>
                  </a:cubicBezTo>
                  <a:cubicBezTo>
                    <a:pt x="4800" y="5"/>
                    <a:pt x="4804" y="0"/>
                    <a:pt x="4810" y="0"/>
                  </a:cubicBezTo>
                  <a:close/>
                  <a:moveTo>
                    <a:pt x="5050" y="0"/>
                  </a:moveTo>
                  <a:lnTo>
                    <a:pt x="5190" y="0"/>
                  </a:lnTo>
                  <a:cubicBezTo>
                    <a:pt x="5195" y="0"/>
                    <a:pt x="5200" y="5"/>
                    <a:pt x="5200" y="10"/>
                  </a:cubicBezTo>
                  <a:cubicBezTo>
                    <a:pt x="5200" y="16"/>
                    <a:pt x="5195" y="20"/>
                    <a:pt x="5190" y="20"/>
                  </a:cubicBezTo>
                  <a:lnTo>
                    <a:pt x="5050" y="20"/>
                  </a:lnTo>
                  <a:cubicBezTo>
                    <a:pt x="5044" y="20"/>
                    <a:pt x="5040" y="16"/>
                    <a:pt x="5040" y="10"/>
                  </a:cubicBezTo>
                  <a:cubicBezTo>
                    <a:pt x="5040" y="5"/>
                    <a:pt x="5044" y="0"/>
                    <a:pt x="5050" y="0"/>
                  </a:cubicBezTo>
                  <a:close/>
                  <a:moveTo>
                    <a:pt x="5290" y="0"/>
                  </a:moveTo>
                  <a:lnTo>
                    <a:pt x="5430" y="0"/>
                  </a:lnTo>
                  <a:cubicBezTo>
                    <a:pt x="5435" y="0"/>
                    <a:pt x="5440" y="5"/>
                    <a:pt x="5440" y="10"/>
                  </a:cubicBezTo>
                  <a:cubicBezTo>
                    <a:pt x="5440" y="16"/>
                    <a:pt x="5435" y="20"/>
                    <a:pt x="5430" y="20"/>
                  </a:cubicBezTo>
                  <a:lnTo>
                    <a:pt x="5290" y="20"/>
                  </a:lnTo>
                  <a:cubicBezTo>
                    <a:pt x="5284" y="20"/>
                    <a:pt x="5280" y="16"/>
                    <a:pt x="5280" y="10"/>
                  </a:cubicBezTo>
                  <a:cubicBezTo>
                    <a:pt x="5280" y="5"/>
                    <a:pt x="5284" y="0"/>
                    <a:pt x="5290" y="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1" name="Freeform 39">
              <a:extLst>
                <a:ext uri="{FF2B5EF4-FFF2-40B4-BE49-F238E27FC236}">
                  <a16:creationId xmlns:a16="http://schemas.microsoft.com/office/drawing/2014/main" id="{5F1A91CC-A976-0ED6-55A0-BA2053DC4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973" y="5850644"/>
              <a:ext cx="169863" cy="112713"/>
            </a:xfrm>
            <a:custGeom>
              <a:avLst/>
              <a:gdLst>
                <a:gd name="T0" fmla="*/ 107 w 107"/>
                <a:gd name="T1" fmla="*/ 71 h 71"/>
                <a:gd name="T2" fmla="*/ 0 w 107"/>
                <a:gd name="T3" fmla="*/ 35 h 71"/>
                <a:gd name="T4" fmla="*/ 107 w 107"/>
                <a:gd name="T5" fmla="*/ 0 h 71"/>
                <a:gd name="T6" fmla="*/ 107 w 107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71">
                  <a:moveTo>
                    <a:pt x="107" y="71"/>
                  </a:moveTo>
                  <a:lnTo>
                    <a:pt x="0" y="35"/>
                  </a:lnTo>
                  <a:lnTo>
                    <a:pt x="107" y="0"/>
                  </a:lnTo>
                  <a:lnTo>
                    <a:pt x="107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8F9568BA-0481-0C29-E985-9B8D4F36C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2610" y="5850644"/>
              <a:ext cx="168275" cy="112713"/>
            </a:xfrm>
            <a:custGeom>
              <a:avLst/>
              <a:gdLst>
                <a:gd name="T0" fmla="*/ 0 w 106"/>
                <a:gd name="T1" fmla="*/ 0 h 71"/>
                <a:gd name="T2" fmla="*/ 106 w 106"/>
                <a:gd name="T3" fmla="*/ 35 h 71"/>
                <a:gd name="T4" fmla="*/ 0 w 106"/>
                <a:gd name="T5" fmla="*/ 71 h 71"/>
                <a:gd name="T6" fmla="*/ 0 w 106"/>
                <a:gd name="T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71">
                  <a:moveTo>
                    <a:pt x="0" y="0"/>
                  </a:moveTo>
                  <a:lnTo>
                    <a:pt x="106" y="35"/>
                  </a:lnTo>
                  <a:lnTo>
                    <a:pt x="0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PK"/>
            </a:p>
          </p:txBody>
        </p:sp>
        <p:sp>
          <p:nvSpPr>
            <p:cNvPr id="63" name="Rectangle 42">
              <a:extLst>
                <a:ext uri="{FF2B5EF4-FFF2-40B4-BE49-F238E27FC236}">
                  <a16:creationId xmlns:a16="http://schemas.microsoft.com/office/drawing/2014/main" id="{AB29BA99-8B4D-BDCC-59A7-9409A326E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395" y="5979868"/>
              <a:ext cx="24318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PK" altLang="en-PK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MAP mode specific procedure</a:t>
              </a:r>
              <a:endPara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FD47D8B9-4ABB-0CE2-7FDE-82768EEF398B}"/>
              </a:ext>
            </a:extLst>
          </p:cNvPr>
          <p:cNvSpPr/>
          <p:nvPr/>
        </p:nvSpPr>
        <p:spPr bwMode="auto">
          <a:xfrm>
            <a:off x="4609542" y="3206931"/>
            <a:ext cx="702318" cy="4572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AF0CFA2C-AF6B-969D-9B06-320405051DE8}"/>
              </a:ext>
            </a:extLst>
          </p:cNvPr>
          <p:cNvSpPr/>
          <p:nvPr/>
        </p:nvSpPr>
        <p:spPr bwMode="auto">
          <a:xfrm>
            <a:off x="8995470" y="3227418"/>
            <a:ext cx="754935" cy="4572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75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DF8A-0C81-489D-9F14-A1A3AFB4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>
                <a:latin typeface="Times New Roman" panose="02020603050405020304" pitchFamily="18" charset="0"/>
              </a:rPr>
              <a:t>Backhaul</a:t>
            </a:r>
            <a:r>
              <a:rPr lang="en-US" altLang="en-PK" b="0">
                <a:latin typeface="Times New Roman" panose="02020603050405020304" pitchFamily="18" charset="0"/>
              </a:rPr>
              <a:t> </a:t>
            </a:r>
            <a:r>
              <a:rPr lang="en-US"/>
              <a:t>Availability</a:t>
            </a:r>
            <a:r>
              <a:rPr lang="en-PK" altLang="en-PK" b="0">
                <a:latin typeface="Times New Roman" panose="02020603050405020304" pitchFamily="18" charset="0"/>
              </a:rPr>
              <a:t> 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E5A5A-860B-4FBC-A356-F10B2E2C6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Includes:</a:t>
            </a:r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b="0"/>
              <a:t>Latency</a:t>
            </a:r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b="0"/>
              <a:t>Bandwidth </a:t>
            </a:r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b="0"/>
              <a:t>Synchronization among access point</a:t>
            </a:r>
          </a:p>
          <a:p>
            <a:pPr marL="0" indent="0"/>
            <a:r>
              <a:rPr lang="en-US" b="0"/>
              <a:t> </a:t>
            </a:r>
            <a:endParaRPr lang="en-US" b="0">
              <a:cs typeface="Times New Roman"/>
            </a:endParaRPr>
          </a:p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9BB41-657A-4C5B-8980-81DDDA361F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7BD3D-0E48-479E-A49A-46888111C9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01A06B-ABCF-4481-B6DC-F916F6C413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64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C702-E684-46E4-999E-17E23876C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Times New Roman"/>
                <a:cs typeface="Times New Roman"/>
              </a:rPr>
              <a:t>User Related Information</a:t>
            </a:r>
          </a:p>
          <a:p>
            <a:endParaRPr lang="en-US" sz="2000" b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1CBD5-B409-4069-A8A4-1EB16D53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Requirements:</a:t>
            </a:r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/>
              <a:t>Latency </a:t>
            </a:r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/>
              <a:t>Reliability </a:t>
            </a:r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/>
              <a:t>Throughput</a:t>
            </a:r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/>
              <a:t>Jitter</a:t>
            </a:r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>
                <a:cs typeface="Times New Roman"/>
              </a:rPr>
              <a:t>Link quality</a:t>
            </a:r>
            <a:endParaRPr lang="en-US" b="0"/>
          </a:p>
          <a:p>
            <a:pPr marL="914400">
              <a:buFont typeface="Arial" panose="020B0604020202020204" pitchFamily="34" charset="0"/>
              <a:buChar char="•"/>
            </a:pPr>
            <a:r>
              <a:rPr lang="en-US" b="0">
                <a:cs typeface="Times New Roman"/>
              </a:rPr>
              <a:t>User Capabilities</a:t>
            </a:r>
          </a:p>
          <a:p>
            <a:endParaRPr lang="en-PK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0C8D2-0AE7-45B3-8EC3-22B2E16F3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B3545-9B41-4E73-AEDD-DEBD525D44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BDDE72-97B6-4632-A92C-31E4D2F1DE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71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8040-7C12-4268-88CF-998AAEDF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Requirements 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15BB7-1620-40A4-B1AD-2CF9ECFC0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Include: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b="0"/>
              <a:t>Load Balancing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b="0"/>
              <a:t>Energy Efficiency  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b="0"/>
              <a:t>Spectral Efficiency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b="0"/>
              <a:t>Backhaul Optimization</a:t>
            </a:r>
            <a:endParaRPr lang="en-PK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ECA8E-9236-45AE-A351-E2C2485E17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AB116-664B-48EB-BC37-94B3C25E4A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E1AB99-E054-4FDA-B730-CE65A348DD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2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73E9-B151-4993-8C0A-DA94D1A7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Scheme Selection Applicability 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808-2CDA-4EA3-9025-9A719D93A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Includes: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Coordinated TWT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Coordinated TDMA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Coordinated Spatial Reuse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Coordinated Beamforming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Joint Transmission</a:t>
            </a:r>
          </a:p>
          <a:p>
            <a:pPr marL="684213" indent="-398463">
              <a:buFont typeface="Arial" panose="020B0604020202020204" pitchFamily="34" charset="0"/>
              <a:buChar char="•"/>
            </a:pPr>
            <a:r>
              <a:rPr lang="en-US" b="0"/>
              <a:t>Coordinated Channel Usage</a:t>
            </a:r>
          </a:p>
          <a:p>
            <a:endParaRPr lang="en-US"/>
          </a:p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6938B-433D-4B8B-90E2-8D688996E6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71D7D-61DC-4ADB-9F63-4CE9C13494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DA7630-1996-410C-B620-3444BE7906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02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509</Words>
  <Application>Microsoft Office PowerPoint</Application>
  <PresentationFormat>Widescreen</PresentationFormat>
  <Paragraphs>137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Arial</vt:lpstr>
      <vt:lpstr>Arial Unicode MS</vt:lpstr>
      <vt:lpstr>Calibri</vt:lpstr>
      <vt:lpstr>Times New Roman</vt:lpstr>
      <vt:lpstr>Office Theme</vt:lpstr>
      <vt:lpstr>Microsoft Word 97 - 2003 Document</vt:lpstr>
      <vt:lpstr>Further Considerations For Generalized MAP Framework-follow up</vt:lpstr>
      <vt:lpstr>Abstract</vt:lpstr>
      <vt:lpstr>Introduction</vt:lpstr>
      <vt:lpstr>Recap (1)</vt:lpstr>
      <vt:lpstr>Proposed Approach </vt:lpstr>
      <vt:lpstr>Backhaul Availability </vt:lpstr>
      <vt:lpstr>User Related Information </vt:lpstr>
      <vt:lpstr>System Requirements </vt:lpstr>
      <vt:lpstr>Scheme Selection Applicability </vt:lpstr>
      <vt:lpstr>Others</vt:lpstr>
      <vt:lpstr>Summary</vt:lpstr>
      <vt:lpstr>References 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Shaıma' Samıh Saleem ABIDRABBU</cp:lastModifiedBy>
  <cp:revision>2</cp:revision>
  <cp:lastPrinted>1601-01-01T00:00:00Z</cp:lastPrinted>
  <dcterms:created xsi:type="dcterms:W3CDTF">2021-02-24T17:42:37Z</dcterms:created>
  <dcterms:modified xsi:type="dcterms:W3CDTF">2024-10-25T05:22:17Z</dcterms:modified>
</cp:coreProperties>
</file>