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81" r:id="rId1"/>
  </p:sldMasterIdLst>
  <p:notesMasterIdLst>
    <p:notesMasterId r:id="rId10"/>
  </p:notesMasterIdLst>
  <p:handoutMasterIdLst>
    <p:handoutMasterId r:id="rId11"/>
  </p:handoutMasterIdLst>
  <p:sldIdLst>
    <p:sldId id="256" r:id="rId2"/>
    <p:sldId id="257" r:id="rId3"/>
    <p:sldId id="292" r:id="rId4"/>
    <p:sldId id="293" r:id="rId5"/>
    <p:sldId id="297" r:id="rId6"/>
    <p:sldId id="267" r:id="rId7"/>
    <p:sldId id="295" r:id="rId8"/>
    <p:sldId id="296"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1pPr>
    <a:lvl2pPr marL="742950" indent="-28575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2pPr>
    <a:lvl3pPr marL="11430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3pPr>
    <a:lvl4pPr marL="16002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4pPr>
    <a:lvl5pPr marL="20574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5pPr>
    <a:lvl6pPr marL="2286000" algn="l" defTabSz="914400" rtl="0" eaLnBrk="1" latinLnBrk="0" hangingPunct="1">
      <a:defRPr sz="2400" kern="1200">
        <a:solidFill>
          <a:schemeClr val="bg1"/>
        </a:solidFill>
        <a:latin typeface="Times New Roman"/>
        <a:ea typeface="MS Gothic"/>
        <a:cs typeface="+mn-cs"/>
      </a:defRPr>
    </a:lvl6pPr>
    <a:lvl7pPr marL="2743200" algn="l" defTabSz="914400" rtl="0" eaLnBrk="1" latinLnBrk="0" hangingPunct="1">
      <a:defRPr sz="2400" kern="1200">
        <a:solidFill>
          <a:schemeClr val="bg1"/>
        </a:solidFill>
        <a:latin typeface="Times New Roman"/>
        <a:ea typeface="MS Gothic"/>
        <a:cs typeface="+mn-cs"/>
      </a:defRPr>
    </a:lvl7pPr>
    <a:lvl8pPr marL="3200400" algn="l" defTabSz="914400" rtl="0" eaLnBrk="1" latinLnBrk="0" hangingPunct="1">
      <a:defRPr sz="2400" kern="1200">
        <a:solidFill>
          <a:schemeClr val="bg1"/>
        </a:solidFill>
        <a:latin typeface="Times New Roman"/>
        <a:ea typeface="MS Gothic"/>
        <a:cs typeface="+mn-cs"/>
      </a:defRPr>
    </a:lvl8pPr>
    <a:lvl9pPr marL="3657600" algn="l" defTabSz="914400" rtl="0" eaLnBrk="1" latinLnBrk="0" hangingPunct="1">
      <a:defRPr sz="2400" kern="1200">
        <a:solidFill>
          <a:schemeClr val="bg1"/>
        </a:solidFill>
        <a:latin typeface="Times New Roman"/>
        <a:ea typeface="MS Gothic"/>
        <a:cs typeface="+mn-cs"/>
      </a:defRPr>
    </a:lvl9pPr>
  </p:defaultTextStyle>
  <p:extLst>
    <p:ext uri="{EFAFB233-063F-42B5-8137-9DF3F51BA10A}">
      <p15:sldGuideLst xmlns:p15="http://schemas.microsoft.com/office/powerpoint/2012/main">
        <p15:guide id="1" orient="horz" pos="2159">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59">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452AC5-F3F5-02A1-6CCC-58B16225A901}" name="주성 문" initials="주문" userId="202646a90de89a20"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95646" autoAdjust="0"/>
  </p:normalViewPr>
  <p:slideViewPr>
    <p:cSldViewPr>
      <p:cViewPr varScale="1">
        <p:scale>
          <a:sx n="122" d="100"/>
          <a:sy n="122" d="100"/>
        </p:scale>
        <p:origin x="896" y="200"/>
      </p:cViewPr>
      <p:guideLst>
        <p:guide orient="horz" pos="2159"/>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a:lstStyle>
            <a:lvl1pPr algn="l">
              <a:defRPr sz="1200"/>
            </a:lvl1pPr>
          </a:lstStyle>
          <a:p>
            <a:pPr lvl="0">
              <a:defRPr/>
            </a:pPr>
            <a:endParaRPr lang="ko-KR" alt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a:lstStyle>
            <a:lvl1pPr algn="r">
              <a:defRPr sz="1200"/>
            </a:lvl1pPr>
          </a:lstStyle>
          <a:p>
            <a:pPr lvl="0">
              <a:defRPr/>
            </a:pPr>
            <a:fld id="{B87CCAAF-252C-4847-8D16-EDD6B40E4912}" type="datetime1">
              <a:rPr lang="en-US"/>
              <a:pPr lvl="0">
                <a:defRPr/>
              </a:pPr>
              <a:t>11/11/24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anchor="b"/>
          <a:lstStyle>
            <a:lvl1pPr algn="l">
              <a:defRPr sz="1200"/>
            </a:lvl1pPr>
          </a:lstStyle>
          <a:p>
            <a:pPr lvl="0">
              <a:defRPr/>
            </a:pPr>
            <a:endParaRPr lang="ko-KR" alt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anchor="b"/>
          <a:lstStyle>
            <a:lvl1pPr algn="r">
              <a:defRPr sz="1200"/>
            </a:lvl1pPr>
          </a:lstStyle>
          <a:p>
            <a:pPr lvl="0">
              <a:defRPr/>
            </a:pPr>
            <a:fld id="{29996500-462A-4966-9632-4197CBF31A04}" type="slidenum">
              <a:rPr lang="en-US"/>
              <a:pPr lvl="0">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a:xfrm>
            <a:off x="0" y="0"/>
            <a:ext cx="6934200" cy="9280525"/>
          </a:xfrm>
          <a:prstGeom prst="roundRect">
            <a:avLst>
              <a:gd name="adj" fmla="val 19"/>
            </a:avLst>
          </a:prstGeom>
          <a:solidFill>
            <a:srgbClr val="FFFFFF"/>
          </a:solidFill>
          <a:ln w="9525">
            <a:noFill/>
            <a:round/>
          </a:ln>
          <a:effectLst/>
        </p:spPr>
        <p:txBody>
          <a:bodyPr wrap="none" anchor="ctr"/>
          <a:lstStyle/>
          <a:p>
            <a:pPr lvl="0">
              <a:defRPr/>
            </a:pPr>
            <a:endParaRPr lang="en-GB"/>
          </a:p>
        </p:txBody>
      </p:sp>
      <p:sp>
        <p:nvSpPr>
          <p:cNvPr id="2050" name="Rectangle 2"/>
          <p:cNvSpPr>
            <a:spLocks noGrp="1" noChangeArrowheads="1"/>
          </p:cNvSpPr>
          <p:nvPr>
            <p:ph type="hdr"/>
          </p:nvPr>
        </p:nvSpPr>
        <p:spPr>
          <a:xfrm>
            <a:off x="5640388" y="96838"/>
            <a:ext cx="639762" cy="211137"/>
          </a:xfrm>
          <a:prstGeom prst="rect">
            <a:avLst/>
          </a:prstGeom>
          <a:noFill/>
          <a:ln w="9525">
            <a:noFill/>
            <a:round/>
          </a:ln>
          <a:effectLst/>
        </p:spPr>
        <p:txBody>
          <a:bodyPr vert="horz" wrap="square" lIns="0" tIns="0" rIns="0" bIns="0" anchor="b" anchorCtr="0">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a:defRPr>
            </a:lvl1pPr>
          </a:lstStyle>
          <a:p>
            <a:pPr lvl="0">
              <a:defRPr/>
            </a:pPr>
            <a:r>
              <a:rPr lang="en-US"/>
              <a:t>doc.: IEEE 802.11-yy/xxxxr0</a:t>
            </a:r>
          </a:p>
        </p:txBody>
      </p:sp>
      <p:sp>
        <p:nvSpPr>
          <p:cNvPr id="2051" name="Rectangle 3"/>
          <p:cNvSpPr>
            <a:spLocks noGrp="1" noChangeArrowheads="1"/>
          </p:cNvSpPr>
          <p:nvPr>
            <p:ph type="dt"/>
          </p:nvPr>
        </p:nvSpPr>
        <p:spPr>
          <a:xfrm>
            <a:off x="654050" y="96838"/>
            <a:ext cx="825500" cy="211137"/>
          </a:xfrm>
          <a:prstGeom prst="rect">
            <a:avLst/>
          </a:prstGeom>
          <a:noFill/>
          <a:ln w="9525">
            <a:noFill/>
            <a:round/>
          </a:ln>
          <a:effectLst/>
        </p:spPr>
        <p:txBody>
          <a:bodyPr vert="horz" wrap="square" lIns="0" tIns="0" rIns="0" bIns="0" anchor="b" anchorCtr="0">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a:defRPr>
            </a:lvl1pPr>
          </a:lstStyle>
          <a:p>
            <a:pPr lvl="0">
              <a:defRPr/>
            </a:pPr>
            <a:r>
              <a:rPr lang="en-US"/>
              <a:t>Month Year</a:t>
            </a:r>
          </a:p>
        </p:txBody>
      </p:sp>
      <p:sp>
        <p:nvSpPr>
          <p:cNvPr id="2052" name="Rectangle 4"/>
          <p:cNvSpPr>
            <a:spLocks noGrp="1" noRot="1" noChangeAspect="1" noChangeArrowheads="1" noTextEdit="1"/>
          </p:cNvSpPr>
          <p:nvPr>
            <p:ph type="sldImg"/>
          </p:nvPr>
        </p:nvSpPr>
        <p:spPr>
          <a:xfrm>
            <a:off x="1152525" y="701675"/>
            <a:ext cx="4627563" cy="3467100"/>
          </a:xfrm>
          <a:prstGeom prst="rect">
            <a:avLst/>
          </a:prstGeom>
          <a:noFill/>
          <a:ln w="12600">
            <a:solidFill>
              <a:srgbClr val="000000"/>
            </a:solidFill>
            <a:miter/>
          </a:ln>
          <a:effectLst/>
        </p:spPr>
      </p:sp>
      <p:sp>
        <p:nvSpPr>
          <p:cNvPr id="2053" name="Rectangle 5"/>
          <p:cNvSpPr>
            <a:spLocks noGrp="1" noChangeArrowheads="1"/>
          </p:cNvSpPr>
          <p:nvPr>
            <p:ph type="body"/>
          </p:nvPr>
        </p:nvSpPr>
        <p:spPr>
          <a:xfrm>
            <a:off x="923925" y="4408488"/>
            <a:ext cx="5084763" cy="4175125"/>
          </a:xfrm>
          <a:prstGeom prst="rect">
            <a:avLst/>
          </a:prstGeom>
          <a:noFill/>
          <a:ln w="9525">
            <a:noFill/>
            <a:round/>
          </a:ln>
          <a:effectLst/>
        </p:spPr>
        <p:txBody>
          <a:bodyPr vert="horz" wrap="square" lIns="93600" tIns="46080" rIns="93600" bIns="46080" anchor="t" anchorCtr="0">
            <a:prstTxWarp prst="textNoShape">
              <a:avLst/>
            </a:prstTxWarp>
          </a:bodyPr>
          <a:lstStyle/>
          <a:p>
            <a:pPr lvl="0">
              <a:defRPr/>
            </a:pPr>
            <a:endParaRPr lang="ko-KR" altLang="en-US"/>
          </a:p>
        </p:txBody>
      </p:sp>
      <p:sp>
        <p:nvSpPr>
          <p:cNvPr id="2054" name="Rectangle 6"/>
          <p:cNvSpPr>
            <a:spLocks noGrp="1" noChangeArrowheads="1"/>
          </p:cNvSpPr>
          <p:nvPr>
            <p:ph type="ftr"/>
          </p:nvPr>
        </p:nvSpPr>
        <p:spPr>
          <a:xfrm>
            <a:off x="5357813" y="8985250"/>
            <a:ext cx="922337" cy="180975"/>
          </a:xfrm>
          <a:prstGeom prst="rect">
            <a:avLst/>
          </a:prstGeom>
          <a:noFill/>
          <a:ln w="9525">
            <a:noFill/>
            <a:round/>
          </a:ln>
          <a:effectLst/>
        </p:spPr>
        <p:txBody>
          <a:bodyPr vert="horz" wrap="square" lIns="0" tIns="0" rIns="0" bIns="0" anchor="t" anchorCtr="0">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a:defRPr>
            </a:lvl1pPr>
          </a:lstStyle>
          <a:p>
            <a:pPr lvl="0">
              <a:defRPr/>
            </a:pPr>
            <a:r>
              <a:rPr lang="en-US"/>
              <a:t>John Doe, Some Company</a:t>
            </a:r>
          </a:p>
        </p:txBody>
      </p:sp>
      <p:sp>
        <p:nvSpPr>
          <p:cNvPr id="2055" name="Rectangle 7"/>
          <p:cNvSpPr>
            <a:spLocks noGrp="1" noChangeArrowheads="1"/>
          </p:cNvSpPr>
          <p:nvPr>
            <p:ph type="sldNum"/>
          </p:nvPr>
        </p:nvSpPr>
        <p:spPr>
          <a:xfrm>
            <a:off x="3222625" y="8985250"/>
            <a:ext cx="511175" cy="363538"/>
          </a:xfrm>
          <a:prstGeom prst="rect">
            <a:avLst/>
          </a:prstGeom>
          <a:noFill/>
          <a:ln w="9525">
            <a:noFill/>
            <a:round/>
          </a:ln>
          <a:effectLst/>
        </p:spPr>
        <p:txBody>
          <a:bodyPr vert="horz" wrap="square" lIns="0" tIns="0" rIns="0" bIns="0" anchor="t" anchorCtr="0">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a:defRPr>
            </a:lvl1pPr>
          </a:lstStyle>
          <a:p>
            <a:pPr lvl="0">
              <a:defRPr/>
            </a:pPr>
            <a:r>
              <a:rPr lang="en-US"/>
              <a:t>Page </a:t>
            </a:r>
            <a:fld id="{47A7FEEB-9CD2-43FE-843C-C5350BEACB45}" type="slidenum">
              <a:rPr lang="en-US"/>
              <a:pPr lvl="0">
                <a:defRPr/>
              </a:pPr>
              <a:t>‹#›</a:t>
            </a:fld>
            <a:endParaRPr lang="en-US"/>
          </a:p>
        </p:txBody>
      </p:sp>
      <p:sp>
        <p:nvSpPr>
          <p:cNvPr id="2056" name="Rectangle 8"/>
          <p:cNvSpPr>
            <a:spLocks noChangeArrowheads="1"/>
          </p:cNvSpPr>
          <p:nvPr/>
        </p:nvSpPr>
        <p:spPr>
          <a:xfrm>
            <a:off x="722313" y="8985250"/>
            <a:ext cx="714375" cy="182563"/>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rPr>
              <a:t>Submission</a:t>
            </a:r>
          </a:p>
        </p:txBody>
      </p:sp>
      <p:sp>
        <p:nvSpPr>
          <p:cNvPr id="2057" name="Line 9"/>
          <p:cNvSpPr>
            <a:spLocks noChangeShapeType="1"/>
          </p:cNvSpPr>
          <p:nvPr/>
        </p:nvSpPr>
        <p:spPr>
          <a:xfrm>
            <a:off x="723900" y="8983663"/>
            <a:ext cx="5486400" cy="1587"/>
          </a:xfrm>
          <a:prstGeom prst="line">
            <a:avLst/>
          </a:prstGeom>
          <a:noFill/>
          <a:ln w="12600">
            <a:solidFill>
              <a:srgbClr val="000000"/>
            </a:solidFill>
            <a:miter/>
          </a:ln>
          <a:effectLst/>
        </p:spPr>
        <p:txBody>
          <a:bodyPr wrap="square"/>
          <a:lstStyle/>
          <a:p>
            <a:pPr lvl="0">
              <a:defRPr/>
            </a:pPr>
            <a:endParaRPr lang="en-GB"/>
          </a:p>
        </p:txBody>
      </p:sp>
      <p:sp>
        <p:nvSpPr>
          <p:cNvPr id="2058" name="Line 10"/>
          <p:cNvSpPr>
            <a:spLocks noChangeShapeType="1"/>
          </p:cNvSpPr>
          <p:nvPr/>
        </p:nvSpPr>
        <p:spPr>
          <a:xfrm>
            <a:off x="647700" y="296863"/>
            <a:ext cx="5638800" cy="1587"/>
          </a:xfrm>
          <a:prstGeom prst="line">
            <a:avLst/>
          </a:prstGeom>
          <a:noFill/>
          <a:ln w="12600">
            <a:solidFill>
              <a:srgbClr val="000000"/>
            </a:solidFill>
            <a:miter/>
          </a:ln>
          <a:effectLst/>
        </p:spPr>
        <p:txBody>
          <a:bodyPr wrap="square"/>
          <a:lstStyle/>
          <a:p>
            <a:pPr lvl="0">
              <a:defRPr/>
            </a:pPr>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lvl="0">
              <a:defRPr/>
            </a:pPr>
            <a:r>
              <a:rPr lang="en-US"/>
              <a:t>doc.: IEEE 802.11-yy/xxxxr0</a:t>
            </a:r>
          </a:p>
        </p:txBody>
      </p:sp>
      <p:sp>
        <p:nvSpPr>
          <p:cNvPr id="5" name="Rectangle 3"/>
          <p:cNvSpPr>
            <a:spLocks noGrp="1" noChangeArrowheads="1"/>
          </p:cNvSpPr>
          <p:nvPr>
            <p:ph type="dt"/>
          </p:nvPr>
        </p:nvSpPr>
        <p:spPr>
          <a:ln/>
        </p:spPr>
        <p:txBody>
          <a:bodyPr/>
          <a:lstStyle/>
          <a:p>
            <a:pPr lvl="0">
              <a:defRPr/>
            </a:pPr>
            <a:r>
              <a:rPr lang="en-US"/>
              <a:t>Month Year</a:t>
            </a:r>
          </a:p>
        </p:txBody>
      </p:sp>
      <p:sp>
        <p:nvSpPr>
          <p:cNvPr id="6" name="Rectangle 6"/>
          <p:cNvSpPr>
            <a:spLocks noGrp="1" noChangeArrowheads="1"/>
          </p:cNvSpPr>
          <p:nvPr>
            <p:ph type="ftr"/>
          </p:nvPr>
        </p:nvSpPr>
        <p:spPr>
          <a:ln/>
        </p:spPr>
        <p:txBody>
          <a:bodyPr/>
          <a:lstStyle/>
          <a:p>
            <a:pPr lvl="0">
              <a:defRPr/>
            </a:pPr>
            <a:r>
              <a:rPr lang="en-US"/>
              <a:t>John Doe, Some Company</a:t>
            </a:r>
          </a:p>
        </p:txBody>
      </p:sp>
      <p:sp>
        <p:nvSpPr>
          <p:cNvPr id="7" name="Rectangle 7"/>
          <p:cNvSpPr>
            <a:spLocks noGrp="1" noChangeArrowheads="1"/>
          </p:cNvSpPr>
          <p:nvPr>
            <p:ph type="sldNum"/>
          </p:nvPr>
        </p:nvSpPr>
        <p:spPr>
          <a:ln/>
        </p:spPr>
        <p:txBody>
          <a:bodyPr/>
          <a:lstStyle/>
          <a:p>
            <a:pPr lvl="0">
              <a:defRPr/>
            </a:pPr>
            <a:r>
              <a:rPr lang="en-US"/>
              <a:t>Page </a:t>
            </a:r>
            <a:fld id="{465D53FD-DB5F-4815-BF01-6488A8FBD189}" type="slidenum">
              <a:rPr lang="en-US"/>
              <a:pPr lvl="0">
                <a:defRPr/>
              </a:pPr>
              <a:t>1</a:t>
            </a:fld>
            <a:endParaRPr lang="en-US"/>
          </a:p>
        </p:txBody>
      </p:sp>
      <p:sp>
        <p:nvSpPr>
          <p:cNvPr id="12289" name="Text Box 1"/>
          <p:cNvSpPr txBox="1">
            <a:spLocks noChangeArrowheads="1"/>
          </p:cNvSpPr>
          <p:nvPr/>
        </p:nvSpPr>
        <p:spPr>
          <a:xfrm>
            <a:off x="1154113" y="701675"/>
            <a:ext cx="4625975" cy="3468688"/>
          </a:xfrm>
          <a:prstGeom prst="rect">
            <a:avLst/>
          </a:prstGeom>
          <a:solidFill>
            <a:srgbClr val="FFFFFF"/>
          </a:solidFill>
          <a:ln w="9525">
            <a:solidFill>
              <a:srgbClr val="000000"/>
            </a:solidFill>
            <a:miter/>
          </a:ln>
          <a:effectLst/>
        </p:spPr>
        <p:txBody>
          <a:bodyPr wrap="none" anchor="ctr"/>
          <a:lstStyle/>
          <a:p>
            <a:pPr lvl="0">
              <a:defRPr/>
            </a:pPr>
            <a:endParaRPr lang="en-GB"/>
          </a:p>
        </p:txBody>
      </p:sp>
      <p:sp>
        <p:nvSpPr>
          <p:cNvPr id="12290" name="Rectangle 2"/>
          <p:cNvSpPr txBox="1">
            <a:spLocks noGrp="1" noChangeArrowheads="1"/>
          </p:cNvSpPr>
          <p:nvPr>
            <p:ph type="body"/>
          </p:nvPr>
        </p:nvSpPr>
        <p:spPr>
          <a:xfrm>
            <a:off x="923925" y="4408488"/>
            <a:ext cx="5086350" cy="4270375"/>
          </a:xfrm>
          <a:prstGeom prst="rect">
            <a:avLst/>
          </a:prstGeom>
          <a:noFill/>
          <a:ln>
            <a:round/>
          </a:ln>
        </p:spPr>
        <p:txBody>
          <a:bodyPr wrap="none" anchor="ctr"/>
          <a:lstStyle/>
          <a:p>
            <a:pPr lvl="0">
              <a:defRPr/>
            </a:pPr>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pPr lvl="0">
              <a:defRPr/>
            </a:pPr>
            <a:endParaRPr lang="en-US" altLang="ko-KR"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3</a:t>
            </a:fld>
            <a:endParaRPr lang="en-US"/>
          </a:p>
        </p:txBody>
      </p:sp>
    </p:spTree>
    <p:extLst>
      <p:ext uri="{BB962C8B-B14F-4D97-AF65-F5344CB8AC3E}">
        <p14:creationId xmlns:p14="http://schemas.microsoft.com/office/powerpoint/2010/main" val="3458201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pPr lvl="0">
              <a:defRPr/>
            </a:pPr>
            <a:endParaRPr lang="en-US" altLang="ko-KR"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4</a:t>
            </a:fld>
            <a:endParaRPr lang="en-US"/>
          </a:p>
        </p:txBody>
      </p:sp>
    </p:spTree>
    <p:extLst>
      <p:ext uri="{BB962C8B-B14F-4D97-AF65-F5344CB8AC3E}">
        <p14:creationId xmlns:p14="http://schemas.microsoft.com/office/powerpoint/2010/main" val="3802486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183FA-F075-A714-C890-ECFC1482B70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BDA89A9-5FE6-66BD-F8BE-B4D0649A8A14}"/>
              </a:ext>
            </a:extLst>
          </p:cNvPr>
          <p:cNvSpPr>
            <a:spLocks noGrp="1" noRot="1" noChangeAspect="1" noTextEdit="1"/>
          </p:cNvSpPr>
          <p:nvPr>
            <p:ph type="sldImg"/>
          </p:nvPr>
        </p:nvSpPr>
        <p:spPr>
          <a:xfrm>
            <a:off x="1154113" y="701675"/>
            <a:ext cx="4624387" cy="3467100"/>
          </a:xfrm>
        </p:spPr>
      </p:sp>
      <p:sp>
        <p:nvSpPr>
          <p:cNvPr id="3" name="슬라이드 노트 개체 틀 2">
            <a:extLst>
              <a:ext uri="{FF2B5EF4-FFF2-40B4-BE49-F238E27FC236}">
                <a16:creationId xmlns:a16="http://schemas.microsoft.com/office/drawing/2014/main" id="{618E8B55-FCFD-F3C9-D5E5-A1D0357F09FB}"/>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CEA1A240-26C6-7A12-01B9-90A7E72B4BF2}"/>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9219B584-0E0E-8A41-F73E-C325BF3089CF}"/>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9A92C717-22ED-0BD9-901E-A4169380E506}"/>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3AD24203-5FF1-321E-524F-DC9648B896E8}"/>
              </a:ext>
            </a:extLst>
          </p:cNvPr>
          <p:cNvSpPr>
            <a:spLocks noGrp="1"/>
          </p:cNvSpPr>
          <p:nvPr>
            <p:ph type="sldNum"/>
          </p:nvPr>
        </p:nvSpPr>
        <p:spPr/>
        <p:txBody>
          <a:bodyPr/>
          <a:lstStyle/>
          <a:p>
            <a:pPr lvl="0">
              <a:defRPr/>
            </a:pPr>
            <a:r>
              <a:rPr lang="en-US"/>
              <a:t>Page </a:t>
            </a:r>
            <a:fld id="{47A7FEEB-9CD2-43FE-843C-C5350BEACB45}" type="slidenum">
              <a:rPr lang="en-US"/>
              <a:pPr lvl="0">
                <a:defRPr/>
              </a:pPr>
              <a:t>5</a:t>
            </a:fld>
            <a:endParaRPr lang="en-US"/>
          </a:p>
        </p:txBody>
      </p:sp>
    </p:spTree>
    <p:extLst>
      <p:ext uri="{BB962C8B-B14F-4D97-AF65-F5344CB8AC3E}">
        <p14:creationId xmlns:p14="http://schemas.microsoft.com/office/powerpoint/2010/main" val="264139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ore-KR"/>
              <a:t>Juseong Moon, KNUT</a:t>
            </a:r>
            <a:endParaRPr lang="en-GB" altLang="ko-Kore-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November 2024</a:t>
            </a:r>
            <a:endParaRPr lang="en-GB" altLang="ko-Kore-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November 2024</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November 2024</a:t>
            </a:r>
            <a:endParaRPr lang="en-GB" altLang="ko-Kore-KR" dirty="0"/>
          </a:p>
        </p:txBody>
      </p:sp>
      <p:sp>
        <p:nvSpPr>
          <p:cNvPr id="6" name="Footer Placeholder 5"/>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November 2024</a:t>
            </a:r>
            <a:endParaRPr lang="en-GB" altLang="ko-Kore-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ore-KR"/>
              <a:t>Juseong Moon, KNUT</a:t>
            </a:r>
            <a:endParaRPr lang="en-GB" altLang="ko-Kore-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November 2024</a:t>
            </a:r>
            <a:endParaRPr lang="en-GB" altLang="ko-Kore-KR" dirty="0"/>
          </a:p>
        </p:txBody>
      </p:sp>
      <p:sp>
        <p:nvSpPr>
          <p:cNvPr id="4" name="Footer Placeholder 3"/>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November 2024</a:t>
            </a:r>
            <a:endParaRPr lang="en-GB" altLang="ko-Kore-KR" dirty="0"/>
          </a:p>
        </p:txBody>
      </p:sp>
      <p:sp>
        <p:nvSpPr>
          <p:cNvPr id="3" name="Footer Placeholder 2"/>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November 2024</a:t>
            </a:r>
            <a:endParaRPr lang="en-GB" altLang="ko-Kore-KR"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ore-KR"/>
              <a:t>Juseong Moon, KNUT</a:t>
            </a:r>
            <a:endParaRPr lang="en-GB" altLang="ko-Kore-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1706</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sz="2800" dirty="0"/>
              <a:t>Multi-user EDCA Parameter Management in NPCA Operation</a:t>
            </a:r>
            <a:endParaRPr lang="en-GB" sz="2800" dirty="0"/>
          </a:p>
        </p:txBody>
      </p:sp>
      <p:sp>
        <p:nvSpPr>
          <p:cNvPr id="3074" name="Rectangle 2"/>
          <p:cNvSpPr>
            <a:spLocks noGrp="1" noChangeArrowheads="1"/>
          </p:cNvSpPr>
          <p:nvPr>
            <p:ph idx="1"/>
          </p:nvPr>
        </p:nvSpPr>
        <p:spPr>
          <a:xfrm>
            <a:off x="685800" y="191234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ko-Kore-KR" dirty="0" err="1"/>
              <a:t>Juseong</a:t>
            </a:r>
            <a:r>
              <a:rPr lang="en-GB" altLang="ko-Kore-KR" dirty="0"/>
              <a:t> Moon, KNUT</a:t>
            </a:r>
          </a:p>
        </p:txBody>
      </p:sp>
      <p:sp>
        <p:nvSpPr>
          <p:cNvPr id="6" name="Date Placeholder 3"/>
          <p:cNvSpPr>
            <a:spLocks noGrp="1"/>
          </p:cNvSpPr>
          <p:nvPr>
            <p:ph type="dt" idx="15"/>
          </p:nvPr>
        </p:nvSpPr>
        <p:spPr>
          <a:xfrm>
            <a:off x="696912" y="333375"/>
            <a:ext cx="2303451" cy="273050"/>
          </a:xfrm>
        </p:spPr>
        <p:txBody>
          <a:bodyPr/>
          <a:lstStyle/>
          <a:p>
            <a:r>
              <a:rPr lang="en-US" altLang="ko-KR" dirty="0"/>
              <a:t>November 2024</a:t>
            </a:r>
            <a:endParaRPr lang="en-GB" altLang="ko-Kore-KR"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1438142"/>
              </p:ext>
            </p:extLst>
          </p:nvPr>
        </p:nvGraphicFramePr>
        <p:xfrm>
          <a:off x="506413" y="3375025"/>
          <a:ext cx="8085137" cy="2000250"/>
        </p:xfrm>
        <a:graphic>
          <a:graphicData uri="http://schemas.openxmlformats.org/presentationml/2006/ole">
            <mc:AlternateContent xmlns:mc="http://schemas.openxmlformats.org/markup-compatibility/2006">
              <mc:Choice xmlns:v="urn:schemas-microsoft-com:vml" Requires="v">
                <p:oleObj name="문서" r:id="rId3" imgW="8255000" imgH="2044700" progId="Word.Document.8">
                  <p:embed/>
                </p:oleObj>
              </mc:Choice>
              <mc:Fallback>
                <p:oleObj name="문서" r:id="rId3" imgW="8255000" imgH="2044700" progId="Word.Document.8">
                  <p:embed/>
                  <p:pic>
                    <p:nvPicPr>
                      <p:cNvPr id="0" name="Picture 3"/>
                      <p:cNvPicPr>
                        <a:picLocks noChangeAspect="1" noChangeArrowheads="1"/>
                      </p:cNvPicPr>
                      <p:nvPr/>
                    </p:nvPicPr>
                    <p:blipFill>
                      <a:blip r:embed="rId4"/>
                      <a:srcRect/>
                      <a:stretch>
                        <a:fillRect/>
                      </a:stretch>
                    </p:blipFill>
                    <p:spPr bwMode="auto">
                      <a:xfrm>
                        <a:off x="506413" y="3375025"/>
                        <a:ext cx="8085137" cy="2000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2826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a:t>Abstract</a:t>
            </a:r>
            <a:endParaRPr kumimoji="1" lang="ko-KR" altLang="en-US"/>
          </a:p>
        </p:txBody>
      </p:sp>
      <p:sp>
        <p:nvSpPr>
          <p:cNvPr id="3" name="내용 개체 틀 2"/>
          <p:cNvSpPr>
            <a:spLocks noGrp="1"/>
          </p:cNvSpPr>
          <p:nvPr>
            <p:ph idx="1"/>
          </p:nvPr>
        </p:nvSpPr>
        <p:spPr>
          <a:xfrm>
            <a:off x="685800" y="1556792"/>
            <a:ext cx="7770813" cy="4752528"/>
          </a:xfrm>
        </p:spPr>
        <p:txBody>
          <a:bodyPr/>
          <a:lstStyle/>
          <a:p>
            <a:pPr>
              <a:buFont typeface="Arial"/>
              <a:buChar char="•"/>
              <a:defRPr/>
            </a:pPr>
            <a:r>
              <a:rPr kumimoji="1" lang="en-US" altLang="ko-KR" sz="1800" dirty="0" err="1"/>
              <a:t>TGbn</a:t>
            </a:r>
            <a:r>
              <a:rPr kumimoji="1" lang="en-US" altLang="ko-KR" sz="1800" dirty="0"/>
              <a:t> agreed NPCA operation for enhancing medium efficiency[1].</a:t>
            </a:r>
          </a:p>
          <a:p>
            <a:pPr lvl="1">
              <a:buFont typeface="Arial" panose="020B0604020202020204" pitchFamily="34" charset="0"/>
              <a:buChar char="•"/>
            </a:pPr>
            <a:r>
              <a:rPr lang="en-US" altLang="ko-KR" sz="1200" dirty="0" err="1"/>
              <a:t>TGbn</a:t>
            </a:r>
            <a:r>
              <a:rPr lang="en-US" altLang="ko-KR" sz="1200" dirty="0"/>
              <a:t> defines a mode of operation that enables a STA to access the secondary channel while the primary channel is known to be busy due to OBSS traffic or other TBD conditions.</a:t>
            </a:r>
          </a:p>
          <a:p>
            <a:pPr marL="1200150" lvl="2" indent="-342900">
              <a:buFont typeface="Arial" panose="020B0604020202020204" pitchFamily="34" charset="0"/>
              <a:buChar char="•"/>
            </a:pPr>
            <a:r>
              <a:rPr lang="en-US" altLang="ko-KR" sz="1200" dirty="0"/>
              <a:t>The mode of operation shall not assume that the STA is capable to detect or decode a frame and obtain NAV information of the secondary channel concurrently with the primary channel.</a:t>
            </a:r>
          </a:p>
          <a:p>
            <a:pPr marL="1200150" lvl="2" indent="-342900">
              <a:buFont typeface="Arial" panose="020B0604020202020204" pitchFamily="34" charset="0"/>
              <a:buChar char="•"/>
            </a:pPr>
            <a:r>
              <a:rPr lang="en-US" altLang="ko-KR" sz="1200" dirty="0"/>
              <a:t>A BSS shall only have a single NPCA primary channel (name TBD) on which the STA contends while the primary channel of the BSS is known to be busy due to OBSS traffic or other TBD conditions.</a:t>
            </a:r>
          </a:p>
          <a:p>
            <a:pPr marL="400050">
              <a:buFont typeface="Arial" panose="020B0604020202020204" pitchFamily="34" charset="0"/>
              <a:buChar char="•"/>
            </a:pPr>
            <a:r>
              <a:rPr lang="en-US" altLang="ko-KR" sz="1800" dirty="0"/>
              <a:t>There is the contribution[2] that discussed about EDCA Parameters on Primary and NPCA Primary Channel</a:t>
            </a:r>
          </a:p>
          <a:p>
            <a:pPr marL="800100" lvl="1">
              <a:buFont typeface="Arial" panose="020B0604020202020204" pitchFamily="34" charset="0"/>
              <a:buChar char="•"/>
            </a:pPr>
            <a:r>
              <a:rPr lang="en-US" altLang="ko-KR" sz="1400" dirty="0"/>
              <a:t>The contribution suggests that same EDCA Parameter set shall be applied for both Primary and NPCA Primary Channel</a:t>
            </a:r>
            <a:endParaRPr lang="en-US" altLang="ko-KR" sz="1800" dirty="0"/>
          </a:p>
          <a:p>
            <a:pPr>
              <a:buFont typeface="Arial"/>
              <a:buChar char="•"/>
              <a:defRPr/>
            </a:pPr>
            <a:r>
              <a:rPr kumimoji="1" lang="en-US" altLang="ko-KR" sz="1800" dirty="0"/>
              <a:t>However, there are some details which must be discussed for NPCA operation.</a:t>
            </a:r>
          </a:p>
          <a:p>
            <a:pPr lvl="1">
              <a:buFont typeface="Arial"/>
              <a:buChar char="•"/>
              <a:defRPr/>
            </a:pPr>
            <a:r>
              <a:rPr kumimoji="1" lang="en-US" altLang="ko-KR" sz="1400" b="0" dirty="0"/>
              <a:t>MU EDCA Timer </a:t>
            </a:r>
            <a:r>
              <a:rPr kumimoji="1" lang="en-US" altLang="ko-KR" sz="1400" u="sng" dirty="0"/>
              <a:t>(state variable) </a:t>
            </a:r>
            <a:r>
              <a:rPr kumimoji="1" lang="en-US" altLang="ko-KR" sz="1400" b="0" dirty="0"/>
              <a:t>management in NPCA has not been discussed.</a:t>
            </a:r>
          </a:p>
          <a:p>
            <a:pPr>
              <a:buFont typeface="Arial"/>
              <a:buChar char="•"/>
              <a:defRPr/>
            </a:pPr>
            <a:r>
              <a:rPr kumimoji="1" lang="en-US" altLang="ko-KR" sz="1800" dirty="0"/>
              <a:t>In this contribution, MU EDCA Timer management for NPCA is discussed</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2</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709060"/>
          </a:xfrm>
        </p:spPr>
        <p:txBody>
          <a:bodyPr/>
          <a:lstStyle/>
          <a:p>
            <a:pPr lvl="0">
              <a:defRPr/>
            </a:pPr>
            <a:r>
              <a:rPr kumimoji="1" lang="en-US" altLang="ko-KR" sz="2800" dirty="0"/>
              <a:t>Ambiguousness in MU EDCA Timer Management with NPCA Operation</a:t>
            </a:r>
          </a:p>
        </p:txBody>
      </p:sp>
      <p:sp>
        <p:nvSpPr>
          <p:cNvPr id="4" name="슬라이드 번호 개체 틀 3"/>
          <p:cNvSpPr>
            <a:spLocks noGrp="1"/>
          </p:cNvSpPr>
          <p:nvPr>
            <p:ph type="sldNum" idx="12"/>
          </p:nvPr>
        </p:nvSpPr>
        <p:spPr/>
        <p:txBody>
          <a:bodyPr/>
          <a:lstStyle/>
          <a:p>
            <a:pPr lvl="0">
              <a:defRPr/>
            </a:pPr>
            <a:r>
              <a:rPr lang="en-GB" dirty="0"/>
              <a:t>Slide </a:t>
            </a:r>
            <a:fld id="{440F5867-744E-4AA6-B0ED-4C44D2DFBB7B}" type="slidenum">
              <a:rPr lang="en-US"/>
              <a:pPr lvl="0">
                <a:defRPr/>
              </a:pPr>
              <a:t>3</a:t>
            </a:fld>
            <a:endParaRPr lang="en-US" dirty="0"/>
          </a:p>
        </p:txBody>
      </p:sp>
      <p:sp>
        <p:nvSpPr>
          <p:cNvPr id="5" name="바닥글 개체 틀 4"/>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
        <p:nvSpPr>
          <p:cNvPr id="3" name="내용 개체 틀 2"/>
          <p:cNvSpPr>
            <a:spLocks noGrp="1"/>
          </p:cNvSpPr>
          <p:nvPr>
            <p:ph idx="1"/>
          </p:nvPr>
        </p:nvSpPr>
        <p:spPr>
          <a:xfrm>
            <a:off x="179512" y="1394861"/>
            <a:ext cx="8784976" cy="2538195"/>
          </a:xfrm>
        </p:spPr>
        <p:txBody>
          <a:bodyPr/>
          <a:lstStyle/>
          <a:p>
            <a:pPr lvl="0">
              <a:buFont typeface="Arial"/>
              <a:buChar char="•"/>
              <a:defRPr/>
            </a:pPr>
            <a:r>
              <a:rPr kumimoji="1" lang="en-US" altLang="ko-KR" sz="1800" b="0" dirty="0"/>
              <a:t>When MU operation is performed in an NPCA primary channel, MU EDCA parameter shall be applied to non-AP STAs which have participated in MU transmission</a:t>
            </a:r>
          </a:p>
          <a:p>
            <a:pPr lvl="1">
              <a:buFont typeface="Arial"/>
              <a:buChar char="•"/>
              <a:defRPr/>
            </a:pPr>
            <a:r>
              <a:rPr kumimoji="1" lang="en-US" altLang="ko-KR" sz="1400" dirty="0"/>
              <a:t>MU EDCA Timer[AC] state variable for NPCA Primary channel will be set from MU EDCA Parameter set element</a:t>
            </a:r>
            <a:endParaRPr kumimoji="1" lang="en-US" altLang="ko-KR" sz="1400" b="0" dirty="0"/>
          </a:p>
          <a:p>
            <a:pPr lvl="0">
              <a:buFont typeface="Arial"/>
              <a:buChar char="•"/>
              <a:defRPr/>
            </a:pPr>
            <a:r>
              <a:rPr kumimoji="1" lang="en-US" altLang="ko-KR" sz="1800" b="0" dirty="0">
                <a:latin typeface="Times New Roman"/>
                <a:ea typeface="MS Gothic"/>
              </a:rPr>
              <a:t>However, there are no sufficient discussions that how MU EDCA Timer[AC] State variable to be applied for Primary channel</a:t>
            </a:r>
          </a:p>
          <a:p>
            <a:pPr lvl="0">
              <a:buFont typeface="Arial"/>
              <a:buChar char="•"/>
              <a:defRPr/>
            </a:pPr>
            <a:r>
              <a:rPr kumimoji="1" lang="en-US" altLang="ko-KR" sz="1800" b="0" dirty="0">
                <a:latin typeface="Times New Roman"/>
                <a:ea typeface="MS Gothic"/>
              </a:rPr>
              <a:t>This contribution discusses two options for setting MU EDCA Timer for primary channel</a:t>
            </a:r>
          </a:p>
        </p:txBody>
      </p:sp>
      <p:pic>
        <p:nvPicPr>
          <p:cNvPr id="8" name="그림 7">
            <a:extLst>
              <a:ext uri="{FF2B5EF4-FFF2-40B4-BE49-F238E27FC236}">
                <a16:creationId xmlns:a16="http://schemas.microsoft.com/office/drawing/2014/main" id="{1309FDA3-F210-BA85-EED8-C3E235DF8304}"/>
              </a:ext>
            </a:extLst>
          </p:cNvPr>
          <p:cNvPicPr>
            <a:picLocks noChangeAspect="1"/>
          </p:cNvPicPr>
          <p:nvPr/>
        </p:nvPicPr>
        <p:blipFill>
          <a:blip r:embed="rId3"/>
          <a:stretch>
            <a:fillRect/>
          </a:stretch>
        </p:blipFill>
        <p:spPr>
          <a:xfrm>
            <a:off x="685800" y="4077072"/>
            <a:ext cx="7772400" cy="1965959"/>
          </a:xfrm>
          <a:prstGeom prst="rect">
            <a:avLst/>
          </a:prstGeom>
        </p:spPr>
      </p:pic>
    </p:spTree>
    <p:extLst>
      <p:ext uri="{BB962C8B-B14F-4D97-AF65-F5344CB8AC3E}">
        <p14:creationId xmlns:p14="http://schemas.microsoft.com/office/powerpoint/2010/main" val="1010944399"/>
      </p:ext>
    </p:extLst>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709060"/>
          </a:xfrm>
        </p:spPr>
        <p:txBody>
          <a:bodyPr/>
          <a:lstStyle/>
          <a:p>
            <a:pPr lvl="0">
              <a:defRPr/>
            </a:pPr>
            <a:r>
              <a:rPr kumimoji="1" lang="en-US" altLang="ko-KR" sz="2800" dirty="0"/>
              <a:t>Option 1: Inherited MU EDCA Timer</a:t>
            </a:r>
          </a:p>
        </p:txBody>
      </p:sp>
      <p:sp>
        <p:nvSpPr>
          <p:cNvPr id="4" name="슬라이드 번호 개체 틀 3"/>
          <p:cNvSpPr>
            <a:spLocks noGrp="1"/>
          </p:cNvSpPr>
          <p:nvPr>
            <p:ph type="sldNum" idx="12"/>
          </p:nvPr>
        </p:nvSpPr>
        <p:spPr/>
        <p:txBody>
          <a:bodyPr/>
          <a:lstStyle/>
          <a:p>
            <a:pPr lvl="0">
              <a:defRPr/>
            </a:pPr>
            <a:r>
              <a:rPr lang="en-GB" dirty="0"/>
              <a:t>Slide </a:t>
            </a:r>
            <a:fld id="{440F5867-744E-4AA6-B0ED-4C44D2DFBB7B}" type="slidenum">
              <a:rPr lang="en-US"/>
              <a:pPr lvl="0">
                <a:defRPr/>
              </a:pPr>
              <a:t>4</a:t>
            </a:fld>
            <a:endParaRPr lang="en-US" dirty="0"/>
          </a:p>
        </p:txBody>
      </p:sp>
      <p:sp>
        <p:nvSpPr>
          <p:cNvPr id="5" name="바닥글 개체 틀 4"/>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
        <p:nvSpPr>
          <p:cNvPr id="3" name="내용 개체 틀 2"/>
          <p:cNvSpPr>
            <a:spLocks noGrp="1"/>
          </p:cNvSpPr>
          <p:nvPr>
            <p:ph idx="1"/>
          </p:nvPr>
        </p:nvSpPr>
        <p:spPr>
          <a:xfrm>
            <a:off x="179512" y="1268761"/>
            <a:ext cx="8784976" cy="3600400"/>
          </a:xfrm>
        </p:spPr>
        <p:txBody>
          <a:bodyPr/>
          <a:lstStyle/>
          <a:p>
            <a:pPr lvl="0">
              <a:buFont typeface="Arial"/>
              <a:buChar char="•"/>
              <a:defRPr/>
            </a:pPr>
            <a:r>
              <a:rPr kumimoji="1" lang="en-US" altLang="ko-KR" sz="2000" dirty="0"/>
              <a:t>MU EDCA Timer can be inherited from NPCA primary channel to primary channel</a:t>
            </a:r>
          </a:p>
          <a:p>
            <a:pPr lvl="1">
              <a:buFont typeface="Arial"/>
              <a:buChar char="•"/>
              <a:defRPr/>
            </a:pPr>
            <a:r>
              <a:rPr kumimoji="1" lang="en-US" altLang="ko-KR" sz="1600" dirty="0"/>
              <a:t>Each non-AP STA can have common MU EDCA timer on Primary and NPCA Primary channel</a:t>
            </a:r>
          </a:p>
          <a:p>
            <a:pPr lvl="1">
              <a:buFont typeface="Arial"/>
              <a:buChar char="•"/>
              <a:defRPr/>
            </a:pPr>
            <a:r>
              <a:rPr kumimoji="1" lang="en-US" altLang="ko-KR" sz="1600" dirty="0"/>
              <a:t>Or Each non-AP STA can maintain two MU EDCA timers on Primary and NPCA Primary channel</a:t>
            </a:r>
          </a:p>
          <a:p>
            <a:pPr lvl="1">
              <a:buFont typeface="Arial"/>
              <a:buChar char="•"/>
              <a:defRPr/>
            </a:pPr>
            <a:r>
              <a:rPr kumimoji="1" lang="en-US" altLang="ko-KR" sz="1600" dirty="0"/>
              <a:t>Pros</a:t>
            </a:r>
          </a:p>
          <a:p>
            <a:pPr lvl="2">
              <a:buFont typeface="Arial"/>
              <a:buChar char="•"/>
              <a:defRPr/>
            </a:pPr>
            <a:r>
              <a:rPr kumimoji="1" lang="en-US" altLang="ko-KR" sz="1400" dirty="0"/>
              <a:t>Fairness can be maintained in Primary channel</a:t>
            </a:r>
          </a:p>
          <a:p>
            <a:pPr lvl="1">
              <a:buFont typeface="Arial"/>
              <a:buChar char="•"/>
              <a:defRPr/>
            </a:pPr>
            <a:r>
              <a:rPr kumimoji="1" lang="en-US" altLang="ko-KR" sz="1600" dirty="0"/>
              <a:t>Cons</a:t>
            </a:r>
          </a:p>
          <a:p>
            <a:pPr lvl="2">
              <a:buFont typeface="Arial"/>
              <a:buChar char="•"/>
              <a:defRPr/>
            </a:pPr>
            <a:r>
              <a:rPr kumimoji="1" lang="en-US" altLang="ko-KR" sz="1400" dirty="0"/>
              <a:t>If triggered-only uplink transmission is allowed for NPCA Primary channel, STAs that has transmitted in the NPCA Primary channel will be degraded due to MU EDCA Parameter in the Primary channel</a:t>
            </a:r>
          </a:p>
        </p:txBody>
      </p:sp>
      <p:pic>
        <p:nvPicPr>
          <p:cNvPr id="9" name="그림 8">
            <a:extLst>
              <a:ext uri="{FF2B5EF4-FFF2-40B4-BE49-F238E27FC236}">
                <a16:creationId xmlns:a16="http://schemas.microsoft.com/office/drawing/2014/main" id="{A1F69CB2-A924-2EF6-0E01-9D60B159F1D1}"/>
              </a:ext>
            </a:extLst>
          </p:cNvPr>
          <p:cNvPicPr>
            <a:picLocks noChangeAspect="1"/>
          </p:cNvPicPr>
          <p:nvPr/>
        </p:nvPicPr>
        <p:blipFill>
          <a:blip r:embed="rId3"/>
          <a:stretch>
            <a:fillRect/>
          </a:stretch>
        </p:blipFill>
        <p:spPr>
          <a:xfrm>
            <a:off x="1331640" y="4269746"/>
            <a:ext cx="6762427" cy="2545854"/>
          </a:xfrm>
          <a:prstGeom prst="rect">
            <a:avLst/>
          </a:prstGeom>
        </p:spPr>
      </p:pic>
    </p:spTree>
    <p:extLst>
      <p:ext uri="{BB962C8B-B14F-4D97-AF65-F5344CB8AC3E}">
        <p14:creationId xmlns:p14="http://schemas.microsoft.com/office/powerpoint/2010/main" val="346875898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C7DBC6-F23A-3414-070F-4A0DE5FB2A0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BCD9962F-AFEE-98D6-8FC9-C173EDE28516}"/>
              </a:ext>
            </a:extLst>
          </p:cNvPr>
          <p:cNvSpPr>
            <a:spLocks noGrp="1"/>
          </p:cNvSpPr>
          <p:nvPr>
            <p:ph type="title"/>
          </p:nvPr>
        </p:nvSpPr>
        <p:spPr>
          <a:xfrm>
            <a:off x="685800" y="685801"/>
            <a:ext cx="7770813" cy="709060"/>
          </a:xfrm>
        </p:spPr>
        <p:txBody>
          <a:bodyPr/>
          <a:lstStyle/>
          <a:p>
            <a:pPr lvl="0">
              <a:defRPr/>
            </a:pPr>
            <a:r>
              <a:rPr kumimoji="1" lang="en-US" altLang="ko-KR" sz="2800" dirty="0"/>
              <a:t>Option 2: Independent MU EDCA Timer</a:t>
            </a:r>
          </a:p>
        </p:txBody>
      </p:sp>
      <p:sp>
        <p:nvSpPr>
          <p:cNvPr id="4" name="슬라이드 번호 개체 틀 3">
            <a:extLst>
              <a:ext uri="{FF2B5EF4-FFF2-40B4-BE49-F238E27FC236}">
                <a16:creationId xmlns:a16="http://schemas.microsoft.com/office/drawing/2014/main" id="{29D58456-CB3E-1F5D-789A-7A67CC0299DB}"/>
              </a:ext>
            </a:extLst>
          </p:cNvPr>
          <p:cNvSpPr>
            <a:spLocks noGrp="1"/>
          </p:cNvSpPr>
          <p:nvPr>
            <p:ph type="sldNum" idx="12"/>
          </p:nvPr>
        </p:nvSpPr>
        <p:spPr/>
        <p:txBody>
          <a:bodyPr/>
          <a:lstStyle/>
          <a:p>
            <a:pPr lvl="0">
              <a:defRPr/>
            </a:pPr>
            <a:r>
              <a:rPr lang="en-GB" dirty="0"/>
              <a:t>Slide </a:t>
            </a:r>
            <a:fld id="{440F5867-744E-4AA6-B0ED-4C44D2DFBB7B}" type="slidenum">
              <a:rPr lang="en-US"/>
              <a:pPr lvl="0">
                <a:defRPr/>
              </a:pPr>
              <a:t>5</a:t>
            </a:fld>
            <a:endParaRPr lang="en-US" dirty="0"/>
          </a:p>
        </p:txBody>
      </p:sp>
      <p:sp>
        <p:nvSpPr>
          <p:cNvPr id="5" name="바닥글 개체 틀 4">
            <a:extLst>
              <a:ext uri="{FF2B5EF4-FFF2-40B4-BE49-F238E27FC236}">
                <a16:creationId xmlns:a16="http://schemas.microsoft.com/office/drawing/2014/main" id="{2B2F6AC1-7C0F-B038-8F95-8EFBEDE47576}"/>
              </a:ext>
            </a:extLst>
          </p:cNvPr>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240F1C37-CEB1-15BB-58C8-DAC1B06D0F0B}"/>
              </a:ext>
            </a:extLst>
          </p:cNvPr>
          <p:cNvSpPr>
            <a:spLocks noGrp="1"/>
          </p:cNvSpPr>
          <p:nvPr>
            <p:ph type="dt" idx="15"/>
          </p:nvPr>
        </p:nvSpPr>
        <p:spPr/>
        <p:txBody>
          <a:bodyPr/>
          <a:lstStyle/>
          <a:p>
            <a:pPr lvl="0">
              <a:defRPr/>
            </a:pPr>
            <a:r>
              <a:rPr lang="en-US" altLang="ko-KR"/>
              <a:t>November 2024</a:t>
            </a:r>
            <a:endParaRPr lang="en-GB" altLang="ko-Kore-KR"/>
          </a:p>
        </p:txBody>
      </p:sp>
      <p:sp>
        <p:nvSpPr>
          <p:cNvPr id="3" name="내용 개체 틀 2">
            <a:extLst>
              <a:ext uri="{FF2B5EF4-FFF2-40B4-BE49-F238E27FC236}">
                <a16:creationId xmlns:a16="http://schemas.microsoft.com/office/drawing/2014/main" id="{89A400C8-9D73-5D83-00F9-E16D4D880034}"/>
              </a:ext>
            </a:extLst>
          </p:cNvPr>
          <p:cNvSpPr>
            <a:spLocks noGrp="1"/>
          </p:cNvSpPr>
          <p:nvPr>
            <p:ph idx="1"/>
          </p:nvPr>
        </p:nvSpPr>
        <p:spPr>
          <a:xfrm>
            <a:off x="179512" y="1268761"/>
            <a:ext cx="8784976" cy="3600400"/>
          </a:xfrm>
        </p:spPr>
        <p:txBody>
          <a:bodyPr/>
          <a:lstStyle/>
          <a:p>
            <a:pPr lvl="0">
              <a:buFont typeface="Arial"/>
              <a:buChar char="•"/>
              <a:defRPr/>
            </a:pPr>
            <a:r>
              <a:rPr kumimoji="1" lang="en-US" altLang="ko-KR" sz="2000" dirty="0"/>
              <a:t>Primary channel and NPCA Primary channel has independent MU EDCA Timers</a:t>
            </a:r>
          </a:p>
          <a:p>
            <a:pPr lvl="1">
              <a:buFont typeface="Arial"/>
              <a:buChar char="•"/>
              <a:defRPr/>
            </a:pPr>
            <a:r>
              <a:rPr kumimoji="1" lang="en-US" altLang="ko-KR" sz="1600" dirty="0"/>
              <a:t>Each non-AP STA can maintain two MU EDCA timers on Primary and NPCA Primary channel. And these timers are independent.</a:t>
            </a:r>
          </a:p>
          <a:p>
            <a:pPr lvl="1">
              <a:buFont typeface="Arial"/>
              <a:buChar char="•"/>
              <a:defRPr/>
            </a:pPr>
            <a:r>
              <a:rPr kumimoji="1" lang="en-US" altLang="ko-KR" sz="1600" dirty="0"/>
              <a:t>Pros</a:t>
            </a:r>
          </a:p>
          <a:p>
            <a:pPr lvl="2">
              <a:buFont typeface="Arial"/>
              <a:buChar char="•"/>
              <a:defRPr/>
            </a:pPr>
            <a:r>
              <a:rPr kumimoji="1" lang="en-US" altLang="ko-KR" sz="1400" dirty="0"/>
              <a:t> STAs that has transmitted in the NPCA Primary channel will not be degraded due to MU EDCA Parameter in the Primary channel</a:t>
            </a:r>
          </a:p>
          <a:p>
            <a:pPr lvl="1">
              <a:buFont typeface="Arial"/>
              <a:buChar char="•"/>
              <a:defRPr/>
            </a:pPr>
            <a:r>
              <a:rPr kumimoji="1" lang="en-US" altLang="ko-KR" sz="1600" dirty="0"/>
              <a:t>Cons</a:t>
            </a:r>
          </a:p>
          <a:p>
            <a:pPr lvl="2">
              <a:buFont typeface="Arial"/>
              <a:buChar char="•"/>
              <a:defRPr/>
            </a:pPr>
            <a:r>
              <a:rPr kumimoji="1" lang="en-US" altLang="ko-KR" sz="1400" dirty="0"/>
              <a:t>Fairness can be degraded in the Primary channel due to non-inherited MU EDCA Timer.</a:t>
            </a:r>
          </a:p>
        </p:txBody>
      </p:sp>
      <p:pic>
        <p:nvPicPr>
          <p:cNvPr id="7" name="그림 6">
            <a:extLst>
              <a:ext uri="{FF2B5EF4-FFF2-40B4-BE49-F238E27FC236}">
                <a16:creationId xmlns:a16="http://schemas.microsoft.com/office/drawing/2014/main" id="{B40D6FBB-2976-9AE6-8940-367FA12A6184}"/>
              </a:ext>
            </a:extLst>
          </p:cNvPr>
          <p:cNvPicPr>
            <a:picLocks noChangeAspect="1"/>
          </p:cNvPicPr>
          <p:nvPr/>
        </p:nvPicPr>
        <p:blipFill>
          <a:blip r:embed="rId3"/>
          <a:stretch>
            <a:fillRect/>
          </a:stretch>
        </p:blipFill>
        <p:spPr>
          <a:xfrm>
            <a:off x="991369" y="4005064"/>
            <a:ext cx="7235874" cy="2298454"/>
          </a:xfrm>
          <a:prstGeom prst="rect">
            <a:avLst/>
          </a:prstGeom>
        </p:spPr>
      </p:pic>
    </p:spTree>
    <p:extLst>
      <p:ext uri="{BB962C8B-B14F-4D97-AF65-F5344CB8AC3E}">
        <p14:creationId xmlns:p14="http://schemas.microsoft.com/office/powerpoint/2010/main" val="40069216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Summary</a:t>
            </a:r>
            <a:endParaRPr kumimoji="1" lang="ko-KR" altLang="en-US" dirty="0"/>
          </a:p>
        </p:txBody>
      </p:sp>
      <p:sp>
        <p:nvSpPr>
          <p:cNvPr id="3" name="내용 개체 틀 2"/>
          <p:cNvSpPr>
            <a:spLocks noGrp="1"/>
          </p:cNvSpPr>
          <p:nvPr>
            <p:ph idx="1"/>
          </p:nvPr>
        </p:nvSpPr>
        <p:spPr>
          <a:xfrm>
            <a:off x="685800" y="1751013"/>
            <a:ext cx="7770813" cy="4558307"/>
          </a:xfrm>
        </p:spPr>
        <p:txBody>
          <a:bodyPr/>
          <a:lstStyle/>
          <a:p>
            <a:pPr>
              <a:buFont typeface="Arial"/>
              <a:buChar char="•"/>
              <a:defRPr/>
            </a:pPr>
            <a:r>
              <a:rPr kumimoji="1" lang="en-US" altLang="ko-KR" dirty="0"/>
              <a:t>This submission proposed MU EDCA parameter management methods in NPCA operation</a:t>
            </a:r>
          </a:p>
          <a:p>
            <a:pPr lvl="1">
              <a:buFont typeface="Arial"/>
              <a:buChar char="•"/>
              <a:defRPr/>
            </a:pPr>
            <a:r>
              <a:rPr kumimoji="1" lang="en-US" altLang="ko-KR" dirty="0"/>
              <a:t>Discussions on MU EDCA Timer state variable management in NPCA operation was not sufficient.</a:t>
            </a:r>
          </a:p>
          <a:p>
            <a:pPr lvl="1">
              <a:buFont typeface="Arial"/>
              <a:buChar char="•"/>
              <a:defRPr/>
            </a:pPr>
            <a:r>
              <a:rPr kumimoji="1" lang="en-US" altLang="ko-KR" dirty="0"/>
              <a:t>This contribution discussed about MU EDCA Timer state variable management in NPCA operation.</a:t>
            </a:r>
          </a:p>
          <a:p>
            <a:pPr lvl="2">
              <a:buFont typeface="Arial"/>
              <a:buChar char="•"/>
              <a:defRPr/>
            </a:pPr>
            <a:r>
              <a:rPr kumimoji="1" lang="en-US" altLang="ko-KR" dirty="0"/>
              <a:t>First option is inherited MU EDCA Timer method</a:t>
            </a:r>
          </a:p>
          <a:p>
            <a:pPr lvl="2">
              <a:buFont typeface="Arial"/>
              <a:buChar char="•"/>
              <a:defRPr/>
            </a:pPr>
            <a:r>
              <a:rPr kumimoji="1" lang="en-US" altLang="ko-KR" dirty="0"/>
              <a:t>Second option is independent MU EDCA Timer method</a:t>
            </a:r>
          </a:p>
          <a:p>
            <a:pPr lvl="2">
              <a:buFont typeface="Arial"/>
              <a:buChar char="•"/>
              <a:defRPr/>
            </a:pPr>
            <a:endParaRPr kumimoji="1" lang="en-US" altLang="ko-KR" dirty="0"/>
          </a:p>
          <a:p>
            <a:pPr>
              <a:buFont typeface="Arial"/>
              <a:buChar char="•"/>
              <a:defRPr/>
            </a:pPr>
            <a:r>
              <a:rPr kumimoji="1" lang="en-US" altLang="ko-KR" dirty="0"/>
              <a:t>Hope this contribution help the MU EDCA Timer state variable management in NPCA operation for 11bn.</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6</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800A9C2-231C-E8D9-CBD0-8F5B611204D5}"/>
              </a:ext>
            </a:extLst>
          </p:cNvPr>
          <p:cNvSpPr>
            <a:spLocks noGrp="1"/>
          </p:cNvSpPr>
          <p:nvPr>
            <p:ph type="title"/>
          </p:nvPr>
        </p:nvSpPr>
        <p:spPr/>
        <p:txBody>
          <a:bodyPr/>
          <a:lstStyle/>
          <a:p>
            <a:r>
              <a:rPr kumimoji="1" lang="en-US" altLang="ko-KR" dirty="0"/>
              <a:t>Straw Poll</a:t>
            </a:r>
            <a:endParaRPr kumimoji="1" lang="ko-KR" altLang="en-US" dirty="0"/>
          </a:p>
        </p:txBody>
      </p:sp>
      <p:sp>
        <p:nvSpPr>
          <p:cNvPr id="3" name="내용 개체 틀 2">
            <a:extLst>
              <a:ext uri="{FF2B5EF4-FFF2-40B4-BE49-F238E27FC236}">
                <a16:creationId xmlns:a16="http://schemas.microsoft.com/office/drawing/2014/main" id="{1B74A7EF-8669-8F40-AA9D-221A8E67299A}"/>
              </a:ext>
            </a:extLst>
          </p:cNvPr>
          <p:cNvSpPr>
            <a:spLocks noGrp="1"/>
          </p:cNvSpPr>
          <p:nvPr>
            <p:ph idx="1"/>
          </p:nvPr>
        </p:nvSpPr>
        <p:spPr/>
        <p:txBody>
          <a:bodyPr/>
          <a:lstStyle/>
          <a:p>
            <a:pPr>
              <a:buFont typeface="Arial" panose="020B0604020202020204" pitchFamily="34" charset="0"/>
              <a:buChar char="•"/>
            </a:pPr>
            <a:r>
              <a:rPr kumimoji="1" lang="en-US" altLang="ko-KR" dirty="0"/>
              <a:t>Straw Poll #1:</a:t>
            </a:r>
          </a:p>
          <a:p>
            <a:pPr lvl="1">
              <a:buFont typeface="Arial" panose="020B0604020202020204" pitchFamily="34" charset="0"/>
              <a:buChar char="•"/>
            </a:pPr>
            <a:r>
              <a:rPr kumimoji="1" lang="en-US" altLang="ko-KR" dirty="0"/>
              <a:t>Which of the MU EDCA Timer state variable management methods do you support? (from document 24/1706r0)</a:t>
            </a:r>
          </a:p>
          <a:p>
            <a:pPr lvl="2">
              <a:buFont typeface="Arial" panose="020B0604020202020204" pitchFamily="34" charset="0"/>
              <a:buChar char="•"/>
            </a:pPr>
            <a:r>
              <a:rPr kumimoji="1" lang="en-US" altLang="ko-KR" dirty="0"/>
              <a:t>Option 1: Synchronized MU EDCA Timer for Primary and NPCA Primary Channel</a:t>
            </a:r>
          </a:p>
          <a:p>
            <a:pPr lvl="2">
              <a:buFont typeface="Arial" panose="020B0604020202020204" pitchFamily="34" charset="0"/>
              <a:buChar char="•"/>
            </a:pPr>
            <a:r>
              <a:rPr kumimoji="1" lang="en-US" altLang="ko-KR" dirty="0"/>
              <a:t>Option 2: Independent MU EDCA Timer for Primary and NPCA Primary Channel</a:t>
            </a:r>
          </a:p>
          <a:p>
            <a:pPr lvl="2">
              <a:buFont typeface="Arial" panose="020B0604020202020204" pitchFamily="34" charset="0"/>
              <a:buChar char="•"/>
            </a:pPr>
            <a:endParaRPr kumimoji="1" lang="en-US" altLang="ko-KR" dirty="0"/>
          </a:p>
          <a:p>
            <a:pPr lvl="1">
              <a:buFont typeface="Arial" panose="020B0604020202020204" pitchFamily="34" charset="0"/>
              <a:buChar char="•"/>
            </a:pPr>
            <a:r>
              <a:rPr kumimoji="1" lang="en-US" altLang="ko-KR" dirty="0"/>
              <a:t>O1:   / O2:   / Abs:  </a:t>
            </a:r>
            <a:endParaRPr kumimoji="1" lang="ko-KR" altLang="en-US" dirty="0"/>
          </a:p>
        </p:txBody>
      </p:sp>
      <p:sp>
        <p:nvSpPr>
          <p:cNvPr id="4" name="슬라이드 번호 개체 틀 3">
            <a:extLst>
              <a:ext uri="{FF2B5EF4-FFF2-40B4-BE49-F238E27FC236}">
                <a16:creationId xmlns:a16="http://schemas.microsoft.com/office/drawing/2014/main" id="{31CE0F92-FC28-B12D-2724-588DDD78931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바닥글 개체 틀 4">
            <a:extLst>
              <a:ext uri="{FF2B5EF4-FFF2-40B4-BE49-F238E27FC236}">
                <a16:creationId xmlns:a16="http://schemas.microsoft.com/office/drawing/2014/main" id="{09063560-FD14-A888-73AD-AD2B8B47AFAF}"/>
              </a:ext>
            </a:extLst>
          </p:cNvPr>
          <p:cNvSpPr>
            <a:spLocks noGrp="1"/>
          </p:cNvSpPr>
          <p:nvPr>
            <p:ph type="ftr" idx="14"/>
          </p:nvPr>
        </p:nvSpPr>
        <p:spPr/>
        <p:txBody>
          <a:bodyPr/>
          <a:lstStyle/>
          <a:p>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9B51637A-C1AD-9785-BF7A-D89DD27A0B69}"/>
              </a:ext>
            </a:extLst>
          </p:cNvPr>
          <p:cNvSpPr>
            <a:spLocks noGrp="1"/>
          </p:cNvSpPr>
          <p:nvPr>
            <p:ph type="dt" idx="15"/>
          </p:nvPr>
        </p:nvSpPr>
        <p:spPr/>
        <p:txBody>
          <a:bodyPr/>
          <a:lstStyle/>
          <a:p>
            <a:r>
              <a:rPr lang="en-US" altLang="ko-KR"/>
              <a:t>November 2024</a:t>
            </a:r>
            <a:endParaRPr lang="en-GB" altLang="ko-Kore-KR" dirty="0"/>
          </a:p>
        </p:txBody>
      </p:sp>
    </p:spTree>
    <p:extLst>
      <p:ext uri="{BB962C8B-B14F-4D97-AF65-F5344CB8AC3E}">
        <p14:creationId xmlns:p14="http://schemas.microsoft.com/office/powerpoint/2010/main" val="2484802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D24FE-CEBB-4BD6-595E-4DF07847933A}"/>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54DDFB7-77B3-9890-AE80-44B6110D2976}"/>
              </a:ext>
            </a:extLst>
          </p:cNvPr>
          <p:cNvSpPr>
            <a:spLocks noGrp="1"/>
          </p:cNvSpPr>
          <p:nvPr>
            <p:ph type="title"/>
          </p:nvPr>
        </p:nvSpPr>
        <p:spPr/>
        <p:txBody>
          <a:bodyPr/>
          <a:lstStyle/>
          <a:p>
            <a:pPr lvl="0">
              <a:defRPr/>
            </a:pPr>
            <a:r>
              <a:rPr kumimoji="1" lang="en-US" altLang="ko-KR" dirty="0"/>
              <a:t>References</a:t>
            </a:r>
            <a:endParaRPr kumimoji="1" lang="ko-KR" altLang="en-US" dirty="0"/>
          </a:p>
        </p:txBody>
      </p:sp>
      <p:sp>
        <p:nvSpPr>
          <p:cNvPr id="3" name="내용 개체 틀 2">
            <a:extLst>
              <a:ext uri="{FF2B5EF4-FFF2-40B4-BE49-F238E27FC236}">
                <a16:creationId xmlns:a16="http://schemas.microsoft.com/office/drawing/2014/main" id="{4650DF76-4D9D-8957-5325-6B4742EFF79C}"/>
              </a:ext>
            </a:extLst>
          </p:cNvPr>
          <p:cNvSpPr>
            <a:spLocks noGrp="1"/>
          </p:cNvSpPr>
          <p:nvPr>
            <p:ph idx="1"/>
          </p:nvPr>
        </p:nvSpPr>
        <p:spPr>
          <a:xfrm>
            <a:off x="685800" y="1751013"/>
            <a:ext cx="7770813" cy="4558307"/>
          </a:xfrm>
        </p:spPr>
        <p:txBody>
          <a:bodyPr/>
          <a:lstStyle/>
          <a:p>
            <a:pPr>
              <a:buFont typeface="Arial"/>
              <a:buChar char="•"/>
              <a:defRPr/>
            </a:pPr>
            <a:r>
              <a:rPr kumimoji="1" lang="en-US" altLang="ko-KR" dirty="0"/>
              <a:t>[1]</a:t>
            </a:r>
            <a:r>
              <a:rPr kumimoji="1" lang="ko-KR" altLang="en-US" dirty="0"/>
              <a:t> </a:t>
            </a:r>
            <a:r>
              <a:rPr kumimoji="1" lang="en-US" altLang="ko-KR" dirty="0"/>
              <a:t>24/0209r5 Specification Framework for </a:t>
            </a:r>
            <a:r>
              <a:rPr kumimoji="1" lang="en-US" altLang="ko-KR" dirty="0" err="1"/>
              <a:t>TGbn</a:t>
            </a:r>
            <a:endParaRPr kumimoji="1" lang="en-US" altLang="ko-KR" dirty="0"/>
          </a:p>
          <a:p>
            <a:pPr>
              <a:buFont typeface="Arial"/>
              <a:buChar char="•"/>
              <a:defRPr/>
            </a:pPr>
            <a:r>
              <a:rPr kumimoji="1" lang="en-US" altLang="ko-KR" dirty="0"/>
              <a:t>[2] 24/0495r0 </a:t>
            </a:r>
            <a:r>
              <a:rPr lang="en-GB" altLang="ko-KR" dirty="0"/>
              <a:t>Non-Primary Channel Access (NPCA) – Follow Up</a:t>
            </a:r>
            <a:endParaRPr kumimoji="1" lang="en-US" altLang="ko-KR" dirty="0"/>
          </a:p>
        </p:txBody>
      </p:sp>
      <p:sp>
        <p:nvSpPr>
          <p:cNvPr id="4" name="슬라이드 번호 개체 틀 3">
            <a:extLst>
              <a:ext uri="{FF2B5EF4-FFF2-40B4-BE49-F238E27FC236}">
                <a16:creationId xmlns:a16="http://schemas.microsoft.com/office/drawing/2014/main" id="{74120898-76B3-4589-9584-0FFE71679BA3}"/>
              </a:ext>
            </a:extLst>
          </p:cNvPr>
          <p:cNvSpPr>
            <a:spLocks noGrp="1"/>
          </p:cNvSpPr>
          <p:nvPr>
            <p:ph type="sldNum" idx="12"/>
          </p:nvPr>
        </p:nvSpPr>
        <p:spPr/>
        <p:txBody>
          <a:bodyPr/>
          <a:lstStyle/>
          <a:p>
            <a:pPr lvl="0">
              <a:defRPr/>
            </a:pPr>
            <a:r>
              <a:rPr lang="en-GB"/>
              <a:t>Slide </a:t>
            </a:r>
            <a:fld id="{440F5867-744E-4AA6-B0ED-4C44D2DFBB7B}" type="slidenum">
              <a:rPr lang="en-US"/>
              <a:pPr lvl="0">
                <a:defRPr/>
              </a:pPr>
              <a:t>8</a:t>
            </a:fld>
            <a:endParaRPr lang="en-US"/>
          </a:p>
        </p:txBody>
      </p:sp>
      <p:sp>
        <p:nvSpPr>
          <p:cNvPr id="5" name="바닥글 개체 틀 4">
            <a:extLst>
              <a:ext uri="{FF2B5EF4-FFF2-40B4-BE49-F238E27FC236}">
                <a16:creationId xmlns:a16="http://schemas.microsoft.com/office/drawing/2014/main" id="{C276AC48-A4EF-D74C-15DA-67976BDA167D}"/>
              </a:ext>
            </a:extLst>
          </p:cNvPr>
          <p:cNvSpPr>
            <a:spLocks noGrp="1"/>
          </p:cNvSpPr>
          <p:nvPr>
            <p:ph type="ftr" idx="14"/>
          </p:nvPr>
        </p:nvSpPr>
        <p:spPr/>
        <p:txBody>
          <a:bodyPr/>
          <a:lstStyle/>
          <a:p>
            <a:pPr lvl="0">
              <a:defRPr/>
            </a:pPr>
            <a:r>
              <a:rPr lang="en-GB" altLang="ko-Kore-KR"/>
              <a:t>Juseong Moon, KNUT</a:t>
            </a:r>
          </a:p>
        </p:txBody>
      </p:sp>
      <p:sp>
        <p:nvSpPr>
          <p:cNvPr id="6" name="날짜 개체 틀 5">
            <a:extLst>
              <a:ext uri="{FF2B5EF4-FFF2-40B4-BE49-F238E27FC236}">
                <a16:creationId xmlns:a16="http://schemas.microsoft.com/office/drawing/2014/main" id="{BC2721D9-3D4D-801E-6B89-79E1BF3E0D99}"/>
              </a:ext>
            </a:extLst>
          </p:cNvPr>
          <p:cNvSpPr>
            <a:spLocks noGrp="1"/>
          </p:cNvSpPr>
          <p:nvPr>
            <p:ph type="dt" idx="15"/>
          </p:nvPr>
        </p:nvSpPr>
        <p:spPr/>
        <p:txBody>
          <a:bodyPr/>
          <a:lstStyle/>
          <a:p>
            <a:pPr lvl="0">
              <a:defRPr/>
            </a:pPr>
            <a:r>
              <a:rPr lang="en-US" altLang="ko-KR"/>
              <a:t>November 2024</a:t>
            </a:r>
            <a:endParaRPr lang="en-GB" altLang="ko-Kore-KR"/>
          </a:p>
        </p:txBody>
      </p:sp>
    </p:spTree>
    <p:extLst>
      <p:ext uri="{BB962C8B-B14F-4D97-AF65-F5344CB8AC3E}">
        <p14:creationId xmlns:p14="http://schemas.microsoft.com/office/powerpoint/2010/main" val="572058546"/>
      </p:ext>
    </p:extLst>
  </p:cSld>
  <p:clrMapOvr>
    <a:masterClrMapping/>
  </p:clrMapOvr>
  <mc:AlternateContent xmlns:mc="http://schemas.openxmlformats.org/markup-compatibility/2006" xmlns:p14="http://schemas.microsoft.com/office/powerpoint/2010/main">
    <mc:Choice Requires="p14">
      <p:transition/>
    </mc:Choice>
    <mc:Fallback xmlns="" xmlns:c="http://schemas.openxmlformats.org/drawingml/2006/chart" xmlns:dgm="http://schemas.openxmlformats.org/drawingml/2006/diagram" xmlns:dsp="http://schemas.microsoft.com/office/drawing/2008/diagram">
      <p:transition/>
    </mc:Fallback>
  </mc:AlternateContent>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8FF"/>
        </a:solidFill>
        <a:ln w="9525" cap="flat" cmpd="sng" algn="ctr">
          <a:solidFill>
            <a:schemeClr val="tx1"/>
          </a:solidFill>
          <a:prstDash val="solid"/>
          <a:round/>
          <a:headEnd w="med" len="med"/>
          <a:tailEnd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a:buNone/>
          <a:defRPr kumimoji="0" lang="en-GB" sz="2400" b="0" i="0" u="none" strike="noStrike" cap="none" normalizeH="0" baseline="0" smtClean="0">
            <a:solidFill>
              <a:schemeClr val="bg1"/>
            </a:solidFill>
            <a:effectLst/>
            <a:latin typeface="Times New Roman"/>
            <a:ea typeface="MS Gothic"/>
          </a:defRPr>
        </a:defPPr>
      </a:lstStyle>
    </a:spDef>
    <a:lnDef>
      <a:spPr>
        <a:solidFill>
          <a:srgbClr val="00B8FF"/>
        </a:solidFill>
        <a:ln w="9525" cap="flat" cmpd="sng" algn="ctr">
          <a:solidFill>
            <a:schemeClr val="tx1"/>
          </a:solidFill>
          <a:prstDash val="solid"/>
          <a:round/>
          <a:headEnd w="med" len="med"/>
          <a:tailEnd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a:buNone/>
          <a:defRPr kumimoji="0" lang="en-GB" sz="2400" b="0" i="0" u="none" strike="noStrike" cap="none" normalizeH="0" baseline="0" smtClean="0">
            <a:solidFill>
              <a:schemeClr val="bg1"/>
            </a:solidFill>
            <a:effectLst/>
            <a:latin typeface="Times New Roman"/>
            <a:ea typeface="MS Gothic"/>
          </a:defRPr>
        </a:defPPr>
      </a:lstStyle>
    </a:lnDef>
    <a:txDef>
      <a:spPr/>
      <a:body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TotalTime>
  <Words>750</Words>
  <Application>Microsoft Macintosh PowerPoint</Application>
  <PresentationFormat>화면 슬라이드 쇼(4:3)</PresentationFormat>
  <Paragraphs>91</Paragraphs>
  <Slides>8</Slides>
  <Notes>4</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8</vt:i4>
      </vt:variant>
    </vt:vector>
  </HeadingPairs>
  <TitlesOfParts>
    <vt:vector size="13" baseType="lpstr">
      <vt:lpstr>Arial Unicode MS</vt:lpstr>
      <vt:lpstr>Arial</vt:lpstr>
      <vt:lpstr>Times New Roman</vt:lpstr>
      <vt:lpstr>Office 테마</vt:lpstr>
      <vt:lpstr>문서</vt:lpstr>
      <vt:lpstr>Multi-user EDCA Parameter Management in NPCA Operation</vt:lpstr>
      <vt:lpstr>Abstract</vt:lpstr>
      <vt:lpstr>Ambiguousness in MU EDCA Timer Management with NPCA Operation</vt:lpstr>
      <vt:lpstr>Option 1: Inherited MU EDCA Timer</vt:lpstr>
      <vt:lpstr>Option 2: Independent MU EDCA Timer</vt:lpstr>
      <vt:lpstr>Summary</vt:lpstr>
      <vt:lpstr>Straw Poll</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주성 문</dc:creator>
  <cp:lastModifiedBy>주성 문</cp:lastModifiedBy>
  <cp:revision>674</cp:revision>
  <dcterms:created xsi:type="dcterms:W3CDTF">2023-07-02T14:02:18Z</dcterms:created>
  <dcterms:modified xsi:type="dcterms:W3CDTF">2024-11-11T20:03:10Z</dcterms:modified>
  <cp:version/>
</cp:coreProperties>
</file>