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442" r:id="rId17"/>
    <p:sldId id="1427" r:id="rId18"/>
    <p:sldId id="897" r:id="rId19"/>
    <p:sldId id="1163" r:id="rId20"/>
    <p:sldId id="1455" r:id="rId21"/>
    <p:sldId id="1433" r:id="rId22"/>
    <p:sldId id="1456" r:id="rId23"/>
    <p:sldId id="1457" r:id="rId24"/>
    <p:sldId id="1421" r:id="rId25"/>
    <p:sldId id="1446" r:id="rId26"/>
    <p:sldId id="1024" r:id="rId2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1622" autoAdjust="0"/>
  </p:normalViewPr>
  <p:slideViewPr>
    <p:cSldViewPr>
      <p:cViewPr varScale="1">
        <p:scale>
          <a:sx n="98" d="100"/>
          <a:sy n="98" d="100"/>
        </p:scale>
        <p:origin x="90" y="1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D5.0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18</c:v>
                </c:pt>
                <c:pt idx="1">
                  <c:v>3</c:v>
                </c:pt>
                <c:pt idx="2">
                  <c:v>15</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0</c:v>
                </c:pt>
                <c:pt idx="1">
                  <c:v>0</c:v>
                </c:pt>
                <c:pt idx="2">
                  <c:v>0</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902182496"/>
        <c:axId val="-456809104"/>
      </c:barChart>
      <c:catAx>
        <c:axId val="-90218249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56809104"/>
        <c:crosses val="autoZero"/>
        <c:auto val="1"/>
        <c:lblAlgn val="ctr"/>
        <c:lblOffset val="100"/>
        <c:noMultiLvlLbl val="0"/>
      </c:catAx>
      <c:valAx>
        <c:axId val="-45680910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0218249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58460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011627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19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47423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802.11-24/1704r0</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zh-CN" sz="3600" dirty="0">
                <a:solidFill>
                  <a:srgbClr val="0000FF"/>
                </a:solidFill>
              </a:rPr>
              <a:t>October-November</a:t>
            </a:r>
            <a:r>
              <a:rPr lang="en-US" altLang="en-US" sz="3600" dirty="0">
                <a:solidFill>
                  <a:srgbClr val="0000FF"/>
                </a:solidFill>
              </a:rPr>
              <a:t>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2024-11-5</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Oct 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1st SA Ballot Recirculation (D5.0) CR Status</a:t>
            </a:r>
            <a:endParaRPr lang="en-US" altLang="zh-CN"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26662518"/>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24/1716</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Po-Kai Huang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CR for replay counter CIDs</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158750" lvl="1" indent="-23177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1st SA Ballot Recirculation (D5.0)		Sep 2024</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1st SA Ballot Recirculation (D5.0)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D5.0 (</a:t>
            </a:r>
            <a:r>
              <a:rPr lang="en-US" altLang="zh-CN" sz="2000" dirty="0"/>
              <a:t>1st SA Ballot Recirculation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0</a:t>
            </a:r>
            <a:r>
              <a:rPr lang="en-US" altLang="zh-CN" sz="1600" dirty="0"/>
              <a:t>% of all SA110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0/36,</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1241531270"/>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表格 6">
            <a:extLst>
              <a:ext uri="{FF2B5EF4-FFF2-40B4-BE49-F238E27FC236}">
                <a16:creationId xmlns:a16="http://schemas.microsoft.com/office/drawing/2014/main" id="{E84B6C98-CECC-41C8-AD6E-CF1B16B2B4E6}"/>
              </a:ext>
            </a:extLst>
          </p:cNvPr>
          <p:cNvGraphicFramePr>
            <a:graphicFrameLocks noGrp="1"/>
          </p:cNvGraphicFramePr>
          <p:nvPr>
            <p:extLst>
              <p:ext uri="{D42A27DB-BD31-4B8C-83A1-F6EECF244321}">
                <p14:modId xmlns:p14="http://schemas.microsoft.com/office/powerpoint/2010/main" val="3563814125"/>
              </p:ext>
            </p:extLst>
          </p:nvPr>
        </p:nvGraphicFramePr>
        <p:xfrm>
          <a:off x="838200" y="3606181"/>
          <a:ext cx="6781800" cy="2794619"/>
        </p:xfrm>
        <a:graphic>
          <a:graphicData uri="http://schemas.openxmlformats.org/drawingml/2006/table">
            <a:tbl>
              <a:tblPr/>
              <a:tblGrid>
                <a:gridCol w="1371600">
                  <a:extLst>
                    <a:ext uri="{9D8B030D-6E8A-4147-A177-3AD203B41FA5}">
                      <a16:colId xmlns:a16="http://schemas.microsoft.com/office/drawing/2014/main" val="611200940"/>
                    </a:ext>
                  </a:extLst>
                </a:gridCol>
                <a:gridCol w="990600">
                  <a:extLst>
                    <a:ext uri="{9D8B030D-6E8A-4147-A177-3AD203B41FA5}">
                      <a16:colId xmlns:a16="http://schemas.microsoft.com/office/drawing/2014/main" val="4059359357"/>
                    </a:ext>
                  </a:extLst>
                </a:gridCol>
                <a:gridCol w="895723">
                  <a:extLst>
                    <a:ext uri="{9D8B030D-6E8A-4147-A177-3AD203B41FA5}">
                      <a16:colId xmlns:a16="http://schemas.microsoft.com/office/drawing/2014/main" val="1158145895"/>
                    </a:ext>
                  </a:extLst>
                </a:gridCol>
                <a:gridCol w="731371">
                  <a:extLst>
                    <a:ext uri="{9D8B030D-6E8A-4147-A177-3AD203B41FA5}">
                      <a16:colId xmlns:a16="http://schemas.microsoft.com/office/drawing/2014/main" val="517798951"/>
                    </a:ext>
                  </a:extLst>
                </a:gridCol>
                <a:gridCol w="930835">
                  <a:extLst>
                    <a:ext uri="{9D8B030D-6E8A-4147-A177-3AD203B41FA5}">
                      <a16:colId xmlns:a16="http://schemas.microsoft.com/office/drawing/2014/main" val="1306143447"/>
                    </a:ext>
                  </a:extLst>
                </a:gridCol>
                <a:gridCol w="1861671">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January</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8</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4</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7</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81458438"/>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1</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altLang="zh-CN" sz="1100" dirty="0">
                          <a:solidFill>
                            <a:srgbClr val="000000"/>
                          </a:solidFill>
                          <a:effectLst/>
                          <a:latin typeface="Calibri" panose="020F0502020204030204" pitchFamily="34" charset="0"/>
                          <a:ea typeface="等线" panose="02010600030101010101" pitchFamily="2" charset="-122"/>
                        </a:rPr>
                        <a:t>Po-Kai Huang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5</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Shuling</a:t>
                      </a:r>
                      <a:r>
                        <a:rPr lang="en-US" sz="1100" dirty="0">
                          <a:solidFill>
                            <a:srgbClr val="000000"/>
                          </a:solidFill>
                          <a:effectLst/>
                          <a:latin typeface="Calibri" panose="020F0502020204030204" pitchFamily="34" charset="0"/>
                          <a:ea typeface="等线" panose="02010600030101010101" pitchFamily="2" charset="-122"/>
                        </a:rPr>
                        <a:t> (Julia) Feng</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2</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49183664"/>
                  </a:ext>
                </a:extLst>
              </a:tr>
              <a:tr h="219985">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zh-CN" sz="1100" dirty="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altLang="zh-CN" sz="1100" dirty="0">
                          <a:effectLst/>
                          <a:latin typeface="Calibri" panose="020F0502020204030204" pitchFamily="34" charset="0"/>
                          <a:ea typeface="等线" panose="02010600030101010101" pitchFamily="2" charset="-122"/>
                        </a:rPr>
                        <a:t>36</a:t>
                      </a: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endParaRPr lang="zh-CN" sz="11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22 (Tuesday)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24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29 (Tuesday)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Oct 	  31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1599805943"/>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42091711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7263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November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816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26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Dec 	  10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Dec 	  19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Dec 	  24 (Tuesday)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229008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January</a:t>
            </a:r>
            <a:r>
              <a:rPr lang="en-US" altLang="zh-CN" b="1" dirty="0"/>
              <a:t> Interim 2025,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233729098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3823527090"/>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Kobe </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01:00-03:00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03:30-05:30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12:30-14:30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06:30-08:30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09:00-11:00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18:30-20:30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12:30-14:30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478700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spcBef>
                <a:spcPct val="0"/>
              </a:spcBef>
              <a:buFont typeface="Arial" panose="020B0604020202020204" pitchFamily="34" charset="0"/>
              <a:buChar char="•"/>
              <a:defRPr/>
            </a:pPr>
            <a:r>
              <a:rPr lang="en-US" altLang="zh-CN" sz="1800" b="1" kern="0" dirty="0"/>
              <a:t>Result: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1071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150306</TotalTime>
  <Words>2850</Words>
  <Application>Microsoft Office PowerPoint</Application>
  <PresentationFormat>宽屏</PresentationFormat>
  <Paragraphs>443</Paragraphs>
  <Slides>26</Slides>
  <Notes>26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26</vt:i4>
      </vt:variant>
    </vt:vector>
  </HeadingPairs>
  <TitlesOfParts>
    <vt:vector size="38"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October-November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1st SA Ballot Recirculation (D5.0)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947</cp:revision>
  <cp:lastPrinted>2014-11-04T15:04:57Z</cp:lastPrinted>
  <dcterms:created xsi:type="dcterms:W3CDTF">2007-04-17T18:10:23Z</dcterms:created>
  <dcterms:modified xsi:type="dcterms:W3CDTF">2024-11-04T06:47:44Z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(3)xlGzTMNRZNsJLYKaO/XkLr6SlC9rsPORCMN49vOTzOvWS7Ru8bo7+GkTYlpKQtekSiYWNZED
gp7OIPMqNrPk1chSjdGkTuuUTt47IhXQ0ZNKchMoufLUg4mhPXiqZGS/P3YTt8oBOjXnRRQr
Fih3HQeuLY733G5JzEq5qmc6TEB8SlYaJ+PTae3NITBSW84VMv7VmIScwO9aPcSWFbi3z2MY
McfQ/lDvYHtWHZd3CC</vt:lpwstr>
  </property>
  <property fmtid="{D5CDD505-2E9C-101B-9397-08002B2CF9AE}" pid="27" name="_2015_ms_pID_7253431">
    <vt:lpwstr>m72nWpitJ6S9W15LRn3zaHlO035N0hWRJ9F7bJi90hQWBWcTydz2il
2fgXsh7C04YQYPHhwYvIjyjHRkYXqErrxPATco6eTHDiNtUxMsae5utjmJm8InX1mrUf89jT
9j9YFN7OaZjlrqaGvEOxPKG7QVZd9REleUVx9UoDL8WnHPLFf5HpgpMNi/1Xa36tjl1vCCkM
cGG3y+sYfRNE0WktL1M4CXUH29926fOgpS40</vt:lpwstr>
  </property>
  <property fmtid="{D5CDD505-2E9C-101B-9397-08002B2CF9AE}" pid="28" name="_2015_ms_pID_7253432">
    <vt:lpwstr>ngyHDvmOPvw6zcoqr2s5/S0=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