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446" r:id="rId2"/>
    <p:sldId id="476" r:id="rId3"/>
    <p:sldId id="462" r:id="rId4"/>
    <p:sldId id="480" r:id="rId5"/>
    <p:sldId id="720" r:id="rId6"/>
    <p:sldId id="737" r:id="rId7"/>
    <p:sldId id="740" r:id="rId8"/>
    <p:sldId id="469" r:id="rId9"/>
    <p:sldId id="470" r:id="rId10"/>
    <p:sldId id="471" r:id="rId11"/>
    <p:sldId id="741" r:id="rId12"/>
    <p:sldId id="734" r:id="rId13"/>
    <p:sldId id="735" r:id="rId14"/>
    <p:sldId id="736" r:id="rId15"/>
  </p:sldIdLst>
  <p:sldSz cx="12192000" cy="6858000"/>
  <p:notesSz cx="9926638" cy="6797675"/>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7"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BD3609-64EF-8DC1-DA71-22AAEB7E0D22}" name="이준수" initials="이" userId="S::js.lee@newratek.com::8c6486e4-8bc7-4f1a-bdee-fbc23a8e82c1" providerId="AD"/>
  <p188:author id="{3A721035-C459-A068-4EF5-526E126F7C99}" name="NRT LAB" initials="NL" userId="S::nrt.lab@newratek.com::a20cd3e8-0e2c-40a5-99b6-2fbe4c0914df" providerId="AD"/>
  <p188:author id="{0F62E7C6-B314-523F-9E70-39A1E5A3E153}" name="노시찬" initials="노" userId="S::sc.noh@newratek.com::9de97547-44b1-4820-bc9d-2958daea934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FF99"/>
    <a:srgbClr val="0000FF"/>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32" autoAdjust="0"/>
    <p:restoredTop sz="76910" autoAdjust="0"/>
  </p:normalViewPr>
  <p:slideViewPr>
    <p:cSldViewPr>
      <p:cViewPr varScale="1">
        <p:scale>
          <a:sx n="66" d="100"/>
          <a:sy n="66" d="100"/>
        </p:scale>
        <p:origin x="1212" y="44"/>
      </p:cViewPr>
      <p:guideLst>
        <p:guide orient="horz" pos="2160"/>
        <p:guide pos="3840"/>
      </p:guideLst>
    </p:cSldViewPr>
  </p:slideViewPr>
  <p:outlineViewPr>
    <p:cViewPr>
      <p:scale>
        <a:sx n="33" d="100"/>
        <a:sy n="33" d="100"/>
      </p:scale>
      <p:origin x="48" y="8040"/>
    </p:cViewPr>
  </p:outlineViewPr>
  <p:notesTextViewPr>
    <p:cViewPr>
      <p:scale>
        <a:sx n="33" d="100"/>
        <a:sy n="33" d="100"/>
      </p:scale>
      <p:origin x="0" y="0"/>
    </p:cViewPr>
  </p:notesTextViewPr>
  <p:sorterViewPr>
    <p:cViewPr>
      <p:scale>
        <a:sx n="66" d="100"/>
        <a:sy n="66" d="100"/>
      </p:scale>
      <p:origin x="0" y="0"/>
    </p:cViewPr>
  </p:sorterViewPr>
  <p:notesViewPr>
    <p:cSldViewPr>
      <p:cViewPr varScale="1">
        <p:scale>
          <a:sx n="103" d="100"/>
          <a:sy n="103" d="100"/>
        </p:scale>
        <p:origin x="2252" y="84"/>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64728" y="69906"/>
            <a:ext cx="216623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802.11-yy/1111r0</a:t>
            </a:r>
          </a:p>
        </p:txBody>
      </p:sp>
      <p:sp>
        <p:nvSpPr>
          <p:cNvPr id="3075" name="Rectangle 3"/>
          <p:cNvSpPr>
            <a:spLocks noGrp="1" noChangeArrowheads="1"/>
          </p:cNvSpPr>
          <p:nvPr>
            <p:ph type="dt" sz="quarter" idx="1"/>
          </p:nvPr>
        </p:nvSpPr>
        <p:spPr bwMode="auto">
          <a:xfrm>
            <a:off x="995677" y="699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83792" y="6578907"/>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ea typeface="+mn-ea"/>
                <a:cs typeface="+mn-cs"/>
              </a:defRPr>
            </a:lvl1pPr>
          </a:lstStyle>
          <a:p>
            <a:pPr>
              <a:defRPr/>
            </a:pPr>
            <a:r>
              <a:rPr lang="en-US" altLang="ko-KR" dirty="0"/>
              <a:t>Si-Chan Noh</a:t>
            </a:r>
            <a:r>
              <a:rPr lang="en-US" dirty="0"/>
              <a:t>, </a:t>
            </a:r>
            <a:r>
              <a:rPr lang="en-US" altLang="ko-KR" dirty="0"/>
              <a:t>Newracom</a:t>
            </a:r>
            <a:endParaRPr lang="en-US" dirty="0"/>
          </a:p>
        </p:txBody>
      </p:sp>
      <p:sp>
        <p:nvSpPr>
          <p:cNvPr id="3077" name="Rectangle 5"/>
          <p:cNvSpPr>
            <a:spLocks noGrp="1" noChangeArrowheads="1"/>
          </p:cNvSpPr>
          <p:nvPr>
            <p:ph type="sldNum" sz="quarter" idx="3"/>
          </p:nvPr>
        </p:nvSpPr>
        <p:spPr bwMode="auto">
          <a:xfrm>
            <a:off x="4592659" y="657890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2143"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2505" y="283765"/>
            <a:ext cx="794162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10247" name="Rectangle 7"/>
          <p:cNvSpPr>
            <a:spLocks noChangeArrowheads="1"/>
          </p:cNvSpPr>
          <p:nvPr/>
        </p:nvSpPr>
        <p:spPr bwMode="auto">
          <a:xfrm>
            <a:off x="992505" y="657890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2507" y="6570981"/>
            <a:ext cx="816042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798524" y="1283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802.11-yy/0610r0</a:t>
            </a:r>
          </a:p>
        </p:txBody>
      </p:sp>
      <p:sp>
        <p:nvSpPr>
          <p:cNvPr id="2051" name="Rectangle 3"/>
          <p:cNvSpPr>
            <a:spLocks noGrp="1" noChangeArrowheads="1"/>
          </p:cNvSpPr>
          <p:nvPr>
            <p:ph type="dt" idx="1"/>
          </p:nvPr>
        </p:nvSpPr>
        <p:spPr bwMode="auto">
          <a:xfrm>
            <a:off x="935430" y="1283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dirty="0"/>
              <a:t>Month Year</a:t>
            </a:r>
          </a:p>
        </p:txBody>
      </p:sp>
      <p:sp>
        <p:nvSpPr>
          <p:cNvPr id="4100" name="Rectangle 4"/>
          <p:cNvSpPr>
            <a:spLocks noGrp="1" noRot="1" noChangeAspect="1" noChangeArrowheads="1" noTextEdit="1"/>
          </p:cNvSpPr>
          <p:nvPr>
            <p:ph type="sldImg" idx="2"/>
          </p:nvPr>
        </p:nvSpPr>
        <p:spPr bwMode="auto">
          <a:xfrm>
            <a:off x="2705100" y="512763"/>
            <a:ext cx="4516438" cy="25415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2284" y="3229214"/>
            <a:ext cx="7282072" cy="3059588"/>
          </a:xfrm>
          <a:prstGeom prst="rect">
            <a:avLst/>
          </a:prstGeom>
          <a:noFill/>
          <a:ln w="9525">
            <a:noFill/>
            <a:miter lim="800000"/>
            <a:headEnd/>
            <a:tailEnd/>
          </a:ln>
          <a:effectLst/>
        </p:spPr>
        <p:txBody>
          <a:bodyPr vert="horz" wrap="square" lIns="93531" tIns="45974" rIns="93531" bIns="4597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82265" y="6582077"/>
            <a:ext cx="21121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6560" lvl="4" algn="r" defTabSz="932143"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0028" y="6582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6900" y="6582077"/>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6899" y="6580493"/>
            <a:ext cx="785284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4106" name="Line 10"/>
          <p:cNvSpPr>
            <a:spLocks noChangeShapeType="1"/>
          </p:cNvSpPr>
          <p:nvPr/>
        </p:nvSpPr>
        <p:spPr bwMode="auto">
          <a:xfrm>
            <a:off x="929088" y="217184"/>
            <a:ext cx="806846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xfrm>
            <a:off x="2705100" y="512763"/>
            <a:ext cx="4516438" cy="2541587"/>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1867283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284649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971799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552574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2033567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371797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050560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090034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432684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59609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40608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5797651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595128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83945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7" name="제목 6"/>
          <p:cNvSpPr>
            <a:spLocks noGrp="1"/>
          </p:cNvSpPr>
          <p:nvPr>
            <p:ph type="title"/>
          </p:nvPr>
        </p:nvSpPr>
        <p:spPr/>
        <p:txBody>
          <a:bodyPr/>
          <a:lstStyle/>
          <a:p>
            <a:r>
              <a:rPr lang="ko-KR" altLang="en-US"/>
              <a:t>마스터 제목 스타일 편집</a:t>
            </a:r>
          </a:p>
        </p:txBody>
      </p:sp>
      <p:sp>
        <p:nvSpPr>
          <p:cNvPr id="8" name="날짜 개체 틀 7"/>
          <p:cNvSpPr>
            <a:spLocks noGrp="1"/>
          </p:cNvSpPr>
          <p:nvPr>
            <p:ph type="dt" sz="half" idx="10"/>
          </p:nvPr>
        </p:nvSpPr>
        <p:spPr>
          <a:xfrm>
            <a:off x="929220" y="332603"/>
            <a:ext cx="1182055" cy="276999"/>
          </a:xfrm>
        </p:spPr>
        <p:txBody>
          <a:bodyPr/>
          <a:lstStyle/>
          <a:p>
            <a:pPr>
              <a:defRPr/>
            </a:pPr>
            <a:r>
              <a:rPr lang="en-US" altLang="ko-KR" dirty="0"/>
              <a:t>March 2024</a:t>
            </a:r>
          </a:p>
        </p:txBody>
      </p:sp>
      <p:sp>
        <p:nvSpPr>
          <p:cNvPr id="9" name="바닥글 개체 틀 8"/>
          <p:cNvSpPr>
            <a:spLocks noGrp="1"/>
          </p:cNvSpPr>
          <p:nvPr>
            <p:ph type="ftr" sz="quarter" idx="11"/>
          </p:nvPr>
        </p:nvSpPr>
        <p:spPr>
          <a:xfrm>
            <a:off x="9830576" y="6475413"/>
            <a:ext cx="1561325" cy="184666"/>
          </a:xfrm>
        </p:spPr>
        <p:txBody>
          <a:bodyPr/>
          <a:lstStyle/>
          <a:p>
            <a:pPr>
              <a:defRPr/>
            </a:pPr>
            <a:r>
              <a:rPr lang="en-US" altLang="ko-KR" dirty="0"/>
              <a:t>Si-Chan Noh, </a:t>
            </a:r>
            <a:r>
              <a:rPr lang="en-US" altLang="ko-KR" dirty="0" err="1"/>
              <a:t>Newracom</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dirty="0"/>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929220" y="332603"/>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March 2024</a:t>
            </a:r>
          </a:p>
        </p:txBody>
      </p:sp>
      <p:sp>
        <p:nvSpPr>
          <p:cNvPr id="5" name="Rectangle 5"/>
          <p:cNvSpPr>
            <a:spLocks noGrp="1" noChangeArrowheads="1"/>
          </p:cNvSpPr>
          <p:nvPr>
            <p:ph type="ftr" sz="quarter" idx="3"/>
          </p:nvPr>
        </p:nvSpPr>
        <p:spPr bwMode="auto">
          <a:xfrm>
            <a:off x="9830576"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6"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929220" y="332603"/>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March 2024</a:t>
            </a:r>
            <a:endParaRPr lang="en-US" dirty="0"/>
          </a:p>
        </p:txBody>
      </p:sp>
      <p:sp>
        <p:nvSpPr>
          <p:cNvPr id="1029" name="Rectangle 5"/>
          <p:cNvSpPr>
            <a:spLocks noGrp="1" noChangeArrowheads="1"/>
          </p:cNvSpPr>
          <p:nvPr>
            <p:ph type="ftr" sz="quarter" idx="3"/>
          </p:nvPr>
        </p:nvSpPr>
        <p:spPr bwMode="auto">
          <a:xfrm>
            <a:off x="9830576"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7977654" y="332603"/>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802.11-24/1701r0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a:p>
        </p:txBody>
      </p:sp>
      <p:sp>
        <p:nvSpPr>
          <p:cNvPr id="1033" name="Rectangle 9"/>
          <p:cNvSpPr>
            <a:spLocks noChangeArrowheads="1"/>
          </p:cNvSpPr>
          <p:nvPr/>
        </p:nvSpPr>
        <p:spPr bwMode="auto">
          <a:xfrm>
            <a:off x="914402" y="6475414"/>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a:t>
            </a:fld>
            <a:endParaRPr lang="en-US" altLang="ko-KR" sz="1200" b="0" dirty="0">
              <a:cs typeface="Arial" panose="020B0604020202020204" pitchFamily="34" charset="0"/>
            </a:endParaRPr>
          </a:p>
        </p:txBody>
      </p:sp>
      <p:sp>
        <p:nvSpPr>
          <p:cNvPr id="9"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0" name="날짜 개체 틀 3"/>
          <p:cNvSpPr txBox="1">
            <a:spLocks/>
          </p:cNvSpPr>
          <p:nvPr/>
        </p:nvSpPr>
        <p:spPr bwMode="auto">
          <a:xfrm>
            <a:off x="914400" y="332604"/>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a:t>October 2024</a:t>
            </a:r>
          </a:p>
        </p:txBody>
      </p:sp>
      <p:sp>
        <p:nvSpPr>
          <p:cNvPr id="7" name="Rectangle 1">
            <a:extLst>
              <a:ext uri="{FF2B5EF4-FFF2-40B4-BE49-F238E27FC236}">
                <a16:creationId xmlns:a16="http://schemas.microsoft.com/office/drawing/2014/main" id="{7E03CC87-A6A2-1D67-6C7A-C299D0417402}"/>
              </a:ext>
            </a:extLst>
          </p:cNvPr>
          <p:cNvSpPr txBox="1">
            <a:spLocks noChangeArrowheads="1"/>
          </p:cNvSpPr>
          <p:nvPr/>
        </p:nvSpPr>
        <p:spPr bwMode="auto">
          <a:xfrm>
            <a:off x="914400" y="469900"/>
            <a:ext cx="103632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kern="0" dirty="0"/>
              <a:t>NAV protection for </a:t>
            </a:r>
            <a:r>
              <a:rPr kumimoji="0" lang="en-GB" kern="0"/>
              <a:t>C-TDMA follow up</a:t>
            </a:r>
            <a:endParaRPr kumimoji="0" lang="en-GB" kern="0" dirty="0"/>
          </a:p>
        </p:txBody>
      </p:sp>
      <p:sp>
        <p:nvSpPr>
          <p:cNvPr id="8" name="Rectangle 2">
            <a:extLst>
              <a:ext uri="{FF2B5EF4-FFF2-40B4-BE49-F238E27FC236}">
                <a16:creationId xmlns:a16="http://schemas.microsoft.com/office/drawing/2014/main" id="{222A708C-90E9-A0D3-5A06-680C09FF91E9}"/>
              </a:ext>
            </a:extLst>
          </p:cNvPr>
          <p:cNvSpPr txBox="1">
            <a:spLocks noChangeArrowheads="1"/>
          </p:cNvSpPr>
          <p:nvPr/>
        </p:nvSpPr>
        <p:spPr bwMode="auto">
          <a:xfrm>
            <a:off x="1828800" y="1756504"/>
            <a:ext cx="8534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kumimoji="0" lang="en-GB" sz="2000" kern="0" dirty="0"/>
              <a:t>Date:</a:t>
            </a:r>
            <a:r>
              <a:rPr kumimoji="0" lang="en-GB" sz="2000" b="0" kern="0" dirty="0"/>
              <a:t> </a:t>
            </a:r>
            <a:r>
              <a:rPr lang="en-US" altLang="ko-KR" sz="2000" b="0" dirty="0">
                <a:ea typeface="굴림" panose="020B0600000101010101" pitchFamily="50" charset="-127"/>
              </a:rPr>
              <a:t>2024-10-17</a:t>
            </a:r>
            <a:endParaRPr kumimoji="0" lang="en-GB" sz="2000" b="0" kern="0" dirty="0"/>
          </a:p>
        </p:txBody>
      </p:sp>
      <p:sp>
        <p:nvSpPr>
          <p:cNvPr id="11" name="Rectangle 4">
            <a:extLst>
              <a:ext uri="{FF2B5EF4-FFF2-40B4-BE49-F238E27FC236}">
                <a16:creationId xmlns:a16="http://schemas.microsoft.com/office/drawing/2014/main" id="{C0408AA7-62D7-A783-6431-AF7A2D276D38}"/>
              </a:ext>
            </a:extLst>
          </p:cNvPr>
          <p:cNvSpPr>
            <a:spLocks noChangeArrowheads="1"/>
          </p:cNvSpPr>
          <p:nvPr/>
        </p:nvSpPr>
        <p:spPr bwMode="auto">
          <a:xfrm>
            <a:off x="1146175" y="245989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3" name="Table 9">
            <a:extLst>
              <a:ext uri="{FF2B5EF4-FFF2-40B4-BE49-F238E27FC236}">
                <a16:creationId xmlns:a16="http://schemas.microsoft.com/office/drawing/2014/main" id="{33A076D7-3C24-EDF5-947A-43A3CC5AE43B}"/>
              </a:ext>
            </a:extLst>
          </p:cNvPr>
          <p:cNvGraphicFramePr>
            <a:graphicFrameLocks noGrp="1"/>
          </p:cNvGraphicFramePr>
          <p:nvPr>
            <p:extLst>
              <p:ext uri="{D42A27DB-BD31-4B8C-83A1-F6EECF244321}">
                <p14:modId xmlns:p14="http://schemas.microsoft.com/office/powerpoint/2010/main" val="2965868929"/>
              </p:ext>
            </p:extLst>
          </p:nvPr>
        </p:nvGraphicFramePr>
        <p:xfrm>
          <a:off x="914400" y="2895600"/>
          <a:ext cx="10667999" cy="118872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gridCol w="2133600">
                  <a:extLst>
                    <a:ext uri="{9D8B030D-6E8A-4147-A177-3AD203B41FA5}">
                      <a16:colId xmlns:a16="http://schemas.microsoft.com/office/drawing/2014/main" val="20003"/>
                    </a:ext>
                  </a:extLst>
                </a:gridCol>
                <a:gridCol w="2133599">
                  <a:extLst>
                    <a:ext uri="{9D8B030D-6E8A-4147-A177-3AD203B41FA5}">
                      <a16:colId xmlns:a16="http://schemas.microsoft.com/office/drawing/2014/main" val="20004"/>
                    </a:ext>
                  </a:extLst>
                </a:gridCol>
              </a:tblGrid>
              <a:tr h="304800">
                <a:tc>
                  <a:txBody>
                    <a:bodyPr/>
                    <a:lstStyle/>
                    <a:p>
                      <a:pPr algn="l"/>
                      <a:r>
                        <a:rPr lang="en-US" sz="16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altLang="ko-KR" sz="1600" dirty="0">
                          <a:solidFill>
                            <a:schemeClr val="tx1"/>
                          </a:solidFill>
                        </a:rPr>
                        <a:t>e</a:t>
                      </a:r>
                      <a:r>
                        <a:rPr lang="en-US" sz="1600" dirty="0">
                          <a:solidFill>
                            <a:schemeClr val="tx1"/>
                          </a:solidFill>
                        </a:rPr>
                        <a:t>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070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Si-Chan Noh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r>
                        <a:rPr lang="en-US" altLang="ko-KR" sz="1400" dirty="0">
                          <a:solidFill>
                            <a:schemeClr val="tx1"/>
                          </a:solidFill>
                        </a:rPr>
                        <a:t>Newracom</a:t>
                      </a:r>
                    </a:p>
                    <a:p>
                      <a:pPr algn="l"/>
                      <a:endParaRPr lang="en-US" sz="1200" dirty="0">
                        <a:solidFill>
                          <a:schemeClr val="tx1"/>
                        </a:solidFill>
                      </a:endParaRPr>
                    </a:p>
                    <a:p>
                      <a:pPr algn="l"/>
                      <a:endParaRPr lang="en-US" sz="1200" dirty="0">
                        <a:solidFill>
                          <a:schemeClr val="tx1"/>
                        </a:solidFill>
                      </a:endParaRPr>
                    </a:p>
                    <a:p>
                      <a:pPr algn="l"/>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sc.noh@newracom.com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34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Joonsoo Lee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400" dirty="0">
                          <a:solidFill>
                            <a:schemeClr val="tx1"/>
                          </a:solidFill>
                        </a:rPr>
                        <a:t>js.lee@newracom.com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68216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323119" cy="276999"/>
          </a:xfrm>
        </p:spPr>
        <p:txBody>
          <a:bodyPr/>
          <a:lstStyle/>
          <a:p>
            <a:pPr>
              <a:defRPr/>
            </a:pPr>
            <a:r>
              <a:rPr lang="en-US" altLang="ko-KR" dirty="0"/>
              <a:t>October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2000" dirty="0"/>
              <a:t>Do you agree that a sharing AP shall send a TXOP allocation frame(exact name TBD) to a single shared AP to share a time portion of its TXOP?</a:t>
            </a:r>
          </a:p>
          <a:p>
            <a:pPr>
              <a:buFont typeface="Arial" panose="020B0604020202020204" pitchFamily="34" charset="0"/>
              <a:buChar char="•"/>
            </a:pPr>
            <a:r>
              <a:rPr lang="en-US" altLang="ko-KR" sz="2000" b="1" dirty="0">
                <a:cs typeface="+mn-cs"/>
              </a:rPr>
              <a:t>The Duration field of the frame is set to the length of time required to transmit the solicited response frame plus one SIFS</a:t>
            </a:r>
            <a:endParaRPr lang="en-US" altLang="ko-KR" dirty="0"/>
          </a:p>
          <a:p>
            <a:endParaRPr lang="en-US" altLang="ko-KR" dirty="0"/>
          </a:p>
          <a:p>
            <a:pPr marL="0" indent="0">
              <a:buNone/>
            </a:pPr>
            <a:endParaRPr lang="en-US" altLang="ko-KR"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SP1</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10</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2466502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323119" cy="276999"/>
          </a:xfrm>
        </p:spPr>
        <p:txBody>
          <a:bodyPr/>
          <a:lstStyle/>
          <a:p>
            <a:pPr>
              <a:defRPr/>
            </a:pPr>
            <a:r>
              <a:rPr lang="en-US" altLang="ko-KR" dirty="0"/>
              <a:t>October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2000" dirty="0"/>
              <a:t>Do you agree that STAs hidden from a shared AP reuse the allocation duration field within the TXOP allocation frame (exact name TBD) to extend protection, with the purpose of improving the sharing AP’s reception of returned TXOP from the shared AP?</a:t>
            </a:r>
          </a:p>
          <a:p>
            <a:pPr>
              <a:buFont typeface="Arial" panose="020B0604020202020204" pitchFamily="34" charset="0"/>
              <a:buChar char="•"/>
            </a:pPr>
            <a:r>
              <a:rPr lang="en-US" altLang="ko-KR" sz="2000" b="1" dirty="0">
                <a:cs typeface="+mn-cs"/>
              </a:rPr>
              <a:t>The details are TBD</a:t>
            </a:r>
            <a:endParaRPr lang="en-US" altLang="ko-KR" dirty="0"/>
          </a:p>
          <a:p>
            <a:pPr marL="0" indent="0">
              <a:buNone/>
            </a:pPr>
            <a:endParaRPr lang="en-US" altLang="ko-KR"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SP2</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11</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4278166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323119" cy="276999"/>
          </a:xfrm>
        </p:spPr>
        <p:txBody>
          <a:bodyPr/>
          <a:lstStyle/>
          <a:p>
            <a:pPr>
              <a:defRPr/>
            </a:pPr>
            <a:r>
              <a:rPr lang="en-US" altLang="ko-KR" dirty="0"/>
              <a:t>October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5458" y="2667000"/>
            <a:ext cx="10361084" cy="1065213"/>
          </a:xfrm>
        </p:spPr>
        <p:txBody>
          <a:bodyPr/>
          <a:lstStyle/>
          <a:p>
            <a:r>
              <a:rPr lang="en-US" altLang="ko-KR" dirty="0"/>
              <a:t>APPENDIX</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12</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3574534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323119" cy="276999"/>
          </a:xfrm>
        </p:spPr>
        <p:txBody>
          <a:bodyPr/>
          <a:lstStyle/>
          <a:p>
            <a:pPr>
              <a:defRPr/>
            </a:pPr>
            <a:r>
              <a:rPr lang="en-US" altLang="ko-KR" dirty="0"/>
              <a:t>October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STA’s view when applying Opt 1)</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13</a:t>
            </a:fld>
            <a:endParaRPr lang="en-US" altLang="ko-KR" sz="1200" b="0" dirty="0">
              <a:cs typeface="Arial" panose="020B0604020202020204" pitchFamily="34" charset="0"/>
            </a:endParaRPr>
          </a:p>
        </p:txBody>
      </p:sp>
      <p:sp>
        <p:nvSpPr>
          <p:cNvPr id="2" name="타원 1">
            <a:extLst>
              <a:ext uri="{FF2B5EF4-FFF2-40B4-BE49-F238E27FC236}">
                <a16:creationId xmlns:a16="http://schemas.microsoft.com/office/drawing/2014/main" id="{49A35B9B-BD24-5D2B-10B3-73CA6B39FB22}"/>
              </a:ext>
            </a:extLst>
          </p:cNvPr>
          <p:cNvSpPr/>
          <p:nvPr/>
        </p:nvSpPr>
        <p:spPr>
          <a:xfrm>
            <a:off x="609601" y="2218058"/>
            <a:ext cx="4114799" cy="3725542"/>
          </a:xfrm>
          <a:prstGeom prst="ellipse">
            <a:avLst/>
          </a:prstGeom>
          <a:no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타원 5">
            <a:extLst>
              <a:ext uri="{FF2B5EF4-FFF2-40B4-BE49-F238E27FC236}">
                <a16:creationId xmlns:a16="http://schemas.microsoft.com/office/drawing/2014/main" id="{7C806900-2A63-99FA-2F9D-08332D96286B}"/>
              </a:ext>
            </a:extLst>
          </p:cNvPr>
          <p:cNvSpPr/>
          <p:nvPr/>
        </p:nvSpPr>
        <p:spPr>
          <a:xfrm>
            <a:off x="2475456" y="2218058"/>
            <a:ext cx="3824755" cy="3649342"/>
          </a:xfrm>
          <a:prstGeom prst="ellipse">
            <a:avLst/>
          </a:prstGeom>
          <a:noFill/>
          <a:ln>
            <a:solidFill>
              <a:schemeClr val="accent2">
                <a:lumMod val="60000"/>
                <a:lumOff val="40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직사각형 7">
            <a:extLst>
              <a:ext uri="{FF2B5EF4-FFF2-40B4-BE49-F238E27FC236}">
                <a16:creationId xmlns:a16="http://schemas.microsoft.com/office/drawing/2014/main" id="{61376641-D3CF-353F-AB69-B90147744E4A}"/>
              </a:ext>
            </a:extLst>
          </p:cNvPr>
          <p:cNvSpPr/>
          <p:nvPr/>
        </p:nvSpPr>
        <p:spPr bwMode="auto">
          <a:xfrm>
            <a:off x="2156689" y="4072571"/>
            <a:ext cx="1098511"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rPr>
              <a:t>(AP1)</a:t>
            </a:r>
            <a:endParaRPr kumimoji="0" lang="ko-KR" altLang="en-US" sz="1100" b="1" i="0" u="none" strike="noStrike" cap="none" normalizeH="0" baseline="0" dirty="0">
              <a:ln>
                <a:noFill/>
              </a:ln>
              <a:solidFill>
                <a:schemeClr val="tx1"/>
              </a:solidFill>
              <a:effectLst/>
              <a:latin typeface="Times New Roman" pitchFamily="18" charset="0"/>
            </a:endParaRPr>
          </a:p>
        </p:txBody>
      </p:sp>
      <p:sp>
        <p:nvSpPr>
          <p:cNvPr id="9" name="이등변 삼각형 8">
            <a:extLst>
              <a:ext uri="{FF2B5EF4-FFF2-40B4-BE49-F238E27FC236}">
                <a16:creationId xmlns:a16="http://schemas.microsoft.com/office/drawing/2014/main" id="{9AABF170-9C8B-DD6D-62AD-04037FA17BF4}"/>
              </a:ext>
            </a:extLst>
          </p:cNvPr>
          <p:cNvSpPr/>
          <p:nvPr/>
        </p:nvSpPr>
        <p:spPr bwMode="auto">
          <a:xfrm>
            <a:off x="2572519" y="3890544"/>
            <a:ext cx="236030" cy="182027"/>
          </a:xfrm>
          <a:prstGeom prst="triangle">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effectLst/>
              <a:latin typeface="Times New Roman" pitchFamily="18" charset="0"/>
            </a:endParaRPr>
          </a:p>
        </p:txBody>
      </p:sp>
      <p:sp>
        <p:nvSpPr>
          <p:cNvPr id="10" name="직사각형 9">
            <a:extLst>
              <a:ext uri="{FF2B5EF4-FFF2-40B4-BE49-F238E27FC236}">
                <a16:creationId xmlns:a16="http://schemas.microsoft.com/office/drawing/2014/main" id="{D5C8FBEE-A5E4-F319-366A-2C654D9F6234}"/>
              </a:ext>
            </a:extLst>
          </p:cNvPr>
          <p:cNvSpPr/>
          <p:nvPr/>
        </p:nvSpPr>
        <p:spPr bwMode="auto">
          <a:xfrm>
            <a:off x="3895322" y="4072571"/>
            <a:ext cx="1098511"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rPr>
              <a:t>(AP2)</a:t>
            </a:r>
            <a:endParaRPr kumimoji="0" lang="ko-KR" altLang="en-US" sz="1100" b="1" i="0" u="none" strike="noStrike" cap="none" normalizeH="0" baseline="0" dirty="0">
              <a:ln>
                <a:noFill/>
              </a:ln>
              <a:solidFill>
                <a:schemeClr val="tx1"/>
              </a:solidFill>
              <a:effectLst/>
              <a:latin typeface="Times New Roman" pitchFamily="18" charset="0"/>
            </a:endParaRPr>
          </a:p>
        </p:txBody>
      </p:sp>
      <p:sp>
        <p:nvSpPr>
          <p:cNvPr id="12" name="이등변 삼각형 11">
            <a:extLst>
              <a:ext uri="{FF2B5EF4-FFF2-40B4-BE49-F238E27FC236}">
                <a16:creationId xmlns:a16="http://schemas.microsoft.com/office/drawing/2014/main" id="{6E2BD6A9-1016-CC64-188F-DE9E1863CC56}"/>
              </a:ext>
            </a:extLst>
          </p:cNvPr>
          <p:cNvSpPr/>
          <p:nvPr/>
        </p:nvSpPr>
        <p:spPr bwMode="auto">
          <a:xfrm>
            <a:off x="4326563" y="3890544"/>
            <a:ext cx="236030" cy="182027"/>
          </a:xfrm>
          <a:prstGeom prst="triangle">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effectLst/>
              <a:latin typeface="Times New Roman" pitchFamily="18" charset="0"/>
            </a:endParaRPr>
          </a:p>
        </p:txBody>
      </p:sp>
      <p:cxnSp>
        <p:nvCxnSpPr>
          <p:cNvPr id="13" name="직선 화살표 연결선 12">
            <a:extLst>
              <a:ext uri="{FF2B5EF4-FFF2-40B4-BE49-F238E27FC236}">
                <a16:creationId xmlns:a16="http://schemas.microsoft.com/office/drawing/2014/main" id="{B844D8B0-ACB2-1DE6-D322-AD8A73672E84}"/>
              </a:ext>
            </a:extLst>
          </p:cNvPr>
          <p:cNvCxnSpPr>
            <a:cxnSpLocks/>
          </p:cNvCxnSpPr>
          <p:nvPr/>
        </p:nvCxnSpPr>
        <p:spPr>
          <a:xfrm flipV="1">
            <a:off x="2838246" y="3981557"/>
            <a:ext cx="1453446" cy="23072"/>
          </a:xfrm>
          <a:prstGeom prst="straightConnector1">
            <a:avLst/>
          </a:prstGeom>
          <a:ln w="190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5" name="직사각형 14">
            <a:extLst>
              <a:ext uri="{FF2B5EF4-FFF2-40B4-BE49-F238E27FC236}">
                <a16:creationId xmlns:a16="http://schemas.microsoft.com/office/drawing/2014/main" id="{4D7B088F-6D29-195C-7561-3077157B6A59}"/>
              </a:ext>
            </a:extLst>
          </p:cNvPr>
          <p:cNvSpPr/>
          <p:nvPr/>
        </p:nvSpPr>
        <p:spPr bwMode="auto">
          <a:xfrm>
            <a:off x="3008856" y="3741131"/>
            <a:ext cx="1157829" cy="1782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rPr>
              <a:t>MU-RTS TXS</a:t>
            </a:r>
          </a:p>
        </p:txBody>
      </p:sp>
      <p:cxnSp>
        <p:nvCxnSpPr>
          <p:cNvPr id="16" name="직선 화살표 연결선 15">
            <a:extLst>
              <a:ext uri="{FF2B5EF4-FFF2-40B4-BE49-F238E27FC236}">
                <a16:creationId xmlns:a16="http://schemas.microsoft.com/office/drawing/2014/main" id="{8FDB111A-52FA-080A-CA2C-7AAEE61E48CB}"/>
              </a:ext>
            </a:extLst>
          </p:cNvPr>
          <p:cNvCxnSpPr>
            <a:cxnSpLocks/>
          </p:cNvCxnSpPr>
          <p:nvPr/>
        </p:nvCxnSpPr>
        <p:spPr>
          <a:xfrm flipH="1">
            <a:off x="2800804" y="4081767"/>
            <a:ext cx="1453446" cy="23837"/>
          </a:xfrm>
          <a:prstGeom prst="straightConnector1">
            <a:avLst/>
          </a:prstGeom>
          <a:ln w="190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7" name="직사각형 16">
            <a:extLst>
              <a:ext uri="{FF2B5EF4-FFF2-40B4-BE49-F238E27FC236}">
                <a16:creationId xmlns:a16="http://schemas.microsoft.com/office/drawing/2014/main" id="{4D7F260E-9F62-2E98-F9D5-149A8412A76F}"/>
              </a:ext>
            </a:extLst>
          </p:cNvPr>
          <p:cNvSpPr/>
          <p:nvPr/>
        </p:nvSpPr>
        <p:spPr bwMode="auto">
          <a:xfrm>
            <a:off x="3007521" y="4062223"/>
            <a:ext cx="1157829" cy="1782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dirty="0"/>
              <a:t>CTS</a:t>
            </a:r>
            <a:endParaRPr kumimoji="0" lang="en-US" altLang="ko-KR" sz="1100" b="1" i="0" u="none" strike="noStrike" cap="none" normalizeH="0" baseline="0" dirty="0">
              <a:ln>
                <a:noFill/>
              </a:ln>
              <a:solidFill>
                <a:schemeClr val="tx1"/>
              </a:solidFill>
              <a:effectLst/>
              <a:latin typeface="Times New Roman" pitchFamily="18" charset="0"/>
            </a:endParaRPr>
          </a:p>
        </p:txBody>
      </p:sp>
      <p:sp>
        <p:nvSpPr>
          <p:cNvPr id="18" name="직사각형 17">
            <a:extLst>
              <a:ext uri="{FF2B5EF4-FFF2-40B4-BE49-F238E27FC236}">
                <a16:creationId xmlns:a16="http://schemas.microsoft.com/office/drawing/2014/main" id="{90E46191-FA47-6B6B-E5CF-92F9EE0533F2}"/>
              </a:ext>
            </a:extLst>
          </p:cNvPr>
          <p:cNvSpPr/>
          <p:nvPr/>
        </p:nvSpPr>
        <p:spPr bwMode="auto">
          <a:xfrm>
            <a:off x="381000" y="4308247"/>
            <a:ext cx="1098511"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dirty="0"/>
              <a:t>STA1-1</a:t>
            </a:r>
            <a:endParaRPr kumimoji="0" lang="ko-KR" altLang="en-US" sz="1100" b="1" i="0" u="none" strike="noStrike" cap="none" normalizeH="0" baseline="0" dirty="0">
              <a:ln>
                <a:noFill/>
              </a:ln>
              <a:solidFill>
                <a:schemeClr val="tx1"/>
              </a:solidFill>
              <a:effectLst/>
              <a:latin typeface="Times New Roman" pitchFamily="18" charset="0"/>
            </a:endParaRPr>
          </a:p>
        </p:txBody>
      </p:sp>
      <p:sp>
        <p:nvSpPr>
          <p:cNvPr id="19" name="타원 18">
            <a:extLst>
              <a:ext uri="{FF2B5EF4-FFF2-40B4-BE49-F238E27FC236}">
                <a16:creationId xmlns:a16="http://schemas.microsoft.com/office/drawing/2014/main" id="{F45D682F-EF39-BA27-CC24-2DD687A746E2}"/>
              </a:ext>
            </a:extLst>
          </p:cNvPr>
          <p:cNvSpPr/>
          <p:nvPr/>
        </p:nvSpPr>
        <p:spPr>
          <a:xfrm>
            <a:off x="838200" y="4138500"/>
            <a:ext cx="200215" cy="203981"/>
          </a:xfrm>
          <a:prstGeom prst="ellipse">
            <a:avLst/>
          </a:prstGeom>
          <a:solidFill>
            <a:schemeClr val="bg2"/>
          </a:solidFill>
          <a:ln w="12700">
            <a:solidFill>
              <a:schemeClr val="tx2">
                <a:lumMod val="85000"/>
                <a:lumOff val="1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직사각형 19">
            <a:extLst>
              <a:ext uri="{FF2B5EF4-FFF2-40B4-BE49-F238E27FC236}">
                <a16:creationId xmlns:a16="http://schemas.microsoft.com/office/drawing/2014/main" id="{92A3B4AB-8B44-22FD-89F0-BC5ADD4455AB}"/>
              </a:ext>
            </a:extLst>
          </p:cNvPr>
          <p:cNvSpPr/>
          <p:nvPr/>
        </p:nvSpPr>
        <p:spPr bwMode="auto">
          <a:xfrm>
            <a:off x="1676400" y="5410200"/>
            <a:ext cx="1098511"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dirty="0"/>
              <a:t>OBSS STA</a:t>
            </a:r>
            <a:endParaRPr kumimoji="0" lang="ko-KR" altLang="en-US" sz="1100" b="1" i="0" u="none" strike="noStrike" cap="none" normalizeH="0" baseline="0" dirty="0">
              <a:ln>
                <a:noFill/>
              </a:ln>
              <a:solidFill>
                <a:schemeClr val="tx1"/>
              </a:solidFill>
              <a:effectLst/>
              <a:latin typeface="Times New Roman" pitchFamily="18" charset="0"/>
            </a:endParaRPr>
          </a:p>
        </p:txBody>
      </p:sp>
      <p:sp>
        <p:nvSpPr>
          <p:cNvPr id="21" name="타원 20">
            <a:extLst>
              <a:ext uri="{FF2B5EF4-FFF2-40B4-BE49-F238E27FC236}">
                <a16:creationId xmlns:a16="http://schemas.microsoft.com/office/drawing/2014/main" id="{15453031-BB9A-8638-3215-A4777CA4B9AE}"/>
              </a:ext>
            </a:extLst>
          </p:cNvPr>
          <p:cNvSpPr/>
          <p:nvPr/>
        </p:nvSpPr>
        <p:spPr>
          <a:xfrm>
            <a:off x="2113187" y="5240453"/>
            <a:ext cx="200215" cy="203981"/>
          </a:xfrm>
          <a:prstGeom prst="ellipse">
            <a:avLst/>
          </a:prstGeom>
          <a:solidFill>
            <a:schemeClr val="accent5">
              <a:lumMod val="75000"/>
            </a:schemeClr>
          </a:solidFill>
          <a:ln w="12700">
            <a:solidFill>
              <a:schemeClr val="tx2">
                <a:lumMod val="85000"/>
                <a:lumOff val="1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2" name="직선 화살표 연결선 21">
            <a:extLst>
              <a:ext uri="{FF2B5EF4-FFF2-40B4-BE49-F238E27FC236}">
                <a16:creationId xmlns:a16="http://schemas.microsoft.com/office/drawing/2014/main" id="{02B0FD99-0159-77B3-3473-E606E1405F50}"/>
              </a:ext>
            </a:extLst>
          </p:cNvPr>
          <p:cNvCxnSpPr>
            <a:cxnSpLocks/>
          </p:cNvCxnSpPr>
          <p:nvPr/>
        </p:nvCxnSpPr>
        <p:spPr>
          <a:xfrm flipH="1">
            <a:off x="1066800" y="4072002"/>
            <a:ext cx="1353872" cy="168488"/>
          </a:xfrm>
          <a:prstGeom prst="straightConnector1">
            <a:avLst/>
          </a:prstGeom>
          <a:ln w="19050">
            <a:solidFill>
              <a:schemeClr val="tx1"/>
            </a:solidFill>
            <a:prstDash val="sysDash"/>
            <a:tailEnd type="triangle"/>
          </a:ln>
        </p:spPr>
        <p:style>
          <a:lnRef idx="2">
            <a:schemeClr val="accent1"/>
          </a:lnRef>
          <a:fillRef idx="0">
            <a:schemeClr val="accent1"/>
          </a:fillRef>
          <a:effectRef idx="1">
            <a:schemeClr val="accent1"/>
          </a:effectRef>
          <a:fontRef idx="minor">
            <a:schemeClr val="tx1"/>
          </a:fontRef>
        </p:style>
      </p:cxnSp>
      <p:cxnSp>
        <p:nvCxnSpPr>
          <p:cNvPr id="23" name="직선 화살표 연결선 22">
            <a:extLst>
              <a:ext uri="{FF2B5EF4-FFF2-40B4-BE49-F238E27FC236}">
                <a16:creationId xmlns:a16="http://schemas.microsoft.com/office/drawing/2014/main" id="{1352A6FC-E141-9C7C-3096-9B64C059DE01}"/>
              </a:ext>
            </a:extLst>
          </p:cNvPr>
          <p:cNvCxnSpPr>
            <a:cxnSpLocks/>
          </p:cNvCxnSpPr>
          <p:nvPr/>
        </p:nvCxnSpPr>
        <p:spPr>
          <a:xfrm flipH="1">
            <a:off x="2209800" y="4240490"/>
            <a:ext cx="261427" cy="941110"/>
          </a:xfrm>
          <a:prstGeom prst="straightConnector1">
            <a:avLst/>
          </a:prstGeom>
          <a:ln w="19050">
            <a:solidFill>
              <a:schemeClr val="tx1"/>
            </a:solidFill>
            <a:prstDash val="sysDash"/>
            <a:tailEnd type="triangle"/>
          </a:ln>
        </p:spPr>
        <p:style>
          <a:lnRef idx="2">
            <a:schemeClr val="accent1"/>
          </a:lnRef>
          <a:fillRef idx="0">
            <a:schemeClr val="accent1"/>
          </a:fillRef>
          <a:effectRef idx="1">
            <a:schemeClr val="accent1"/>
          </a:effectRef>
          <a:fontRef idx="minor">
            <a:schemeClr val="tx1"/>
          </a:fontRef>
        </p:style>
      </p:cxnSp>
      <p:sp>
        <p:nvSpPr>
          <p:cNvPr id="24" name="직사각형 23">
            <a:extLst>
              <a:ext uri="{FF2B5EF4-FFF2-40B4-BE49-F238E27FC236}">
                <a16:creationId xmlns:a16="http://schemas.microsoft.com/office/drawing/2014/main" id="{A8666E6A-0072-BF49-08E2-7803DB760BF5}"/>
              </a:ext>
            </a:extLst>
          </p:cNvPr>
          <p:cNvSpPr/>
          <p:nvPr/>
        </p:nvSpPr>
        <p:spPr bwMode="auto">
          <a:xfrm>
            <a:off x="973760" y="3719727"/>
            <a:ext cx="1157829" cy="1782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dirty="0"/>
              <a:t>Overhear</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rPr>
              <a:t>M</a:t>
            </a:r>
            <a:r>
              <a:rPr kumimoji="0" lang="en-US" altLang="ko-KR" sz="1100" b="1" dirty="0"/>
              <a:t>U-RTS TXS</a:t>
            </a:r>
            <a:endParaRPr kumimoji="0" lang="en-US" altLang="ko-KR" sz="1100" b="1" i="0" u="none" strike="noStrike" cap="none" normalizeH="0" baseline="0" dirty="0">
              <a:ln>
                <a:noFill/>
              </a:ln>
              <a:solidFill>
                <a:schemeClr val="tx1"/>
              </a:solidFill>
              <a:effectLst/>
              <a:latin typeface="Times New Roman" pitchFamily="18" charset="0"/>
            </a:endParaRPr>
          </a:p>
        </p:txBody>
      </p:sp>
      <p:sp>
        <p:nvSpPr>
          <p:cNvPr id="25" name="직사각형 24">
            <a:extLst>
              <a:ext uri="{FF2B5EF4-FFF2-40B4-BE49-F238E27FC236}">
                <a16:creationId xmlns:a16="http://schemas.microsoft.com/office/drawing/2014/main" id="{D39901AD-5A0D-F60F-94BC-855612AEE2DF}"/>
              </a:ext>
            </a:extLst>
          </p:cNvPr>
          <p:cNvSpPr/>
          <p:nvPr/>
        </p:nvSpPr>
        <p:spPr bwMode="auto">
          <a:xfrm>
            <a:off x="1170816" y="4511843"/>
            <a:ext cx="1157829" cy="1782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dirty="0"/>
              <a:t>Overhear</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rPr>
              <a:t>M</a:t>
            </a:r>
            <a:r>
              <a:rPr kumimoji="0" lang="en-US" altLang="ko-KR" sz="1100" b="1" dirty="0"/>
              <a:t>U-RTS TXS</a:t>
            </a:r>
            <a:endParaRPr kumimoji="0" lang="en-US" altLang="ko-KR" sz="1100" b="1" i="0" u="none" strike="noStrike" cap="none" normalizeH="0" baseline="0" dirty="0">
              <a:ln>
                <a:noFill/>
              </a:ln>
              <a:solidFill>
                <a:schemeClr val="tx1"/>
              </a:solidFill>
              <a:effectLst/>
              <a:latin typeface="Times New Roman" pitchFamily="18" charset="0"/>
            </a:endParaRPr>
          </a:p>
        </p:txBody>
      </p:sp>
      <p:sp>
        <p:nvSpPr>
          <p:cNvPr id="26" name="Content Placeholder 2">
            <a:extLst>
              <a:ext uri="{FF2B5EF4-FFF2-40B4-BE49-F238E27FC236}">
                <a16:creationId xmlns:a16="http://schemas.microsoft.com/office/drawing/2014/main" id="{3B6A379E-1A17-C568-F55F-1AF58C098219}"/>
              </a:ext>
            </a:extLst>
          </p:cNvPr>
          <p:cNvSpPr txBox="1">
            <a:spLocks/>
          </p:cNvSpPr>
          <p:nvPr/>
        </p:nvSpPr>
        <p:spPr bwMode="auto">
          <a:xfrm>
            <a:off x="6341723" y="1721904"/>
            <a:ext cx="60198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indent="-144000"/>
            <a:r>
              <a:rPr lang="en-US" altLang="ko-KR" sz="1200" dirty="0"/>
              <a:t>Network configuration :</a:t>
            </a:r>
          </a:p>
          <a:p>
            <a:pPr marL="504000" lvl="1" indent="-144000"/>
            <a:r>
              <a:rPr lang="en-US" altLang="ko-KR" sz="1200" dirty="0"/>
              <a:t>AP1: sharing AP; AP2 : shared AP </a:t>
            </a:r>
          </a:p>
          <a:p>
            <a:pPr marL="504000" lvl="1" indent="-144000"/>
            <a:r>
              <a:rPr lang="en-US" altLang="ko-KR" sz="1200" dirty="0"/>
              <a:t>STA1-1: associated with AP1</a:t>
            </a:r>
          </a:p>
          <a:p>
            <a:pPr marL="504000" lvl="1" indent="-144000"/>
            <a:r>
              <a:rPr lang="en-US" altLang="ko-KR" sz="1200" dirty="0"/>
              <a:t>OBSS STA : not associated with AP1</a:t>
            </a:r>
          </a:p>
          <a:p>
            <a:pPr marL="360000" lvl="1" indent="0">
              <a:buNone/>
            </a:pPr>
            <a:endParaRPr lang="en-US" altLang="ko-KR" sz="1200" dirty="0"/>
          </a:p>
          <a:p>
            <a:pPr indent="-144000"/>
            <a:r>
              <a:rPr lang="en-US" altLang="ko-KR" sz="1200" dirty="0"/>
              <a:t>Assumption : </a:t>
            </a:r>
          </a:p>
          <a:p>
            <a:pPr marL="504000" lvl="1" indent="-144000"/>
            <a:r>
              <a:rPr lang="en-US" altLang="ko-KR" sz="1200" dirty="0"/>
              <a:t>Duration field </a:t>
            </a:r>
          </a:p>
          <a:p>
            <a:pPr marL="846892" lvl="2" indent="-144000"/>
            <a:r>
              <a:rPr lang="en-US" altLang="ko-KR" dirty="0"/>
              <a:t>Equal to allocation duration</a:t>
            </a:r>
          </a:p>
          <a:p>
            <a:pPr marL="504000" lvl="1" indent="-144000"/>
            <a:r>
              <a:rPr lang="en-US" altLang="ko-KR" sz="1200" dirty="0"/>
              <a:t>STA format</a:t>
            </a:r>
          </a:p>
          <a:p>
            <a:pPr marL="846892" lvl="2" indent="-144000"/>
            <a:r>
              <a:rPr lang="en-US" altLang="ko-KR" dirty="0"/>
              <a:t>Pre-EHT STA</a:t>
            </a:r>
            <a:r>
              <a:rPr lang="en-US" altLang="ko-KR" sz="1600" dirty="0"/>
              <a:t> : </a:t>
            </a:r>
            <a:r>
              <a:rPr lang="en-US" altLang="ko-KR" sz="1200" dirty="0"/>
              <a:t>Apply the NAVTimeout</a:t>
            </a:r>
          </a:p>
          <a:p>
            <a:pPr marL="846892" lvl="2" indent="-144000"/>
            <a:r>
              <a:rPr lang="en-US" altLang="ko-KR" dirty="0"/>
              <a:t>EHT STA : </a:t>
            </a:r>
            <a:r>
              <a:rPr lang="en-US" altLang="ko-KR" sz="1200" dirty="0"/>
              <a:t>Not apply the NAVTimeout(i.e., follow current spec rule)</a:t>
            </a:r>
          </a:p>
          <a:p>
            <a:pPr marL="846892" lvl="2" indent="-144000"/>
            <a:r>
              <a:rPr lang="en-US" altLang="ko-KR" dirty="0"/>
              <a:t>UHR STA</a:t>
            </a:r>
          </a:p>
          <a:p>
            <a:pPr marL="1189783" lvl="3" indent="-144000"/>
            <a:r>
              <a:rPr lang="en-US" altLang="ko-KR" sz="1200" dirty="0"/>
              <a:t>Associated with the sharing AP : not apply the NAVTimeout</a:t>
            </a:r>
          </a:p>
          <a:p>
            <a:pPr marL="1189783" lvl="3" indent="-144000"/>
            <a:r>
              <a:rPr lang="en-US" altLang="ko-KR" sz="1200" dirty="0"/>
              <a:t> Not associated with the sharing AP : apply the NAVTimeout</a:t>
            </a:r>
          </a:p>
          <a:p>
            <a:pPr indent="-144000"/>
            <a:r>
              <a:rPr lang="en-US" altLang="ko-KR" sz="1200" dirty="0"/>
              <a:t>Description : </a:t>
            </a:r>
          </a:p>
          <a:p>
            <a:pPr marL="504000" lvl="1" indent="-144000"/>
            <a:r>
              <a:rPr lang="en-US" altLang="ko-KR" sz="1200" dirty="0"/>
              <a:t>STA1-1 :</a:t>
            </a:r>
          </a:p>
          <a:p>
            <a:pPr marL="846892" lvl="2" indent="-144000"/>
            <a:r>
              <a:rPr lang="en-US" altLang="ko-KR" dirty="0"/>
              <a:t>Pre-EHT STA: contend the channel after NAVTimeout</a:t>
            </a:r>
          </a:p>
          <a:p>
            <a:pPr marL="846892" lvl="2" indent="-144000"/>
            <a:r>
              <a:rPr lang="en-US" altLang="ko-KR" dirty="0"/>
              <a:t>EHT/UHR STA : Set the NAV until the end of the allocation duration</a:t>
            </a:r>
          </a:p>
          <a:p>
            <a:pPr marL="504000" lvl="1" indent="-144000"/>
            <a:r>
              <a:rPr lang="en-US" altLang="ko-KR" sz="1200" dirty="0"/>
              <a:t>OBSS STA:</a:t>
            </a:r>
          </a:p>
          <a:p>
            <a:pPr marL="846892" lvl="2" indent="-144000"/>
            <a:r>
              <a:rPr lang="en-US" altLang="ko-KR" dirty="0"/>
              <a:t>Pre-EHT and UHR STA: contend the channel after the NAVTimeout</a:t>
            </a:r>
          </a:p>
          <a:p>
            <a:pPr marL="846892" lvl="2" indent="-144000"/>
            <a:r>
              <a:rPr lang="en-US" altLang="ko-KR" dirty="0"/>
              <a:t>EHT STA : Set NAV until the end of the allocation duration</a:t>
            </a:r>
          </a:p>
          <a:p>
            <a:pPr marL="846892" lvl="2" indent="-144000"/>
            <a:endParaRPr lang="en-US" altLang="ko-KR" dirty="0"/>
          </a:p>
          <a:p>
            <a:pPr marL="198891" indent="0">
              <a:buNone/>
            </a:pPr>
            <a:br>
              <a:rPr lang="en-US" altLang="ko-KR" sz="1200" dirty="0"/>
            </a:br>
            <a:endParaRPr lang="en-US" altLang="ko-KR" sz="1200" dirty="0"/>
          </a:p>
          <a:p>
            <a:pPr marL="504000" lvl="1" indent="-144000"/>
            <a:endParaRPr lang="en-US" altLang="ko-KR" sz="1200" dirty="0"/>
          </a:p>
          <a:p>
            <a:pPr lvl="1" indent="-144000"/>
            <a:endParaRPr lang="en-US" altLang="ko-KR" sz="1200" dirty="0"/>
          </a:p>
        </p:txBody>
      </p:sp>
    </p:spTree>
    <p:extLst>
      <p:ext uri="{BB962C8B-B14F-4D97-AF65-F5344CB8AC3E}">
        <p14:creationId xmlns:p14="http://schemas.microsoft.com/office/powerpoint/2010/main" val="2038302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323119" cy="276999"/>
          </a:xfrm>
        </p:spPr>
        <p:txBody>
          <a:bodyPr/>
          <a:lstStyle/>
          <a:p>
            <a:pPr>
              <a:defRPr/>
            </a:pPr>
            <a:r>
              <a:rPr lang="en-US" altLang="ko-KR" dirty="0"/>
              <a:t>October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STA’s view when applying Opt 2)</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14</a:t>
            </a:fld>
            <a:endParaRPr lang="en-US" altLang="ko-KR" sz="1200" b="0" dirty="0">
              <a:cs typeface="Arial" panose="020B0604020202020204" pitchFamily="34" charset="0"/>
            </a:endParaRPr>
          </a:p>
        </p:txBody>
      </p:sp>
      <p:sp>
        <p:nvSpPr>
          <p:cNvPr id="2" name="타원 1">
            <a:extLst>
              <a:ext uri="{FF2B5EF4-FFF2-40B4-BE49-F238E27FC236}">
                <a16:creationId xmlns:a16="http://schemas.microsoft.com/office/drawing/2014/main" id="{49A35B9B-BD24-5D2B-10B3-73CA6B39FB22}"/>
              </a:ext>
            </a:extLst>
          </p:cNvPr>
          <p:cNvSpPr/>
          <p:nvPr/>
        </p:nvSpPr>
        <p:spPr>
          <a:xfrm>
            <a:off x="609601" y="2218058"/>
            <a:ext cx="4114799" cy="3725542"/>
          </a:xfrm>
          <a:prstGeom prst="ellipse">
            <a:avLst/>
          </a:prstGeom>
          <a:no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타원 5">
            <a:extLst>
              <a:ext uri="{FF2B5EF4-FFF2-40B4-BE49-F238E27FC236}">
                <a16:creationId xmlns:a16="http://schemas.microsoft.com/office/drawing/2014/main" id="{7C806900-2A63-99FA-2F9D-08332D96286B}"/>
              </a:ext>
            </a:extLst>
          </p:cNvPr>
          <p:cNvSpPr/>
          <p:nvPr/>
        </p:nvSpPr>
        <p:spPr>
          <a:xfrm>
            <a:off x="2475456" y="2218058"/>
            <a:ext cx="3824755" cy="3649342"/>
          </a:xfrm>
          <a:prstGeom prst="ellipse">
            <a:avLst/>
          </a:prstGeom>
          <a:noFill/>
          <a:ln>
            <a:solidFill>
              <a:schemeClr val="accent2">
                <a:lumMod val="60000"/>
                <a:lumOff val="40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직사각형 7">
            <a:extLst>
              <a:ext uri="{FF2B5EF4-FFF2-40B4-BE49-F238E27FC236}">
                <a16:creationId xmlns:a16="http://schemas.microsoft.com/office/drawing/2014/main" id="{61376641-D3CF-353F-AB69-B90147744E4A}"/>
              </a:ext>
            </a:extLst>
          </p:cNvPr>
          <p:cNvSpPr/>
          <p:nvPr/>
        </p:nvSpPr>
        <p:spPr bwMode="auto">
          <a:xfrm>
            <a:off x="2156689" y="4072571"/>
            <a:ext cx="1098511"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rPr>
              <a:t>(AP1)</a:t>
            </a:r>
            <a:endParaRPr kumimoji="0" lang="ko-KR" altLang="en-US" sz="1100" b="1" i="0" u="none" strike="noStrike" cap="none" normalizeH="0" baseline="0" dirty="0">
              <a:ln>
                <a:noFill/>
              </a:ln>
              <a:solidFill>
                <a:schemeClr val="tx1"/>
              </a:solidFill>
              <a:effectLst/>
              <a:latin typeface="Times New Roman" pitchFamily="18" charset="0"/>
            </a:endParaRPr>
          </a:p>
        </p:txBody>
      </p:sp>
      <p:sp>
        <p:nvSpPr>
          <p:cNvPr id="9" name="이등변 삼각형 8">
            <a:extLst>
              <a:ext uri="{FF2B5EF4-FFF2-40B4-BE49-F238E27FC236}">
                <a16:creationId xmlns:a16="http://schemas.microsoft.com/office/drawing/2014/main" id="{9AABF170-9C8B-DD6D-62AD-04037FA17BF4}"/>
              </a:ext>
            </a:extLst>
          </p:cNvPr>
          <p:cNvSpPr/>
          <p:nvPr/>
        </p:nvSpPr>
        <p:spPr bwMode="auto">
          <a:xfrm>
            <a:off x="2572519" y="3890544"/>
            <a:ext cx="236030" cy="182027"/>
          </a:xfrm>
          <a:prstGeom prst="triangle">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effectLst/>
              <a:latin typeface="Times New Roman" pitchFamily="18" charset="0"/>
            </a:endParaRPr>
          </a:p>
        </p:txBody>
      </p:sp>
      <p:sp>
        <p:nvSpPr>
          <p:cNvPr id="10" name="직사각형 9">
            <a:extLst>
              <a:ext uri="{FF2B5EF4-FFF2-40B4-BE49-F238E27FC236}">
                <a16:creationId xmlns:a16="http://schemas.microsoft.com/office/drawing/2014/main" id="{D5C8FBEE-A5E4-F319-366A-2C654D9F6234}"/>
              </a:ext>
            </a:extLst>
          </p:cNvPr>
          <p:cNvSpPr/>
          <p:nvPr/>
        </p:nvSpPr>
        <p:spPr bwMode="auto">
          <a:xfrm>
            <a:off x="3895322" y="4072571"/>
            <a:ext cx="1098511"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rPr>
              <a:t>(AP2)</a:t>
            </a:r>
            <a:endParaRPr kumimoji="0" lang="ko-KR" altLang="en-US" sz="1100" b="1" i="0" u="none" strike="noStrike" cap="none" normalizeH="0" baseline="0" dirty="0">
              <a:ln>
                <a:noFill/>
              </a:ln>
              <a:solidFill>
                <a:schemeClr val="tx1"/>
              </a:solidFill>
              <a:effectLst/>
              <a:latin typeface="Times New Roman" pitchFamily="18" charset="0"/>
            </a:endParaRPr>
          </a:p>
        </p:txBody>
      </p:sp>
      <p:sp>
        <p:nvSpPr>
          <p:cNvPr id="12" name="이등변 삼각형 11">
            <a:extLst>
              <a:ext uri="{FF2B5EF4-FFF2-40B4-BE49-F238E27FC236}">
                <a16:creationId xmlns:a16="http://schemas.microsoft.com/office/drawing/2014/main" id="{6E2BD6A9-1016-CC64-188F-DE9E1863CC56}"/>
              </a:ext>
            </a:extLst>
          </p:cNvPr>
          <p:cNvSpPr/>
          <p:nvPr/>
        </p:nvSpPr>
        <p:spPr bwMode="auto">
          <a:xfrm>
            <a:off x="4326563" y="3890544"/>
            <a:ext cx="236030" cy="182027"/>
          </a:xfrm>
          <a:prstGeom prst="triangle">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effectLst/>
              <a:latin typeface="Times New Roman" pitchFamily="18" charset="0"/>
            </a:endParaRPr>
          </a:p>
        </p:txBody>
      </p:sp>
      <p:cxnSp>
        <p:nvCxnSpPr>
          <p:cNvPr id="13" name="직선 화살표 연결선 12">
            <a:extLst>
              <a:ext uri="{FF2B5EF4-FFF2-40B4-BE49-F238E27FC236}">
                <a16:creationId xmlns:a16="http://schemas.microsoft.com/office/drawing/2014/main" id="{B844D8B0-ACB2-1DE6-D322-AD8A73672E84}"/>
              </a:ext>
            </a:extLst>
          </p:cNvPr>
          <p:cNvCxnSpPr>
            <a:cxnSpLocks/>
          </p:cNvCxnSpPr>
          <p:nvPr/>
        </p:nvCxnSpPr>
        <p:spPr>
          <a:xfrm flipV="1">
            <a:off x="2838246" y="3981557"/>
            <a:ext cx="1453446" cy="23072"/>
          </a:xfrm>
          <a:prstGeom prst="straightConnector1">
            <a:avLst/>
          </a:prstGeom>
          <a:ln w="190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5" name="직사각형 14">
            <a:extLst>
              <a:ext uri="{FF2B5EF4-FFF2-40B4-BE49-F238E27FC236}">
                <a16:creationId xmlns:a16="http://schemas.microsoft.com/office/drawing/2014/main" id="{4D7B088F-6D29-195C-7561-3077157B6A59}"/>
              </a:ext>
            </a:extLst>
          </p:cNvPr>
          <p:cNvSpPr/>
          <p:nvPr/>
        </p:nvSpPr>
        <p:spPr bwMode="auto">
          <a:xfrm>
            <a:off x="3008856" y="3741131"/>
            <a:ext cx="1157829" cy="1782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rPr>
              <a:t>MU-RTS TXS</a:t>
            </a:r>
          </a:p>
        </p:txBody>
      </p:sp>
      <p:cxnSp>
        <p:nvCxnSpPr>
          <p:cNvPr id="16" name="직선 화살표 연결선 15">
            <a:extLst>
              <a:ext uri="{FF2B5EF4-FFF2-40B4-BE49-F238E27FC236}">
                <a16:creationId xmlns:a16="http://schemas.microsoft.com/office/drawing/2014/main" id="{8FDB111A-52FA-080A-CA2C-7AAEE61E48CB}"/>
              </a:ext>
            </a:extLst>
          </p:cNvPr>
          <p:cNvCxnSpPr>
            <a:cxnSpLocks/>
          </p:cNvCxnSpPr>
          <p:nvPr/>
        </p:nvCxnSpPr>
        <p:spPr>
          <a:xfrm flipH="1">
            <a:off x="2800804" y="4081767"/>
            <a:ext cx="1453446" cy="23837"/>
          </a:xfrm>
          <a:prstGeom prst="straightConnector1">
            <a:avLst/>
          </a:prstGeom>
          <a:ln w="190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7" name="직사각형 16">
            <a:extLst>
              <a:ext uri="{FF2B5EF4-FFF2-40B4-BE49-F238E27FC236}">
                <a16:creationId xmlns:a16="http://schemas.microsoft.com/office/drawing/2014/main" id="{4D7F260E-9F62-2E98-F9D5-149A8412A76F}"/>
              </a:ext>
            </a:extLst>
          </p:cNvPr>
          <p:cNvSpPr/>
          <p:nvPr/>
        </p:nvSpPr>
        <p:spPr bwMode="auto">
          <a:xfrm>
            <a:off x="3007521" y="4062223"/>
            <a:ext cx="1157829" cy="1782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dirty="0"/>
              <a:t>CTS</a:t>
            </a:r>
            <a:endParaRPr kumimoji="0" lang="en-US" altLang="ko-KR" sz="1100" b="1" i="0" u="none" strike="noStrike" cap="none" normalizeH="0" baseline="0" dirty="0">
              <a:ln>
                <a:noFill/>
              </a:ln>
              <a:solidFill>
                <a:schemeClr val="tx1"/>
              </a:solidFill>
              <a:effectLst/>
              <a:latin typeface="Times New Roman" pitchFamily="18" charset="0"/>
            </a:endParaRPr>
          </a:p>
        </p:txBody>
      </p:sp>
      <p:sp>
        <p:nvSpPr>
          <p:cNvPr id="18" name="직사각형 17">
            <a:extLst>
              <a:ext uri="{FF2B5EF4-FFF2-40B4-BE49-F238E27FC236}">
                <a16:creationId xmlns:a16="http://schemas.microsoft.com/office/drawing/2014/main" id="{90E46191-FA47-6B6B-E5CF-92F9EE0533F2}"/>
              </a:ext>
            </a:extLst>
          </p:cNvPr>
          <p:cNvSpPr/>
          <p:nvPr/>
        </p:nvSpPr>
        <p:spPr bwMode="auto">
          <a:xfrm>
            <a:off x="381000" y="4308247"/>
            <a:ext cx="1098511"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dirty="0"/>
              <a:t>STA1-1</a:t>
            </a:r>
            <a:endParaRPr kumimoji="0" lang="ko-KR" altLang="en-US" sz="1100" b="1" i="0" u="none" strike="noStrike" cap="none" normalizeH="0" baseline="0" dirty="0">
              <a:ln>
                <a:noFill/>
              </a:ln>
              <a:solidFill>
                <a:schemeClr val="tx1"/>
              </a:solidFill>
              <a:effectLst/>
              <a:latin typeface="Times New Roman" pitchFamily="18" charset="0"/>
            </a:endParaRPr>
          </a:p>
        </p:txBody>
      </p:sp>
      <p:sp>
        <p:nvSpPr>
          <p:cNvPr id="19" name="타원 18">
            <a:extLst>
              <a:ext uri="{FF2B5EF4-FFF2-40B4-BE49-F238E27FC236}">
                <a16:creationId xmlns:a16="http://schemas.microsoft.com/office/drawing/2014/main" id="{F45D682F-EF39-BA27-CC24-2DD687A746E2}"/>
              </a:ext>
            </a:extLst>
          </p:cNvPr>
          <p:cNvSpPr/>
          <p:nvPr/>
        </p:nvSpPr>
        <p:spPr>
          <a:xfrm>
            <a:off x="838200" y="4138500"/>
            <a:ext cx="200215" cy="203981"/>
          </a:xfrm>
          <a:prstGeom prst="ellipse">
            <a:avLst/>
          </a:prstGeom>
          <a:solidFill>
            <a:schemeClr val="bg2"/>
          </a:solidFill>
          <a:ln w="12700">
            <a:solidFill>
              <a:schemeClr val="tx2">
                <a:lumMod val="85000"/>
                <a:lumOff val="1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직사각형 19">
            <a:extLst>
              <a:ext uri="{FF2B5EF4-FFF2-40B4-BE49-F238E27FC236}">
                <a16:creationId xmlns:a16="http://schemas.microsoft.com/office/drawing/2014/main" id="{92A3B4AB-8B44-22FD-89F0-BC5ADD4455AB}"/>
              </a:ext>
            </a:extLst>
          </p:cNvPr>
          <p:cNvSpPr/>
          <p:nvPr/>
        </p:nvSpPr>
        <p:spPr bwMode="auto">
          <a:xfrm>
            <a:off x="1676400" y="5410200"/>
            <a:ext cx="1098511"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dirty="0"/>
              <a:t>OBSS STA</a:t>
            </a:r>
            <a:endParaRPr kumimoji="0" lang="ko-KR" altLang="en-US" sz="1100" b="1" i="0" u="none" strike="noStrike" cap="none" normalizeH="0" baseline="0" dirty="0">
              <a:ln>
                <a:noFill/>
              </a:ln>
              <a:solidFill>
                <a:schemeClr val="tx1"/>
              </a:solidFill>
              <a:effectLst/>
              <a:latin typeface="Times New Roman" pitchFamily="18" charset="0"/>
            </a:endParaRPr>
          </a:p>
        </p:txBody>
      </p:sp>
      <p:sp>
        <p:nvSpPr>
          <p:cNvPr id="21" name="타원 20">
            <a:extLst>
              <a:ext uri="{FF2B5EF4-FFF2-40B4-BE49-F238E27FC236}">
                <a16:creationId xmlns:a16="http://schemas.microsoft.com/office/drawing/2014/main" id="{15453031-BB9A-8638-3215-A4777CA4B9AE}"/>
              </a:ext>
            </a:extLst>
          </p:cNvPr>
          <p:cNvSpPr/>
          <p:nvPr/>
        </p:nvSpPr>
        <p:spPr>
          <a:xfrm>
            <a:off x="2113187" y="5240453"/>
            <a:ext cx="200215" cy="203981"/>
          </a:xfrm>
          <a:prstGeom prst="ellipse">
            <a:avLst/>
          </a:prstGeom>
          <a:solidFill>
            <a:schemeClr val="accent5">
              <a:lumMod val="75000"/>
            </a:schemeClr>
          </a:solidFill>
          <a:ln w="12700">
            <a:solidFill>
              <a:schemeClr val="tx2">
                <a:lumMod val="85000"/>
                <a:lumOff val="1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2" name="직선 화살표 연결선 21">
            <a:extLst>
              <a:ext uri="{FF2B5EF4-FFF2-40B4-BE49-F238E27FC236}">
                <a16:creationId xmlns:a16="http://schemas.microsoft.com/office/drawing/2014/main" id="{02B0FD99-0159-77B3-3473-E606E1405F50}"/>
              </a:ext>
            </a:extLst>
          </p:cNvPr>
          <p:cNvCxnSpPr>
            <a:cxnSpLocks/>
          </p:cNvCxnSpPr>
          <p:nvPr/>
        </p:nvCxnSpPr>
        <p:spPr>
          <a:xfrm flipH="1">
            <a:off x="1066800" y="4072002"/>
            <a:ext cx="1353872" cy="168488"/>
          </a:xfrm>
          <a:prstGeom prst="straightConnector1">
            <a:avLst/>
          </a:prstGeom>
          <a:ln w="19050">
            <a:solidFill>
              <a:schemeClr val="tx1"/>
            </a:solidFill>
            <a:prstDash val="sysDash"/>
            <a:tailEnd type="triangle"/>
          </a:ln>
        </p:spPr>
        <p:style>
          <a:lnRef idx="2">
            <a:schemeClr val="accent1"/>
          </a:lnRef>
          <a:fillRef idx="0">
            <a:schemeClr val="accent1"/>
          </a:fillRef>
          <a:effectRef idx="1">
            <a:schemeClr val="accent1"/>
          </a:effectRef>
          <a:fontRef idx="minor">
            <a:schemeClr val="tx1"/>
          </a:fontRef>
        </p:style>
      </p:cxnSp>
      <p:cxnSp>
        <p:nvCxnSpPr>
          <p:cNvPr id="23" name="직선 화살표 연결선 22">
            <a:extLst>
              <a:ext uri="{FF2B5EF4-FFF2-40B4-BE49-F238E27FC236}">
                <a16:creationId xmlns:a16="http://schemas.microsoft.com/office/drawing/2014/main" id="{1352A6FC-E141-9C7C-3096-9B64C059DE01}"/>
              </a:ext>
            </a:extLst>
          </p:cNvPr>
          <p:cNvCxnSpPr>
            <a:cxnSpLocks/>
          </p:cNvCxnSpPr>
          <p:nvPr/>
        </p:nvCxnSpPr>
        <p:spPr>
          <a:xfrm flipH="1">
            <a:off x="2209800" y="4240490"/>
            <a:ext cx="261427" cy="941110"/>
          </a:xfrm>
          <a:prstGeom prst="straightConnector1">
            <a:avLst/>
          </a:prstGeom>
          <a:ln w="19050">
            <a:solidFill>
              <a:schemeClr val="tx1"/>
            </a:solidFill>
            <a:prstDash val="sysDash"/>
            <a:tailEnd type="triangle"/>
          </a:ln>
        </p:spPr>
        <p:style>
          <a:lnRef idx="2">
            <a:schemeClr val="accent1"/>
          </a:lnRef>
          <a:fillRef idx="0">
            <a:schemeClr val="accent1"/>
          </a:fillRef>
          <a:effectRef idx="1">
            <a:schemeClr val="accent1"/>
          </a:effectRef>
          <a:fontRef idx="minor">
            <a:schemeClr val="tx1"/>
          </a:fontRef>
        </p:style>
      </p:cxnSp>
      <p:sp>
        <p:nvSpPr>
          <p:cNvPr id="24" name="직사각형 23">
            <a:extLst>
              <a:ext uri="{FF2B5EF4-FFF2-40B4-BE49-F238E27FC236}">
                <a16:creationId xmlns:a16="http://schemas.microsoft.com/office/drawing/2014/main" id="{A8666E6A-0072-BF49-08E2-7803DB760BF5}"/>
              </a:ext>
            </a:extLst>
          </p:cNvPr>
          <p:cNvSpPr/>
          <p:nvPr/>
        </p:nvSpPr>
        <p:spPr bwMode="auto">
          <a:xfrm>
            <a:off x="973760" y="3719727"/>
            <a:ext cx="1157829" cy="1782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dirty="0"/>
              <a:t>Overhear</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rPr>
              <a:t>M</a:t>
            </a:r>
            <a:r>
              <a:rPr kumimoji="0" lang="en-US" altLang="ko-KR" sz="1100" b="1" dirty="0"/>
              <a:t>U-RTS TXS</a:t>
            </a:r>
            <a:endParaRPr kumimoji="0" lang="en-US" altLang="ko-KR" sz="1100" b="1" i="0" u="none" strike="noStrike" cap="none" normalizeH="0" baseline="0" dirty="0">
              <a:ln>
                <a:noFill/>
              </a:ln>
              <a:solidFill>
                <a:schemeClr val="tx1"/>
              </a:solidFill>
              <a:effectLst/>
              <a:latin typeface="Times New Roman" pitchFamily="18" charset="0"/>
            </a:endParaRPr>
          </a:p>
        </p:txBody>
      </p:sp>
      <p:sp>
        <p:nvSpPr>
          <p:cNvPr id="25" name="직사각형 24">
            <a:extLst>
              <a:ext uri="{FF2B5EF4-FFF2-40B4-BE49-F238E27FC236}">
                <a16:creationId xmlns:a16="http://schemas.microsoft.com/office/drawing/2014/main" id="{D39901AD-5A0D-F60F-94BC-855612AEE2DF}"/>
              </a:ext>
            </a:extLst>
          </p:cNvPr>
          <p:cNvSpPr/>
          <p:nvPr/>
        </p:nvSpPr>
        <p:spPr bwMode="auto">
          <a:xfrm>
            <a:off x="1170816" y="4511843"/>
            <a:ext cx="1157829" cy="1782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dirty="0"/>
              <a:t>Overhear</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rPr>
              <a:t>M</a:t>
            </a:r>
            <a:r>
              <a:rPr kumimoji="0" lang="en-US" altLang="ko-KR" sz="1100" b="1" dirty="0"/>
              <a:t>U-RTS TXS</a:t>
            </a:r>
            <a:endParaRPr kumimoji="0" lang="en-US" altLang="ko-KR" sz="1100" b="1" i="0" u="none" strike="noStrike" cap="none" normalizeH="0" baseline="0" dirty="0">
              <a:ln>
                <a:noFill/>
              </a:ln>
              <a:solidFill>
                <a:schemeClr val="tx1"/>
              </a:solidFill>
              <a:effectLst/>
              <a:latin typeface="Times New Roman" pitchFamily="18" charset="0"/>
            </a:endParaRPr>
          </a:p>
        </p:txBody>
      </p:sp>
      <p:sp>
        <p:nvSpPr>
          <p:cNvPr id="27" name="Content Placeholder 2">
            <a:extLst>
              <a:ext uri="{FF2B5EF4-FFF2-40B4-BE49-F238E27FC236}">
                <a16:creationId xmlns:a16="http://schemas.microsoft.com/office/drawing/2014/main" id="{7240CBB3-D270-1C48-8139-D86F9F851EFF}"/>
              </a:ext>
            </a:extLst>
          </p:cNvPr>
          <p:cNvSpPr txBox="1">
            <a:spLocks/>
          </p:cNvSpPr>
          <p:nvPr/>
        </p:nvSpPr>
        <p:spPr bwMode="auto">
          <a:xfrm>
            <a:off x="6341723" y="1721904"/>
            <a:ext cx="60198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indent="-144000"/>
            <a:r>
              <a:rPr lang="en-US" altLang="ko-KR" sz="1200" dirty="0"/>
              <a:t>Network configuration :</a:t>
            </a:r>
          </a:p>
          <a:p>
            <a:pPr marL="504000" lvl="1" indent="-144000"/>
            <a:r>
              <a:rPr lang="en-US" altLang="ko-KR" sz="1200" dirty="0"/>
              <a:t>AP1: sharing AP; AP2 : shared AP </a:t>
            </a:r>
          </a:p>
          <a:p>
            <a:pPr marL="504000" lvl="1" indent="-144000"/>
            <a:r>
              <a:rPr lang="en-US" altLang="ko-KR" sz="1200" dirty="0"/>
              <a:t>STA1-1: associated with AP1</a:t>
            </a:r>
          </a:p>
          <a:p>
            <a:pPr marL="504000" lvl="1" indent="-144000"/>
            <a:r>
              <a:rPr lang="en-US" altLang="ko-KR" sz="1200" dirty="0"/>
              <a:t>OBSS STA : not associated with AP1</a:t>
            </a:r>
          </a:p>
          <a:p>
            <a:pPr marL="360000" lvl="1" indent="0">
              <a:buNone/>
            </a:pPr>
            <a:endParaRPr lang="en-US" altLang="ko-KR" sz="1200" dirty="0"/>
          </a:p>
          <a:p>
            <a:pPr indent="-144000"/>
            <a:r>
              <a:rPr lang="en-US" altLang="ko-KR" sz="1200" dirty="0"/>
              <a:t>Assumption : </a:t>
            </a:r>
          </a:p>
          <a:p>
            <a:pPr marL="504000" lvl="1" indent="-144000"/>
            <a:r>
              <a:rPr lang="en-US" altLang="ko-KR" sz="1200" dirty="0"/>
              <a:t>Duration field </a:t>
            </a:r>
          </a:p>
          <a:p>
            <a:pPr marL="846892" lvl="2" indent="-144000"/>
            <a:r>
              <a:rPr lang="en-US" altLang="ko-KR" dirty="0"/>
              <a:t>Not equal to the allocation duration</a:t>
            </a:r>
          </a:p>
          <a:p>
            <a:pPr marL="1189783" lvl="3" indent="-144000"/>
            <a:r>
              <a:rPr lang="en-US" altLang="ko-KR" sz="1200" dirty="0"/>
              <a:t>Ex) set to the length of time required to transmit the solicited response </a:t>
            </a:r>
            <a:br>
              <a:rPr lang="en-US" altLang="ko-KR" sz="1200" dirty="0"/>
            </a:br>
            <a:r>
              <a:rPr lang="en-US" altLang="ko-KR" sz="1200" dirty="0"/>
              <a:t>frame plus one SIFS</a:t>
            </a:r>
          </a:p>
          <a:p>
            <a:pPr marL="504000" lvl="1" indent="-144000"/>
            <a:r>
              <a:rPr lang="en-US" altLang="ko-KR" sz="1200" dirty="0"/>
              <a:t>STA format</a:t>
            </a:r>
          </a:p>
          <a:p>
            <a:pPr marL="846892" lvl="2" indent="-144000"/>
            <a:r>
              <a:rPr lang="en-US" altLang="ko-KR" dirty="0"/>
              <a:t>Pre-EHT STA</a:t>
            </a:r>
            <a:r>
              <a:rPr lang="en-US" altLang="ko-KR" sz="1600" dirty="0"/>
              <a:t> : </a:t>
            </a:r>
            <a:r>
              <a:rPr lang="en-US" altLang="ko-KR" sz="1200" dirty="0"/>
              <a:t>Apply the NAVTimeout </a:t>
            </a:r>
          </a:p>
          <a:p>
            <a:pPr marL="846892" lvl="2" indent="-144000"/>
            <a:r>
              <a:rPr lang="en-US" altLang="ko-KR" dirty="0"/>
              <a:t>EHT STA : </a:t>
            </a:r>
            <a:r>
              <a:rPr lang="en-US" altLang="ko-KR" sz="1200" dirty="0"/>
              <a:t>Not apply the NAVTimeout</a:t>
            </a:r>
          </a:p>
          <a:p>
            <a:pPr marL="846892" lvl="2" indent="-144000"/>
            <a:r>
              <a:rPr lang="en-US" altLang="ko-KR" dirty="0"/>
              <a:t>UHR STA : Not apply the NAVTimeout (i.e., if follow current spec rule)</a:t>
            </a:r>
          </a:p>
          <a:p>
            <a:pPr marL="1189783" lvl="3" indent="-144000"/>
            <a:r>
              <a:rPr lang="en-US" altLang="ko-KR" sz="1200" dirty="0"/>
              <a:t>Associated with the sharing AP : not apply the NAVTimeout</a:t>
            </a:r>
          </a:p>
          <a:p>
            <a:pPr marL="1189783" lvl="3" indent="-144000"/>
            <a:r>
              <a:rPr lang="en-US" altLang="ko-KR" sz="1200" dirty="0"/>
              <a:t> Not associated with the sharing AP : apply the NAVTimeout</a:t>
            </a:r>
          </a:p>
          <a:p>
            <a:pPr indent="-144000"/>
            <a:r>
              <a:rPr lang="en-US" altLang="ko-KR" sz="1200" dirty="0"/>
              <a:t>Description : </a:t>
            </a:r>
          </a:p>
          <a:p>
            <a:pPr marL="504000" lvl="1" indent="-144000"/>
            <a:r>
              <a:rPr lang="en-US" altLang="ko-KR" sz="1200" dirty="0"/>
              <a:t>STA1-1, OBSS STA :</a:t>
            </a:r>
          </a:p>
          <a:p>
            <a:pPr marL="846892" lvl="2" indent="-144000"/>
            <a:r>
              <a:rPr lang="en-US" altLang="ko-KR" dirty="0"/>
              <a:t>Pre-UHR and UHR STA: contend the channel after the end of the duration field (e.g., if the solicited response frame is CTS frame, the ending time is end of the CTS frame)</a:t>
            </a:r>
            <a:br>
              <a:rPr lang="en-US" altLang="ko-KR" dirty="0"/>
            </a:br>
            <a:endParaRPr lang="en-US" altLang="ko-KR" dirty="0"/>
          </a:p>
          <a:p>
            <a:pPr marL="198891" indent="0">
              <a:buNone/>
            </a:pPr>
            <a:br>
              <a:rPr lang="en-US" altLang="ko-KR" sz="1200" dirty="0"/>
            </a:br>
            <a:endParaRPr lang="en-US" altLang="ko-KR" sz="1200" dirty="0"/>
          </a:p>
          <a:p>
            <a:pPr marL="504000" lvl="1" indent="-144000"/>
            <a:endParaRPr lang="en-US" altLang="ko-KR" sz="1200" dirty="0"/>
          </a:p>
          <a:p>
            <a:pPr lvl="1" indent="-144000"/>
            <a:endParaRPr lang="en-US" altLang="ko-KR" sz="1200" dirty="0"/>
          </a:p>
        </p:txBody>
      </p:sp>
    </p:spTree>
    <p:extLst>
      <p:ext uri="{BB962C8B-B14F-4D97-AF65-F5344CB8AC3E}">
        <p14:creationId xmlns:p14="http://schemas.microsoft.com/office/powerpoint/2010/main" val="1517508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323119" cy="276999"/>
          </a:xfrm>
        </p:spPr>
        <p:txBody>
          <a:bodyPr/>
          <a:lstStyle/>
          <a:p>
            <a:pPr>
              <a:defRPr/>
            </a:pPr>
            <a:r>
              <a:rPr lang="en-US" altLang="ko-KR" dirty="0"/>
              <a:t>October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1" y="1981201"/>
            <a:ext cx="10361084"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dirty="0"/>
              <a:t>To share the time resource of an obtained TXOP between APs, TGbn has been discussing coordinated TDMA (C-TDMA) [1]</a:t>
            </a:r>
          </a:p>
          <a:p>
            <a:pPr>
              <a:buFont typeface="Arial" panose="020B0604020202020204" pitchFamily="34" charset="0"/>
              <a:buChar char="•"/>
            </a:pPr>
            <a:endParaRPr lang="en-US" altLang="ko-KR" dirty="0"/>
          </a:p>
          <a:p>
            <a:pPr marL="0" indent="0">
              <a:buNone/>
            </a:pPr>
            <a:br>
              <a:rPr lang="en-US" altLang="ko-KR" dirty="0"/>
            </a:br>
            <a:br>
              <a:rPr lang="en-US" altLang="ko-KR" dirty="0"/>
            </a:br>
            <a:br>
              <a:rPr lang="en-US" altLang="ko-KR" dirty="0"/>
            </a:br>
            <a:endParaRPr lang="en-US" altLang="ko-KR" dirty="0"/>
          </a:p>
          <a:p>
            <a:pPr marL="0" indent="0">
              <a:buNone/>
            </a:pPr>
            <a:endParaRPr lang="en-US" altLang="ko-KR" dirty="0"/>
          </a:p>
          <a:p>
            <a:pPr>
              <a:buFont typeface="Arial" panose="020B0604020202020204" pitchFamily="34" charset="0"/>
              <a:buChar char="•"/>
            </a:pPr>
            <a:r>
              <a:rPr lang="en-US" altLang="ko-KR" dirty="0"/>
              <a:t>The protection of TXOP sharing between APs was discussed in [2] </a:t>
            </a:r>
          </a:p>
          <a:p>
            <a:pPr>
              <a:buFont typeface="Arial" panose="020B0604020202020204" pitchFamily="34" charset="0"/>
              <a:buChar char="•"/>
            </a:pPr>
            <a:r>
              <a:rPr lang="en-US" altLang="ko-KR" dirty="0"/>
              <a:t>In this contribution, we discuss the protection aspects in TXOP return scenario within C-TDMA</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dirty="0"/>
              <a:t>Introduction</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2</a:t>
            </a:fld>
            <a:endParaRPr lang="en-US" altLang="ko-KR" sz="1200" b="0" dirty="0">
              <a:cs typeface="Arial" panose="020B0604020202020204" pitchFamily="34" charset="0"/>
            </a:endParaRPr>
          </a:p>
        </p:txBody>
      </p:sp>
      <p:pic>
        <p:nvPicPr>
          <p:cNvPr id="3" name="그림 2">
            <a:extLst>
              <a:ext uri="{FF2B5EF4-FFF2-40B4-BE49-F238E27FC236}">
                <a16:creationId xmlns:a16="http://schemas.microsoft.com/office/drawing/2014/main" id="{CFA2FF41-9E0D-533F-62CA-5DA7B24B82D3}"/>
              </a:ext>
            </a:extLst>
          </p:cNvPr>
          <p:cNvPicPr>
            <a:picLocks noChangeAspect="1"/>
          </p:cNvPicPr>
          <p:nvPr/>
        </p:nvPicPr>
        <p:blipFill>
          <a:blip r:embed="rId3"/>
          <a:stretch>
            <a:fillRect/>
          </a:stretch>
        </p:blipFill>
        <p:spPr>
          <a:xfrm>
            <a:off x="1905000" y="2895600"/>
            <a:ext cx="8558789" cy="1846755"/>
          </a:xfrm>
          <a:prstGeom prst="rect">
            <a:avLst/>
          </a:prstGeom>
          <a:effectLst>
            <a:outerShdw blurRad="50800" dist="50800" dir="5400000" algn="ctr" rotWithShape="0">
              <a:schemeClr val="bg2">
                <a:lumMod val="60000"/>
                <a:lumOff val="40000"/>
              </a:schemeClr>
            </a:outerShdw>
          </a:effectLst>
        </p:spPr>
      </p:pic>
    </p:spTree>
    <p:extLst>
      <p:ext uri="{BB962C8B-B14F-4D97-AF65-F5344CB8AC3E}">
        <p14:creationId xmlns:p14="http://schemas.microsoft.com/office/powerpoint/2010/main" val="3638026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323119" cy="276999"/>
          </a:xfrm>
        </p:spPr>
        <p:txBody>
          <a:bodyPr/>
          <a:lstStyle/>
          <a:p>
            <a:pPr>
              <a:defRPr/>
            </a:pPr>
            <a:r>
              <a:rPr lang="en-US" altLang="ko-KR" dirty="0"/>
              <a:t>October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0"/>
            <a:ext cx="1089660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The main goal is to allow UHR STAs to contend for the channel within the allocation time, which are only relevant to the sharing AP and does not affect the shared AP’s BSS</a:t>
            </a:r>
            <a:endParaRPr lang="en-US" altLang="ko-KR" sz="2000" dirty="0">
              <a:solidFill>
                <a:srgbClr val="FF0000"/>
              </a:solidFill>
            </a:endParaRPr>
          </a:p>
          <a:p>
            <a:pPr lvl="1">
              <a:buFont typeface="Arial" panose="020B0604020202020204" pitchFamily="34" charset="0"/>
              <a:buChar char="•"/>
            </a:pPr>
            <a:r>
              <a:rPr lang="en-US" altLang="ko-KR" sz="1600" dirty="0"/>
              <a:t>Based on the TXS procedure in 11be, where STAs should not reset their NAV after the NAVTimeout has expired unless the STA receives a CF-End frame, following TXS in 11be under the C-TDMA protocol could cause a waste of resources</a:t>
            </a:r>
          </a:p>
          <a:p>
            <a:pPr lvl="1">
              <a:buFont typeface="Arial" panose="020B0604020202020204" pitchFamily="34" charset="0"/>
              <a:buChar char="•"/>
            </a:pPr>
            <a:r>
              <a:rPr lang="en-US" altLang="ko-KR" sz="1600" dirty="0"/>
              <a:t>This means that the domain of TXS issues can be modified, as TXS is extended from a single BSS to multiple APs; Therefore, protecting all STAs during the allocation duration for the shard AP’s BSS could be ineffective</a:t>
            </a:r>
          </a:p>
          <a:p>
            <a:pPr lvl="1">
              <a:buFont typeface="Arial" panose="020B0604020202020204" pitchFamily="34" charset="0"/>
              <a:buChar char="•"/>
            </a:pPr>
            <a:r>
              <a:rPr lang="en-US" altLang="ko-KR" sz="1600" dirty="0"/>
              <a:t>In here, we assume that the value of duration/ID field within the MU-RTS TXS TF is equal to the value of allocation duration field within user info field in MU-RTS TXS TF </a:t>
            </a:r>
          </a:p>
          <a:p>
            <a:pPr marL="0" indent="0">
              <a:buNone/>
            </a:pPr>
            <a:br>
              <a:rPr lang="en-US" altLang="ko-KR" sz="2000" dirty="0"/>
            </a:br>
            <a:endParaRPr lang="en-US" altLang="ko-KR" sz="20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Recap [2] : aspects of </a:t>
            </a:r>
            <a:r>
              <a:rPr lang="en-US" dirty="0"/>
              <a:t>protection in C-TDMA</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3</a:t>
            </a:fld>
            <a:endParaRPr lang="en-US" altLang="ko-KR" sz="1200" b="0" dirty="0">
              <a:cs typeface="Arial" panose="020B0604020202020204" pitchFamily="34" charset="0"/>
            </a:endParaRPr>
          </a:p>
        </p:txBody>
      </p:sp>
      <p:grpSp>
        <p:nvGrpSpPr>
          <p:cNvPr id="2" name="그룹 1">
            <a:extLst>
              <a:ext uri="{FF2B5EF4-FFF2-40B4-BE49-F238E27FC236}">
                <a16:creationId xmlns:a16="http://schemas.microsoft.com/office/drawing/2014/main" id="{F91599CA-E27A-5EAB-85ED-1DE0F717AB41}"/>
              </a:ext>
            </a:extLst>
          </p:cNvPr>
          <p:cNvGrpSpPr/>
          <p:nvPr/>
        </p:nvGrpSpPr>
        <p:grpSpPr>
          <a:xfrm>
            <a:off x="2590800" y="4265614"/>
            <a:ext cx="7772400" cy="2209800"/>
            <a:chOff x="816751" y="3733800"/>
            <a:chExt cx="7503671" cy="2057400"/>
          </a:xfrm>
        </p:grpSpPr>
        <p:pic>
          <p:nvPicPr>
            <p:cNvPr id="3" name="그림 2">
              <a:extLst>
                <a:ext uri="{FF2B5EF4-FFF2-40B4-BE49-F238E27FC236}">
                  <a16:creationId xmlns:a16="http://schemas.microsoft.com/office/drawing/2014/main" id="{43835FED-3661-E72B-7170-FA6B26B31A1B}"/>
                </a:ext>
              </a:extLst>
            </p:cNvPr>
            <p:cNvPicPr>
              <a:picLocks noChangeAspect="1"/>
            </p:cNvPicPr>
            <p:nvPr/>
          </p:nvPicPr>
          <p:blipFill>
            <a:blip r:embed="rId3"/>
            <a:stretch>
              <a:fillRect/>
            </a:stretch>
          </p:blipFill>
          <p:spPr>
            <a:xfrm>
              <a:off x="816751" y="3733800"/>
              <a:ext cx="5119326" cy="2057400"/>
            </a:xfrm>
            <a:prstGeom prst="rect">
              <a:avLst/>
            </a:prstGeom>
          </p:spPr>
        </p:pic>
        <p:pic>
          <p:nvPicPr>
            <p:cNvPr id="8" name="그림 7">
              <a:extLst>
                <a:ext uri="{FF2B5EF4-FFF2-40B4-BE49-F238E27FC236}">
                  <a16:creationId xmlns:a16="http://schemas.microsoft.com/office/drawing/2014/main" id="{47EF4555-A38C-D040-1682-17CDDCEBD56E}"/>
                </a:ext>
              </a:extLst>
            </p:cNvPr>
            <p:cNvPicPr>
              <a:picLocks noChangeAspect="1"/>
            </p:cNvPicPr>
            <p:nvPr/>
          </p:nvPicPr>
          <p:blipFill>
            <a:blip r:embed="rId4"/>
            <a:stretch>
              <a:fillRect/>
            </a:stretch>
          </p:blipFill>
          <p:spPr>
            <a:xfrm>
              <a:off x="5865950" y="3774623"/>
              <a:ext cx="2454472" cy="1944780"/>
            </a:xfrm>
            <a:prstGeom prst="rect">
              <a:avLst/>
            </a:prstGeom>
          </p:spPr>
        </p:pic>
      </p:grpSp>
    </p:spTree>
    <p:extLst>
      <p:ext uri="{BB962C8B-B14F-4D97-AF65-F5344CB8AC3E}">
        <p14:creationId xmlns:p14="http://schemas.microsoft.com/office/powerpoint/2010/main" val="3309553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323119" cy="276999"/>
          </a:xfrm>
        </p:spPr>
        <p:txBody>
          <a:bodyPr/>
          <a:lstStyle/>
          <a:p>
            <a:pPr>
              <a:defRPr/>
            </a:pPr>
            <a:r>
              <a:rPr lang="en-US" altLang="ko-KR" dirty="0"/>
              <a:t>October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0"/>
            <a:ext cx="1089660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The approaches to addressing modified TXOP sharing issues are as follows :</a:t>
            </a:r>
            <a:endParaRPr lang="en-US" altLang="ko-KR" sz="2000" dirty="0">
              <a:solidFill>
                <a:srgbClr val="FF0000"/>
              </a:solidFill>
            </a:endParaRPr>
          </a:p>
          <a:p>
            <a:pPr lvl="1">
              <a:buFont typeface="Arial" panose="020B0604020202020204" pitchFamily="34" charset="0"/>
              <a:buChar char="•"/>
            </a:pPr>
            <a:r>
              <a:rPr lang="en-US" altLang="ko-KR" sz="1600" dirty="0"/>
              <a:t>Opt 1) </a:t>
            </a:r>
          </a:p>
          <a:p>
            <a:pPr lvl="2">
              <a:buFont typeface="Arial" panose="020B0604020202020204" pitchFamily="34" charset="0"/>
              <a:buChar char="•"/>
            </a:pPr>
            <a:r>
              <a:rPr lang="en-US" altLang="ko-KR" sz="1400" dirty="0"/>
              <a:t>When duration/ID field of MU-RTS TXS TF is equal</a:t>
            </a:r>
            <a:br>
              <a:rPr lang="en-US" altLang="ko-KR" sz="1400" dirty="0"/>
            </a:br>
            <a:r>
              <a:rPr lang="en-US" altLang="ko-KR" sz="1400" dirty="0"/>
              <a:t>to the allocation duration field of the frame</a:t>
            </a:r>
          </a:p>
          <a:p>
            <a:pPr lvl="2">
              <a:buFont typeface="Arial" panose="020B0604020202020204" pitchFamily="34" charset="0"/>
              <a:buChar char="•"/>
            </a:pPr>
            <a:r>
              <a:rPr lang="en-US" altLang="ko-KR" sz="1400" dirty="0"/>
              <a:t>In this case, reset its NAV after the NAVTimeout </a:t>
            </a:r>
            <a:br>
              <a:rPr lang="en-US" altLang="ko-KR" sz="1400" dirty="0"/>
            </a:br>
            <a:r>
              <a:rPr lang="en-US" altLang="ko-KR" sz="1400" dirty="0"/>
              <a:t>has expired when the UHR device is not associated with </a:t>
            </a:r>
            <a:br>
              <a:rPr lang="en-US" altLang="ko-KR" sz="1400" dirty="0"/>
            </a:br>
            <a:r>
              <a:rPr lang="en-US" altLang="ko-KR" sz="1400" dirty="0"/>
              <a:t>the sharing AP and only overhears MU-RTS TXS TF </a:t>
            </a:r>
            <a:br>
              <a:rPr lang="en-US" altLang="ko-KR" sz="1400" dirty="0"/>
            </a:br>
            <a:r>
              <a:rPr lang="en-US" altLang="ko-KR" sz="1400" dirty="0"/>
              <a:t>that is not for its BSS</a:t>
            </a:r>
          </a:p>
          <a:p>
            <a:pPr marL="457188" lvl="1" indent="0">
              <a:buNone/>
            </a:pPr>
            <a:endParaRPr lang="en-US" altLang="ko-KR" sz="1600" dirty="0"/>
          </a:p>
          <a:p>
            <a:pPr lvl="1">
              <a:buFont typeface="Arial" panose="020B0604020202020204" pitchFamily="34" charset="0"/>
              <a:buChar char="•"/>
            </a:pPr>
            <a:r>
              <a:rPr lang="en-US" altLang="ko-KR" sz="1600" dirty="0"/>
              <a:t>Opt 2) </a:t>
            </a:r>
          </a:p>
          <a:p>
            <a:pPr lvl="2">
              <a:buFont typeface="Arial" panose="020B0604020202020204" pitchFamily="34" charset="0"/>
              <a:buChar char="•"/>
            </a:pPr>
            <a:r>
              <a:rPr lang="en-US" altLang="ko-KR" sz="1400" dirty="0"/>
              <a:t>From the beginning, set the duration field of the </a:t>
            </a:r>
            <a:br>
              <a:rPr lang="en-US" altLang="ko-KR" sz="1400" dirty="0"/>
            </a:br>
            <a:r>
              <a:rPr lang="en-US" altLang="ko-KR" sz="1400" dirty="0"/>
              <a:t>MU-RTS TXS TF that doesn’t cover all </a:t>
            </a:r>
            <a:br>
              <a:rPr lang="en-US" altLang="ko-KR" sz="1400" dirty="0"/>
            </a:br>
            <a:r>
              <a:rPr lang="en-US" altLang="ko-KR" sz="1400" dirty="0"/>
              <a:t>the shared AP’s BSS frame exchanges</a:t>
            </a:r>
          </a:p>
          <a:p>
            <a:pPr lvl="2">
              <a:buFont typeface="Arial" panose="020B0604020202020204" pitchFamily="34" charset="0"/>
              <a:buChar char="•"/>
            </a:pPr>
            <a:r>
              <a:rPr lang="en-US" altLang="ko-KR" sz="1400" dirty="0"/>
              <a:t>The allocation duration field of the frame is different with</a:t>
            </a:r>
            <a:br>
              <a:rPr lang="en-US" altLang="ko-KR" sz="1400" dirty="0"/>
            </a:br>
            <a:r>
              <a:rPr lang="en-US" altLang="ko-KR" sz="1400" dirty="0"/>
              <a:t>duration field </a:t>
            </a:r>
          </a:p>
          <a:p>
            <a:pPr lvl="3">
              <a:buFont typeface="Arial" panose="020B0604020202020204" pitchFamily="34" charset="0"/>
              <a:buChar char="•"/>
            </a:pPr>
            <a:endParaRPr lang="en-US" altLang="ko-KR" sz="1800" dirty="0"/>
          </a:p>
          <a:p>
            <a:pPr lvl="2">
              <a:buFont typeface="Arial" panose="020B0604020202020204" pitchFamily="34" charset="0"/>
              <a:buChar char="•"/>
            </a:pPr>
            <a:endParaRPr lang="en-US" altLang="ko-KR" sz="1400" dirty="0"/>
          </a:p>
          <a:p>
            <a:pPr marL="0" indent="0">
              <a:buNone/>
            </a:pPr>
            <a:br>
              <a:rPr lang="en-US" altLang="ko-KR" sz="2000" dirty="0"/>
            </a:br>
            <a:endParaRPr lang="en-US" altLang="ko-KR" sz="20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Recap [2] : aspects of </a:t>
            </a:r>
            <a:r>
              <a:rPr lang="en-US" dirty="0"/>
              <a:t>protection in C-TDMA</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4</a:t>
            </a:fld>
            <a:endParaRPr lang="en-US" altLang="ko-KR" sz="1200" b="0" dirty="0">
              <a:cs typeface="Arial" panose="020B0604020202020204" pitchFamily="34" charset="0"/>
            </a:endParaRPr>
          </a:p>
        </p:txBody>
      </p:sp>
      <p:pic>
        <p:nvPicPr>
          <p:cNvPr id="3" name="그림 2">
            <a:extLst>
              <a:ext uri="{FF2B5EF4-FFF2-40B4-BE49-F238E27FC236}">
                <a16:creationId xmlns:a16="http://schemas.microsoft.com/office/drawing/2014/main" id="{89B6519A-70B8-57BB-832D-B7248BFC564F}"/>
              </a:ext>
            </a:extLst>
          </p:cNvPr>
          <p:cNvPicPr>
            <a:picLocks noChangeAspect="1"/>
          </p:cNvPicPr>
          <p:nvPr/>
        </p:nvPicPr>
        <p:blipFill>
          <a:blip r:embed="rId3"/>
          <a:stretch>
            <a:fillRect/>
          </a:stretch>
        </p:blipFill>
        <p:spPr>
          <a:xfrm>
            <a:off x="6373739" y="2438400"/>
            <a:ext cx="5640272" cy="3429000"/>
          </a:xfrm>
          <a:prstGeom prst="rect">
            <a:avLst/>
          </a:prstGeom>
        </p:spPr>
      </p:pic>
    </p:spTree>
    <p:extLst>
      <p:ext uri="{BB962C8B-B14F-4D97-AF65-F5344CB8AC3E}">
        <p14:creationId xmlns:p14="http://schemas.microsoft.com/office/powerpoint/2010/main" val="1500802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323119" cy="276999"/>
          </a:xfrm>
        </p:spPr>
        <p:txBody>
          <a:bodyPr/>
          <a:lstStyle/>
          <a:p>
            <a:pPr>
              <a:defRPr/>
            </a:pPr>
            <a:r>
              <a:rPr lang="en-US" altLang="ko-KR" dirty="0"/>
              <a:t>October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dirty="0"/>
              <a:t>Comparison between Opt1) and Opt 2)</a:t>
            </a:r>
            <a:endParaRPr lang="en-US" b="0"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5</a:t>
            </a:fld>
            <a:endParaRPr lang="en-US" altLang="ko-KR" sz="1200" b="0" dirty="0">
              <a:cs typeface="Arial" panose="020B0604020202020204" pitchFamily="34" charset="0"/>
            </a:endParaRPr>
          </a:p>
        </p:txBody>
      </p:sp>
      <p:graphicFrame>
        <p:nvGraphicFramePr>
          <p:cNvPr id="64" name="表格 1">
            <a:extLst>
              <a:ext uri="{FF2B5EF4-FFF2-40B4-BE49-F238E27FC236}">
                <a16:creationId xmlns:a16="http://schemas.microsoft.com/office/drawing/2014/main" id="{0D2F42B0-D715-20C7-17BE-FF1155C9FAAE}"/>
              </a:ext>
            </a:extLst>
          </p:cNvPr>
          <p:cNvGraphicFramePr>
            <a:graphicFrameLocks noGrp="1"/>
          </p:cNvGraphicFramePr>
          <p:nvPr>
            <p:extLst>
              <p:ext uri="{D42A27DB-BD31-4B8C-83A1-F6EECF244321}">
                <p14:modId xmlns:p14="http://schemas.microsoft.com/office/powerpoint/2010/main" val="3199610389"/>
              </p:ext>
            </p:extLst>
          </p:nvPr>
        </p:nvGraphicFramePr>
        <p:xfrm>
          <a:off x="1066800" y="1528416"/>
          <a:ext cx="6034356" cy="4914124"/>
        </p:xfrm>
        <a:graphic>
          <a:graphicData uri="http://schemas.openxmlformats.org/drawingml/2006/table">
            <a:tbl>
              <a:tblPr firstRow="1" bandRow="1">
                <a:tableStyleId>{5C22544A-7EE6-4342-B048-85BDC9FD1C3A}</a:tableStyleId>
              </a:tblPr>
              <a:tblGrid>
                <a:gridCol w="832648">
                  <a:extLst>
                    <a:ext uri="{9D8B030D-6E8A-4147-A177-3AD203B41FA5}">
                      <a16:colId xmlns:a16="http://schemas.microsoft.com/office/drawing/2014/main" val="579164620"/>
                    </a:ext>
                  </a:extLst>
                </a:gridCol>
                <a:gridCol w="1050296">
                  <a:extLst>
                    <a:ext uri="{9D8B030D-6E8A-4147-A177-3AD203B41FA5}">
                      <a16:colId xmlns:a16="http://schemas.microsoft.com/office/drawing/2014/main" val="3498482346"/>
                    </a:ext>
                  </a:extLst>
                </a:gridCol>
                <a:gridCol w="525149">
                  <a:extLst>
                    <a:ext uri="{9D8B030D-6E8A-4147-A177-3AD203B41FA5}">
                      <a16:colId xmlns:a16="http://schemas.microsoft.com/office/drawing/2014/main" val="1412390993"/>
                    </a:ext>
                  </a:extLst>
                </a:gridCol>
                <a:gridCol w="1908767">
                  <a:extLst>
                    <a:ext uri="{9D8B030D-6E8A-4147-A177-3AD203B41FA5}">
                      <a16:colId xmlns:a16="http://schemas.microsoft.com/office/drawing/2014/main" val="2630094179"/>
                    </a:ext>
                  </a:extLst>
                </a:gridCol>
                <a:gridCol w="1717496">
                  <a:extLst>
                    <a:ext uri="{9D8B030D-6E8A-4147-A177-3AD203B41FA5}">
                      <a16:colId xmlns:a16="http://schemas.microsoft.com/office/drawing/2014/main" val="4125602429"/>
                    </a:ext>
                  </a:extLst>
                </a:gridCol>
              </a:tblGrid>
              <a:tr h="347938">
                <a:tc gridSpan="3">
                  <a:txBody>
                    <a:bodyPr/>
                    <a:lstStyle/>
                    <a:p>
                      <a:endParaRPr lang="zh-CN" altLang="en-US" dirty="0"/>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a:r>
                        <a:rPr lang="en-US" altLang="zh-CN" dirty="0"/>
                        <a:t>Opt 1)</a:t>
                      </a:r>
                      <a:endParaRPr lang="zh-CN" altLang="en-US" dirty="0"/>
                    </a:p>
                  </a:txBody>
                  <a:tcPr/>
                </a:tc>
                <a:tc>
                  <a:txBody>
                    <a:bodyPr/>
                    <a:lstStyle/>
                    <a:p>
                      <a:pPr algn="ctr"/>
                      <a:r>
                        <a:rPr lang="en-US" altLang="zh-CN" dirty="0"/>
                        <a:t>Opt 2)</a:t>
                      </a:r>
                      <a:endParaRPr lang="zh-CN" altLang="en-US" dirty="0"/>
                    </a:p>
                  </a:txBody>
                  <a:tcPr/>
                </a:tc>
                <a:extLst>
                  <a:ext uri="{0D108BD9-81ED-4DB2-BD59-A6C34878D82A}">
                    <a16:rowId xmlns:a16="http://schemas.microsoft.com/office/drawing/2014/main" val="1217400542"/>
                  </a:ext>
                </a:extLst>
              </a:tr>
              <a:tr h="1043813">
                <a:tc gridSpan="3">
                  <a:txBody>
                    <a:bodyPr/>
                    <a:lstStyle/>
                    <a:p>
                      <a:r>
                        <a:rPr lang="en-US" altLang="zh-CN" sz="1100" dirty="0"/>
                        <a:t>Duration field of MU-RTS TXS TF</a:t>
                      </a:r>
                      <a:endParaRPr lang="zh-CN" altLang="en-US" sz="1100" dirty="0"/>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marL="0" algn="l" defTabSz="914400" rtl="0" eaLnBrk="1" latinLnBrk="0" hangingPunct="1"/>
                      <a:r>
                        <a:rPr lang="en-US" altLang="ko-KR" sz="1100" dirty="0"/>
                        <a:t>-Equal to the allocation duration field</a:t>
                      </a:r>
                      <a:endParaRPr lang="zh-CN" altLang="en-US" sz="1100" dirty="0"/>
                    </a:p>
                  </a:txBody>
                  <a:tcPr/>
                </a:tc>
                <a:tc>
                  <a:txBody>
                    <a:bodyPr/>
                    <a:lstStyle/>
                    <a:p>
                      <a:pPr marL="0" algn="l" defTabSz="914400" rtl="0" eaLnBrk="1" latinLnBrk="0" hangingPunct="1"/>
                      <a:r>
                        <a:rPr lang="en-US" altLang="ko-KR" sz="1100" dirty="0"/>
                        <a:t>Not equal to the allocation duration field</a:t>
                      </a:r>
                      <a:endParaRPr lang="zh-CN" altLang="en-US"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chemeClr val="dk1"/>
                          </a:solidFill>
                          <a:latin typeface="+mn-lt"/>
                          <a:ea typeface="+mn-ea"/>
                          <a:cs typeface="+mn-cs"/>
                        </a:rPr>
                        <a:t>- Ex) </a:t>
                      </a:r>
                      <a:r>
                        <a:rPr lang="en-US" altLang="ko-KR" sz="1100" dirty="0"/>
                        <a:t>Set to the length of time required to transmit the solicited response frame of TXS frame plus one SIFS</a:t>
                      </a:r>
                      <a:endParaRPr lang="zh-CN" altLang="en-US" sz="1100" dirty="0"/>
                    </a:p>
                  </a:txBody>
                  <a:tcPr/>
                </a:tc>
                <a:extLst>
                  <a:ext uri="{0D108BD9-81ED-4DB2-BD59-A6C34878D82A}">
                    <a16:rowId xmlns:a16="http://schemas.microsoft.com/office/drawing/2014/main" val="3112498665"/>
                  </a:ext>
                </a:extLst>
              </a:tr>
              <a:tr h="405927">
                <a:tc rowSpan="6">
                  <a:txBody>
                    <a:bodyPr/>
                    <a:lstStyle/>
                    <a:p>
                      <a:pPr marL="0" algn="l" defTabSz="914400" rtl="0" eaLnBrk="1" latinLnBrk="0" hangingPunct="1"/>
                      <a:endParaRPr lang="en-US" altLang="zh-CN" sz="1100" kern="1200" dirty="0">
                        <a:solidFill>
                          <a:schemeClr val="dk1"/>
                        </a:solidFill>
                        <a:latin typeface="+mn-lt"/>
                        <a:ea typeface="+mn-ea"/>
                        <a:cs typeface="+mn-cs"/>
                      </a:endParaRPr>
                    </a:p>
                    <a:p>
                      <a:pPr marL="0" algn="l" defTabSz="914400" rtl="0" eaLnBrk="1" latinLnBrk="0" hangingPunct="1"/>
                      <a:endParaRPr lang="en-US" altLang="zh-CN" sz="1100" kern="1200" dirty="0">
                        <a:solidFill>
                          <a:schemeClr val="dk1"/>
                        </a:solidFill>
                        <a:latin typeface="+mn-lt"/>
                        <a:ea typeface="+mn-ea"/>
                        <a:cs typeface="+mn-cs"/>
                      </a:endParaRPr>
                    </a:p>
                    <a:p>
                      <a:pPr marL="0" algn="l" defTabSz="914400" rtl="0" eaLnBrk="1" latinLnBrk="0" hangingPunct="1"/>
                      <a:endParaRPr lang="en-US" altLang="zh-CN" sz="1100" kern="1200" dirty="0">
                        <a:solidFill>
                          <a:schemeClr val="dk1"/>
                        </a:solidFill>
                        <a:latin typeface="+mn-lt"/>
                        <a:ea typeface="+mn-ea"/>
                        <a:cs typeface="+mn-cs"/>
                      </a:endParaRPr>
                    </a:p>
                    <a:p>
                      <a:pPr marL="0" algn="l" defTabSz="914400" rtl="0" eaLnBrk="1" latinLnBrk="0" hangingPunct="1"/>
                      <a:r>
                        <a:rPr lang="en-US" altLang="zh-CN" sz="1100" kern="1200" dirty="0">
                          <a:solidFill>
                            <a:schemeClr val="dk1"/>
                          </a:solidFill>
                          <a:latin typeface="+mn-lt"/>
                          <a:ea typeface="+mn-ea"/>
                          <a:cs typeface="+mn-cs"/>
                        </a:rPr>
                        <a:t>Hidden to the shared AP</a:t>
                      </a:r>
                      <a:endParaRPr lang="zh-CN" altLang="en-US" sz="1100" kern="1200" dirty="0">
                        <a:solidFill>
                          <a:schemeClr val="dk1"/>
                        </a:solidFill>
                        <a:latin typeface="+mn-lt"/>
                        <a:ea typeface="+mn-ea"/>
                        <a:cs typeface="+mn-cs"/>
                      </a:endParaRPr>
                    </a:p>
                  </a:txBody>
                  <a:tcPr/>
                </a:tc>
                <a:tc rowSpan="3">
                  <a:txBody>
                    <a:bodyPr/>
                    <a:lstStyle/>
                    <a:p>
                      <a:pPr marL="0" algn="l" defTabSz="914400" rtl="0" eaLnBrk="1" latinLnBrk="0" hangingPunct="1"/>
                      <a:r>
                        <a:rPr lang="en-US" altLang="zh-CN" sz="1100" kern="1200" dirty="0">
                          <a:solidFill>
                            <a:schemeClr val="dk1"/>
                          </a:solidFill>
                          <a:latin typeface="+mn-lt"/>
                          <a:ea typeface="+mn-ea"/>
                          <a:cs typeface="+mn-cs"/>
                        </a:rPr>
                        <a:t>Associated with the sharing AP</a:t>
                      </a:r>
                    </a:p>
                    <a:p>
                      <a:pPr marL="0" algn="l" defTabSz="914400" rtl="0" eaLnBrk="1" latinLnBrk="0" hangingPunct="1"/>
                      <a:r>
                        <a:rPr lang="en-US" altLang="zh-CN" sz="1100" kern="1200" dirty="0">
                          <a:solidFill>
                            <a:schemeClr val="dk1"/>
                          </a:solidFill>
                          <a:latin typeface="+mn-lt"/>
                          <a:ea typeface="+mn-ea"/>
                          <a:cs typeface="+mn-cs"/>
                        </a:rPr>
                        <a:t>(e.g., STA1-1)</a:t>
                      </a:r>
                      <a:endParaRPr lang="zh-CN" altLang="en-US" sz="11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100" kern="1200" dirty="0">
                          <a:solidFill>
                            <a:schemeClr val="dk1"/>
                          </a:solidFill>
                          <a:latin typeface="+mn-lt"/>
                          <a:ea typeface="+mn-ea"/>
                          <a:cs typeface="+mn-cs"/>
                        </a:rPr>
                        <a:t>Pre-EHT</a:t>
                      </a:r>
                      <a:endParaRPr lang="zh-CN" altLang="en-US" sz="11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100" kern="1200" dirty="0">
                          <a:solidFill>
                            <a:schemeClr val="dk1"/>
                          </a:solidFill>
                          <a:latin typeface="+mn-lt"/>
                          <a:ea typeface="+mn-ea"/>
                          <a:cs typeface="+mn-cs"/>
                        </a:rPr>
                        <a:t>After the NAVTimeout</a:t>
                      </a:r>
                      <a:endParaRPr lang="zh-CN" altLang="en-US" sz="11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100" kern="1200" dirty="0">
                          <a:solidFill>
                            <a:schemeClr val="dk1"/>
                          </a:solidFill>
                          <a:latin typeface="+mn-lt"/>
                          <a:ea typeface="+mn-ea"/>
                          <a:cs typeface="+mn-cs"/>
                        </a:rPr>
                        <a:t>At the end of the duration field </a:t>
                      </a:r>
                      <a:endParaRPr lang="zh-CN" altLang="en-US" sz="1100" kern="1200" dirty="0">
                        <a:solidFill>
                          <a:schemeClr val="dk1"/>
                        </a:solidFill>
                        <a:latin typeface="+mn-lt"/>
                        <a:ea typeface="+mn-ea"/>
                        <a:cs typeface="+mn-cs"/>
                      </a:endParaRPr>
                    </a:p>
                  </a:txBody>
                  <a:tcPr/>
                </a:tc>
                <a:extLst>
                  <a:ext uri="{0D108BD9-81ED-4DB2-BD59-A6C34878D82A}">
                    <a16:rowId xmlns:a16="http://schemas.microsoft.com/office/drawing/2014/main" val="1121725597"/>
                  </a:ext>
                </a:extLst>
              </a:tr>
              <a:tr h="405927">
                <a:tc vMerge="1">
                  <a:txBody>
                    <a:bodyPr/>
                    <a:lstStyle/>
                    <a:p>
                      <a:pPr latinLnBrk="1"/>
                      <a:endParaRPr lang="ko-KR" altLang="en-US"/>
                    </a:p>
                  </a:txBody>
                  <a:tcPr/>
                </a:tc>
                <a:tc vMerge="1">
                  <a:txBody>
                    <a:bodyPr/>
                    <a:lstStyle/>
                    <a:p>
                      <a:pPr latinLnBrk="1"/>
                      <a:endParaRPr lang="ko-KR" altLang="en-US"/>
                    </a:p>
                  </a:txBody>
                  <a:tcPr/>
                </a:tc>
                <a:tc>
                  <a:txBody>
                    <a:bodyPr/>
                    <a:lstStyle/>
                    <a:p>
                      <a:pPr marL="0" algn="l" defTabSz="914400" rtl="0" eaLnBrk="1" latinLnBrk="0" hangingPunct="1"/>
                      <a:r>
                        <a:rPr lang="en-US" altLang="zh-CN" sz="1100" kern="1200" dirty="0">
                          <a:solidFill>
                            <a:schemeClr val="dk1"/>
                          </a:solidFill>
                          <a:latin typeface="+mn-lt"/>
                          <a:ea typeface="+mn-ea"/>
                          <a:cs typeface="+mn-cs"/>
                        </a:rPr>
                        <a:t>EHT</a:t>
                      </a:r>
                      <a:endParaRPr lang="zh-CN" altLang="en-US" sz="11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100" kern="1200" dirty="0">
                          <a:solidFill>
                            <a:schemeClr val="dk1"/>
                          </a:solidFill>
                          <a:latin typeface="+mn-lt"/>
                          <a:ea typeface="+mn-ea"/>
                          <a:cs typeface="+mn-cs"/>
                        </a:rPr>
                        <a:t>At the end of duration field</a:t>
                      </a:r>
                      <a:endParaRPr lang="zh-CN" altLang="en-US" sz="11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chemeClr val="dk1"/>
                          </a:solidFill>
                          <a:latin typeface="+mn-lt"/>
                          <a:ea typeface="+mn-ea"/>
                          <a:cs typeface="+mn-cs"/>
                        </a:rPr>
                        <a:t>At the end of the duration field </a:t>
                      </a:r>
                      <a:endParaRPr lang="zh-CN" altLang="en-US" sz="1100" kern="1200" dirty="0">
                        <a:solidFill>
                          <a:schemeClr val="dk1"/>
                        </a:solidFill>
                        <a:latin typeface="+mn-lt"/>
                        <a:ea typeface="+mn-ea"/>
                        <a:cs typeface="+mn-cs"/>
                      </a:endParaRPr>
                    </a:p>
                  </a:txBody>
                  <a:tcPr/>
                </a:tc>
                <a:extLst>
                  <a:ext uri="{0D108BD9-81ED-4DB2-BD59-A6C34878D82A}">
                    <a16:rowId xmlns:a16="http://schemas.microsoft.com/office/drawing/2014/main" val="631468089"/>
                  </a:ext>
                </a:extLst>
              </a:tr>
              <a:tr h="405927">
                <a:tc vMerge="1">
                  <a:txBody>
                    <a:bodyPr/>
                    <a:lstStyle/>
                    <a:p>
                      <a:pPr latinLnBrk="1"/>
                      <a:endParaRPr lang="ko-KR" altLang="en-US"/>
                    </a:p>
                  </a:txBody>
                  <a:tcPr/>
                </a:tc>
                <a:tc vMerge="1">
                  <a:txBody>
                    <a:bodyPr/>
                    <a:lstStyle/>
                    <a:p>
                      <a:pPr latinLnBrk="1"/>
                      <a:endParaRPr lang="ko-KR" altLang="en-US"/>
                    </a:p>
                  </a:txBody>
                  <a:tcPr/>
                </a:tc>
                <a:tc>
                  <a:txBody>
                    <a:bodyPr/>
                    <a:lstStyle/>
                    <a:p>
                      <a:pPr marL="0" algn="l" defTabSz="914400" rtl="0" eaLnBrk="1" latinLnBrk="0" hangingPunct="1"/>
                      <a:r>
                        <a:rPr lang="en-US" altLang="zh-CN" sz="1100" kern="1200" dirty="0">
                          <a:solidFill>
                            <a:schemeClr val="dk1"/>
                          </a:solidFill>
                          <a:latin typeface="+mn-lt"/>
                          <a:ea typeface="+mn-ea"/>
                          <a:cs typeface="+mn-cs"/>
                        </a:rPr>
                        <a:t>UHR</a:t>
                      </a:r>
                      <a:endParaRPr lang="zh-CN" altLang="en-US" sz="11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chemeClr val="dk1"/>
                          </a:solidFill>
                          <a:latin typeface="+mn-lt"/>
                          <a:ea typeface="+mn-ea"/>
                          <a:cs typeface="+mn-cs"/>
                        </a:rPr>
                        <a:t>At the end of the duration field</a:t>
                      </a:r>
                      <a:endParaRPr lang="zh-CN" altLang="en-US" sz="11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chemeClr val="dk1"/>
                          </a:solidFill>
                          <a:latin typeface="+mn-lt"/>
                          <a:ea typeface="+mn-ea"/>
                          <a:cs typeface="+mn-cs"/>
                        </a:rPr>
                        <a:t>At the end of the duration field </a:t>
                      </a:r>
                      <a:endParaRPr lang="zh-CN" altLang="en-US" sz="1100" kern="1200" dirty="0">
                        <a:solidFill>
                          <a:schemeClr val="dk1"/>
                        </a:solidFill>
                        <a:latin typeface="+mn-lt"/>
                        <a:ea typeface="+mn-ea"/>
                        <a:cs typeface="+mn-cs"/>
                      </a:endParaRPr>
                    </a:p>
                  </a:txBody>
                  <a:tcPr/>
                </a:tc>
                <a:extLst>
                  <a:ext uri="{0D108BD9-81ED-4DB2-BD59-A6C34878D82A}">
                    <a16:rowId xmlns:a16="http://schemas.microsoft.com/office/drawing/2014/main" val="2240007216"/>
                  </a:ext>
                </a:extLst>
              </a:tr>
              <a:tr h="405927">
                <a:tc vMerge="1">
                  <a:txBody>
                    <a:bodyPr/>
                    <a:lstStyle/>
                    <a:p>
                      <a:pPr marL="0" algn="l" defTabSz="914400" rtl="0" eaLnBrk="1" latinLnBrk="0" hangingPunct="1"/>
                      <a:endParaRPr lang="zh-CN" altLang="en-US" sz="1400" kern="1200" dirty="0">
                        <a:solidFill>
                          <a:schemeClr val="dk1"/>
                        </a:solidFill>
                        <a:latin typeface="+mn-lt"/>
                        <a:ea typeface="+mn-ea"/>
                        <a:cs typeface="+mn-cs"/>
                      </a:endParaRPr>
                    </a:p>
                  </a:txBody>
                  <a:tcPr/>
                </a:tc>
                <a:tc rowSpan="3">
                  <a:txBody>
                    <a:bodyPr/>
                    <a:lstStyle/>
                    <a:p>
                      <a:pPr marL="0" algn="l" defTabSz="914400" rtl="0" eaLnBrk="1" latinLnBrk="0" hangingPunct="1"/>
                      <a:r>
                        <a:rPr lang="en-US" altLang="zh-CN" sz="1100" kern="1200" dirty="0">
                          <a:solidFill>
                            <a:schemeClr val="dk1"/>
                          </a:solidFill>
                          <a:latin typeface="+mn-lt"/>
                          <a:ea typeface="+mn-ea"/>
                          <a:cs typeface="+mn-cs"/>
                        </a:rPr>
                        <a:t>Not associated with the  sharing AP</a:t>
                      </a:r>
                    </a:p>
                    <a:p>
                      <a:pPr marL="0" algn="l" defTabSz="914400" rtl="0" eaLnBrk="1" latinLnBrk="0" hangingPunct="1"/>
                      <a:r>
                        <a:rPr lang="en-US" altLang="zh-CN" sz="1100" kern="1200" dirty="0">
                          <a:solidFill>
                            <a:schemeClr val="dk1"/>
                          </a:solidFill>
                          <a:latin typeface="+mn-lt"/>
                          <a:ea typeface="+mn-ea"/>
                          <a:cs typeface="+mn-cs"/>
                        </a:rPr>
                        <a:t>(e.g., OBSS STA)</a:t>
                      </a:r>
                      <a:endParaRPr lang="zh-CN" altLang="en-US" sz="11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100" kern="1200" dirty="0">
                          <a:solidFill>
                            <a:schemeClr val="dk1"/>
                          </a:solidFill>
                          <a:latin typeface="+mn-lt"/>
                          <a:ea typeface="+mn-ea"/>
                          <a:cs typeface="+mn-cs"/>
                        </a:rPr>
                        <a:t>Pre-EHT</a:t>
                      </a:r>
                      <a:endParaRPr lang="zh-CN" altLang="en-US" sz="1100" kern="1200" dirty="0">
                        <a:solidFill>
                          <a:schemeClr val="dk1"/>
                        </a:solidFill>
                        <a:latin typeface="+mn-lt"/>
                        <a:ea typeface="+mn-ea"/>
                        <a:cs typeface="+mn-cs"/>
                      </a:endParaRP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altLang="zh-CN" sz="1100" kern="1200" dirty="0">
                          <a:solidFill>
                            <a:schemeClr val="dk1"/>
                          </a:solidFill>
                          <a:latin typeface="+mn-lt"/>
                          <a:ea typeface="+mn-ea"/>
                          <a:cs typeface="+mn-cs"/>
                        </a:rPr>
                        <a:t>After the NAVTimeout</a:t>
                      </a:r>
                      <a:endParaRPr lang="zh-CN" altLang="en-US" sz="1100" kern="1200" dirty="0">
                        <a:solidFill>
                          <a:schemeClr val="dk1"/>
                        </a:solidFill>
                        <a:latin typeface="+mn-lt"/>
                        <a:ea typeface="+mn-ea"/>
                        <a:cs typeface="+mn-cs"/>
                      </a:endParaRPr>
                    </a:p>
                    <a:p>
                      <a:endParaRPr sz="1100" dirty="0"/>
                    </a:p>
                  </a:txBody>
                  <a:tcPr/>
                </a:tc>
                <a:tc>
                  <a:txBody>
                    <a:bodyPr/>
                    <a:lstStyle/>
                    <a:p>
                      <a:pPr marL="0" algn="l" defTabSz="914400" rtl="0" eaLnBrk="1" latinLnBrk="0" hangingPunct="1"/>
                      <a:r>
                        <a:rPr lang="en-US" altLang="zh-CN" sz="1100" kern="1200" dirty="0">
                          <a:solidFill>
                            <a:schemeClr val="dk1"/>
                          </a:solidFill>
                          <a:latin typeface="+mn-lt"/>
                          <a:ea typeface="+mn-ea"/>
                          <a:cs typeface="+mn-cs"/>
                        </a:rPr>
                        <a:t>At the end of the duration field </a:t>
                      </a:r>
                      <a:endParaRPr lang="zh-CN" altLang="en-US" sz="1100" kern="1200" dirty="0">
                        <a:solidFill>
                          <a:schemeClr val="dk1"/>
                        </a:solidFill>
                        <a:latin typeface="+mn-lt"/>
                        <a:ea typeface="+mn-ea"/>
                        <a:cs typeface="+mn-cs"/>
                      </a:endParaRPr>
                    </a:p>
                  </a:txBody>
                  <a:tcPr/>
                </a:tc>
                <a:extLst>
                  <a:ext uri="{0D108BD9-81ED-4DB2-BD59-A6C34878D82A}">
                    <a16:rowId xmlns:a16="http://schemas.microsoft.com/office/drawing/2014/main" val="2305541151"/>
                  </a:ext>
                </a:extLst>
              </a:tr>
              <a:tr h="565399">
                <a:tc vMerge="1">
                  <a:txBody>
                    <a:bodyPr/>
                    <a:lstStyle/>
                    <a:p>
                      <a:pPr latinLnBrk="1"/>
                      <a:endParaRPr lang="ko-KR" altLang="en-US"/>
                    </a:p>
                  </a:txBody>
                  <a:tcPr/>
                </a:tc>
                <a:tc vMerge="1">
                  <a:txBody>
                    <a:bodyPr/>
                    <a:lstStyle/>
                    <a:p>
                      <a:pPr latinLnBrk="1"/>
                      <a:endParaRPr lang="ko-KR" altLang="en-US"/>
                    </a:p>
                  </a:txBody>
                  <a:tcPr/>
                </a:tc>
                <a:tc>
                  <a:txBody>
                    <a:bodyPr/>
                    <a:lstStyle/>
                    <a:p>
                      <a:pPr marL="0" algn="l" defTabSz="914400" rtl="0" eaLnBrk="1" latinLnBrk="0" hangingPunct="1"/>
                      <a:r>
                        <a:rPr lang="en-US" altLang="zh-CN" sz="1100" kern="1200" dirty="0">
                          <a:solidFill>
                            <a:schemeClr val="dk1"/>
                          </a:solidFill>
                          <a:latin typeface="+mn-lt"/>
                          <a:ea typeface="+mn-ea"/>
                          <a:cs typeface="+mn-cs"/>
                        </a:rPr>
                        <a:t>EHT</a:t>
                      </a:r>
                      <a:endParaRPr lang="zh-CN" altLang="en-US" sz="1100" kern="1200" dirty="0">
                        <a:solidFill>
                          <a:schemeClr val="dk1"/>
                        </a:solidFill>
                        <a:latin typeface="+mn-lt"/>
                        <a:ea typeface="+mn-ea"/>
                        <a:cs typeface="+mn-cs"/>
                      </a:endParaRPr>
                    </a:p>
                  </a:txBody>
                  <a:tcPr/>
                </a:tc>
                <a:tc>
                  <a:txBody>
                    <a:bodyPr/>
                    <a:lstStyle/>
                    <a:p>
                      <a:r>
                        <a:rPr lang="en-US" sz="1100" dirty="0"/>
                        <a:t>At the end of the duration field</a:t>
                      </a:r>
                      <a:endParaRPr sz="1100" dirty="0"/>
                    </a:p>
                  </a:txBody>
                  <a:tcPr/>
                </a:tc>
                <a:tc>
                  <a:txBody>
                    <a:bodyPr/>
                    <a:lstStyle/>
                    <a:p>
                      <a:pPr marL="0" marR="0" lvl="0" indent="0" algn="l" defTabSz="914377" rtl="0" eaLnBrk="1" fontAlgn="auto" latinLnBrk="1" hangingPunct="1">
                        <a:lnSpc>
                          <a:spcPct val="100000"/>
                        </a:lnSpc>
                        <a:spcBef>
                          <a:spcPts val="0"/>
                        </a:spcBef>
                        <a:spcAft>
                          <a:spcPts val="0"/>
                        </a:spcAft>
                        <a:buClrTx/>
                        <a:buSzTx/>
                        <a:buFontTx/>
                        <a:buNone/>
                        <a:tabLst/>
                        <a:defRPr/>
                      </a:pPr>
                      <a:r>
                        <a:rPr lang="en-US" altLang="zh-CN" sz="1100" kern="1200" dirty="0">
                          <a:solidFill>
                            <a:schemeClr val="dk1"/>
                          </a:solidFill>
                          <a:latin typeface="+mn-lt"/>
                          <a:ea typeface="+mn-ea"/>
                          <a:cs typeface="+mn-cs"/>
                        </a:rPr>
                        <a:t>At the end of the duration field </a:t>
                      </a:r>
                      <a:endParaRPr lang="zh-CN" altLang="en-US" sz="1100" kern="1200" dirty="0">
                        <a:solidFill>
                          <a:schemeClr val="dk1"/>
                        </a:solidFill>
                        <a:latin typeface="+mn-lt"/>
                        <a:ea typeface="+mn-ea"/>
                        <a:cs typeface="+mn-cs"/>
                      </a:endParaRPr>
                    </a:p>
                    <a:p>
                      <a:pPr latinLnBrk="1"/>
                      <a:endParaRPr lang="ko-KR" altLang="en-US" sz="1100" dirty="0"/>
                    </a:p>
                  </a:txBody>
                  <a:tcPr/>
                </a:tc>
                <a:extLst>
                  <a:ext uri="{0D108BD9-81ED-4DB2-BD59-A6C34878D82A}">
                    <a16:rowId xmlns:a16="http://schemas.microsoft.com/office/drawing/2014/main" val="3605411903"/>
                  </a:ext>
                </a:extLst>
              </a:tr>
              <a:tr h="405927">
                <a:tc vMerge="1">
                  <a:txBody>
                    <a:bodyPr/>
                    <a:lstStyle/>
                    <a:p>
                      <a:pPr latinLnBrk="1"/>
                      <a:endParaRPr lang="ko-KR" altLang="en-US"/>
                    </a:p>
                  </a:txBody>
                  <a:tcPr/>
                </a:tc>
                <a:tc vMerge="1">
                  <a:txBody>
                    <a:bodyPr/>
                    <a:lstStyle/>
                    <a:p>
                      <a:pPr latinLnBrk="1"/>
                      <a:endParaRPr lang="ko-KR" altLang="en-US"/>
                    </a:p>
                  </a:txBody>
                  <a:tcPr/>
                </a:tc>
                <a:tc>
                  <a:txBody>
                    <a:bodyPr/>
                    <a:lstStyle/>
                    <a:p>
                      <a:pPr marL="0" algn="l" defTabSz="914400" rtl="0" eaLnBrk="1" latinLnBrk="0" hangingPunct="1"/>
                      <a:r>
                        <a:rPr lang="en-US" altLang="zh-CN" sz="1100" kern="1200" dirty="0">
                          <a:solidFill>
                            <a:schemeClr val="dk1"/>
                          </a:solidFill>
                          <a:latin typeface="+mn-lt"/>
                          <a:ea typeface="+mn-ea"/>
                          <a:cs typeface="+mn-cs"/>
                        </a:rPr>
                        <a:t>UHR</a:t>
                      </a:r>
                      <a:endParaRPr lang="zh-CN" altLang="en-US" sz="1100" kern="1200" dirty="0">
                        <a:solidFill>
                          <a:schemeClr val="dk1"/>
                        </a:solidFill>
                        <a:latin typeface="+mn-lt"/>
                        <a:ea typeface="+mn-ea"/>
                        <a:cs typeface="+mn-cs"/>
                      </a:endParaRPr>
                    </a:p>
                  </a:txBody>
                  <a:tcPr/>
                </a:tc>
                <a:tc>
                  <a:txBody>
                    <a:bodyPr/>
                    <a:lstStyle/>
                    <a:p>
                      <a:r>
                        <a:rPr lang="en-US" sz="1100" dirty="0"/>
                        <a:t>After the NAVTimeout</a:t>
                      </a:r>
                      <a:endParaRPr sz="1100" dirty="0"/>
                    </a:p>
                  </a:txBody>
                  <a:tcPr/>
                </a:tc>
                <a:tc>
                  <a:txBody>
                    <a:bodyPr/>
                    <a:lstStyle/>
                    <a:p>
                      <a:pPr marL="0" marR="0" lvl="0" indent="0" algn="l" defTabSz="914377" rtl="0" eaLnBrk="1" fontAlgn="auto" latinLnBrk="1" hangingPunct="1">
                        <a:lnSpc>
                          <a:spcPct val="100000"/>
                        </a:lnSpc>
                        <a:spcBef>
                          <a:spcPts val="0"/>
                        </a:spcBef>
                        <a:spcAft>
                          <a:spcPts val="0"/>
                        </a:spcAft>
                        <a:buClrTx/>
                        <a:buSzTx/>
                        <a:buFontTx/>
                        <a:buNone/>
                        <a:tabLst/>
                        <a:defRPr/>
                      </a:pPr>
                      <a:r>
                        <a:rPr lang="en-US" altLang="zh-CN" sz="1100" kern="1200" dirty="0">
                          <a:solidFill>
                            <a:schemeClr val="dk1"/>
                          </a:solidFill>
                          <a:latin typeface="+mn-lt"/>
                          <a:ea typeface="+mn-ea"/>
                          <a:cs typeface="+mn-cs"/>
                        </a:rPr>
                        <a:t>At the end of the duration field </a:t>
                      </a:r>
                      <a:endParaRPr lang="zh-CN" altLang="en-US" sz="1100" kern="1200" dirty="0">
                        <a:solidFill>
                          <a:schemeClr val="dk1"/>
                        </a:solidFill>
                        <a:latin typeface="+mn-lt"/>
                        <a:ea typeface="+mn-ea"/>
                        <a:cs typeface="+mn-cs"/>
                      </a:endParaRPr>
                    </a:p>
                  </a:txBody>
                  <a:tcPr/>
                </a:tc>
                <a:extLst>
                  <a:ext uri="{0D108BD9-81ED-4DB2-BD59-A6C34878D82A}">
                    <a16:rowId xmlns:a16="http://schemas.microsoft.com/office/drawing/2014/main" val="1079495309"/>
                  </a:ext>
                </a:extLst>
              </a:tr>
              <a:tr h="555484">
                <a:tc gridSpan="3">
                  <a:txBody>
                    <a:bodyPr/>
                    <a:lstStyle/>
                    <a:p>
                      <a:r>
                        <a:rPr lang="en-US" altLang="zh-CN" sz="1100" dirty="0">
                          <a:solidFill>
                            <a:srgbClr val="FF0000"/>
                          </a:solidFill>
                        </a:rPr>
                        <a:t>Fairness issues</a:t>
                      </a:r>
                      <a:endParaRPr lang="zh-CN" altLang="en-US" sz="1100" dirty="0">
                        <a:solidFill>
                          <a:srgbClr val="FF0000"/>
                        </a:solidFill>
                      </a:endParaRPr>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r>
                        <a:rPr lang="en-US" altLang="zh-CN" sz="1100" dirty="0"/>
                        <a:t>Can occur between the EHT STA and other STAs</a:t>
                      </a:r>
                      <a:endParaRPr lang="zh-CN" altLang="en-US" sz="1100" dirty="0"/>
                    </a:p>
                  </a:txBody>
                  <a:tcPr/>
                </a:tc>
                <a:tc>
                  <a:txBody>
                    <a:bodyPr/>
                    <a:lstStyle/>
                    <a:p>
                      <a:r>
                        <a:rPr lang="en-US" altLang="zh-CN" sz="1100" dirty="0"/>
                        <a:t>Not occur between STAs</a:t>
                      </a:r>
                      <a:endParaRPr lang="zh-CN" altLang="en-US" sz="1100" dirty="0"/>
                    </a:p>
                  </a:txBody>
                  <a:tcPr/>
                </a:tc>
                <a:extLst>
                  <a:ext uri="{0D108BD9-81ED-4DB2-BD59-A6C34878D82A}">
                    <a16:rowId xmlns:a16="http://schemas.microsoft.com/office/drawing/2014/main" val="515034582"/>
                  </a:ext>
                </a:extLst>
              </a:tr>
            </a:tbl>
          </a:graphicData>
        </a:graphic>
      </p:graphicFrame>
      <p:sp>
        <p:nvSpPr>
          <p:cNvPr id="2" name="Content Placeholder 2">
            <a:extLst>
              <a:ext uri="{FF2B5EF4-FFF2-40B4-BE49-F238E27FC236}">
                <a16:creationId xmlns:a16="http://schemas.microsoft.com/office/drawing/2014/main" id="{233F3422-4200-D535-0AC7-B9001120D654}"/>
              </a:ext>
            </a:extLst>
          </p:cNvPr>
          <p:cNvSpPr txBox="1">
            <a:spLocks/>
          </p:cNvSpPr>
          <p:nvPr/>
        </p:nvSpPr>
        <p:spPr bwMode="auto">
          <a:xfrm>
            <a:off x="8839200" y="6098482"/>
            <a:ext cx="2573677" cy="30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198891" indent="0">
              <a:buNone/>
            </a:pPr>
            <a:r>
              <a:rPr lang="en-US" altLang="ko-KR" sz="1200" dirty="0"/>
              <a:t>*More details are in APPENDIX</a:t>
            </a:r>
          </a:p>
        </p:txBody>
      </p:sp>
      <p:pic>
        <p:nvPicPr>
          <p:cNvPr id="31" name="그림 30">
            <a:extLst>
              <a:ext uri="{FF2B5EF4-FFF2-40B4-BE49-F238E27FC236}">
                <a16:creationId xmlns:a16="http://schemas.microsoft.com/office/drawing/2014/main" id="{E7EF9E4C-573C-BA47-697F-3C7D7B8AEA9C}"/>
              </a:ext>
            </a:extLst>
          </p:cNvPr>
          <p:cNvPicPr>
            <a:picLocks noChangeAspect="1"/>
          </p:cNvPicPr>
          <p:nvPr/>
        </p:nvPicPr>
        <p:blipFill>
          <a:blip r:embed="rId3"/>
          <a:stretch>
            <a:fillRect/>
          </a:stretch>
        </p:blipFill>
        <p:spPr>
          <a:xfrm>
            <a:off x="7162800" y="1905000"/>
            <a:ext cx="4674512" cy="3432304"/>
          </a:xfrm>
          <a:prstGeom prst="rect">
            <a:avLst/>
          </a:prstGeom>
        </p:spPr>
      </p:pic>
    </p:spTree>
    <p:extLst>
      <p:ext uri="{BB962C8B-B14F-4D97-AF65-F5344CB8AC3E}">
        <p14:creationId xmlns:p14="http://schemas.microsoft.com/office/powerpoint/2010/main" val="4151715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323119" cy="276999"/>
          </a:xfrm>
        </p:spPr>
        <p:txBody>
          <a:bodyPr/>
          <a:lstStyle/>
          <a:p>
            <a:pPr>
              <a:defRPr/>
            </a:pPr>
            <a:r>
              <a:rPr lang="en-US" altLang="ko-KR" dirty="0"/>
              <a:t>October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0"/>
            <a:ext cx="1089660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Option 2) could be a better approach in terms of fairness issues between STAs</a:t>
            </a:r>
          </a:p>
          <a:p>
            <a:pPr>
              <a:buFont typeface="Arial" panose="020B0604020202020204" pitchFamily="34" charset="0"/>
              <a:buChar char="•"/>
            </a:pPr>
            <a:r>
              <a:rPr lang="en-US" altLang="ko-KR" sz="2000" dirty="0"/>
              <a:t>However, it can affect a sharing AP when a shared AP returns its remaining portion of TXOP to the sharing AP</a:t>
            </a:r>
          </a:p>
          <a:p>
            <a:pPr lvl="1">
              <a:buFont typeface="Arial" panose="020B0604020202020204" pitchFamily="34" charset="0"/>
              <a:buChar char="•"/>
            </a:pPr>
            <a:r>
              <a:rPr lang="en-US" altLang="ko-KR" sz="1600" dirty="0"/>
              <a:t>For example, UHR STA that is associated with the sharing AP can access channel during allocation duration when we apply Opt 2) in MU-RTS TXS TF;</a:t>
            </a:r>
          </a:p>
          <a:p>
            <a:pPr lvl="1">
              <a:buFont typeface="Arial" panose="020B0604020202020204" pitchFamily="34" charset="0"/>
              <a:buChar char="•"/>
            </a:pPr>
            <a:r>
              <a:rPr lang="en-US" altLang="ko-KR" sz="1600" dirty="0"/>
              <a:t>At the same time, the shared AP returns its remaining TXOP to the sharing AP</a:t>
            </a:r>
          </a:p>
          <a:p>
            <a:pPr lvl="1">
              <a:buFont typeface="Arial" panose="020B0604020202020204" pitchFamily="34" charset="0"/>
              <a:buChar char="•"/>
            </a:pPr>
            <a:r>
              <a:rPr lang="en-US" altLang="ko-KR" sz="1600" dirty="0"/>
              <a:t>In this case, a collision can occur; therefore, the sharing AP may not be able to identify the returning TXOP </a:t>
            </a:r>
          </a:p>
          <a:p>
            <a:pPr>
              <a:buFont typeface="Arial" panose="020B0604020202020204" pitchFamily="34" charset="0"/>
              <a:buChar char="•"/>
            </a:pPr>
            <a:r>
              <a:rPr lang="en-US" altLang="ko-KR" sz="2000" dirty="0"/>
              <a:t>To improve the reception of returned TXOP from the shared AP during C-TDMA, we can consider the following solution : </a:t>
            </a:r>
            <a:endParaRPr lang="en-US" altLang="ko-KR" sz="2000" dirty="0">
              <a:solidFill>
                <a:srgbClr val="FF0000"/>
              </a:solidFill>
            </a:endParaRPr>
          </a:p>
          <a:p>
            <a:pPr lvl="1">
              <a:buFont typeface="Arial" panose="020B0604020202020204" pitchFamily="34" charset="0"/>
              <a:buChar char="•"/>
            </a:pPr>
            <a:r>
              <a:rPr lang="en-US" altLang="ko-KR" sz="1600" dirty="0"/>
              <a:t>TXOP return can be scenario-dependent; therefore;</a:t>
            </a:r>
          </a:p>
          <a:p>
            <a:pPr lvl="1">
              <a:buFont typeface="Arial" panose="020B0604020202020204" pitchFamily="34" charset="0"/>
              <a:buChar char="•"/>
            </a:pPr>
            <a:r>
              <a:rPr lang="en-US" altLang="ko-KR" sz="1600" dirty="0"/>
              <a:t>If TXOP return is available (e.g., requested from the sharing AP), set the NAV duration of UHR STAs that are associated with the sharing AP during the allocation duration</a:t>
            </a:r>
          </a:p>
          <a:p>
            <a:pPr lvl="1">
              <a:buFont typeface="Arial" panose="020B0604020202020204" pitchFamily="34" charset="0"/>
              <a:buChar char="•"/>
            </a:pPr>
            <a:r>
              <a:rPr lang="en-US" altLang="ko-KR" sz="1600" dirty="0"/>
              <a:t>The next slide shows an example</a:t>
            </a:r>
            <a:endParaRPr lang="en-US" altLang="ko-KR" sz="1400" dirty="0"/>
          </a:p>
          <a:p>
            <a:pPr marL="0" indent="0">
              <a:buNone/>
            </a:pPr>
            <a:br>
              <a:rPr lang="en-US" altLang="ko-KR" sz="2000" dirty="0"/>
            </a:br>
            <a:endParaRPr lang="en-US" altLang="ko-KR" sz="20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Considering TXOP return in Opt 2) scenario</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6</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926961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425C9B8-8AAD-23ED-F2FF-755F320A332C}"/>
              </a:ext>
            </a:extLst>
          </p:cNvPr>
          <p:cNvSpPr>
            <a:spLocks noGrp="1"/>
          </p:cNvSpPr>
          <p:nvPr>
            <p:ph type="title"/>
          </p:nvPr>
        </p:nvSpPr>
        <p:spPr/>
        <p:txBody>
          <a:bodyPr/>
          <a:lstStyle/>
          <a:p>
            <a:r>
              <a:rPr lang="en-US" altLang="ko-KR" dirty="0"/>
              <a:t>Considering TXOP return in Opt 2) scenario</a:t>
            </a:r>
            <a:endParaRPr lang="ko-KR" altLang="en-US" dirty="0"/>
          </a:p>
        </p:txBody>
      </p:sp>
      <p:sp>
        <p:nvSpPr>
          <p:cNvPr id="4" name="날짜 개체 틀 3">
            <a:extLst>
              <a:ext uri="{FF2B5EF4-FFF2-40B4-BE49-F238E27FC236}">
                <a16:creationId xmlns:a16="http://schemas.microsoft.com/office/drawing/2014/main" id="{41A3E59F-1BD8-BCFB-1309-B914469CE5B0}"/>
              </a:ext>
            </a:extLst>
          </p:cNvPr>
          <p:cNvSpPr>
            <a:spLocks noGrp="1"/>
          </p:cNvSpPr>
          <p:nvPr>
            <p:ph type="dt" sz="half" idx="2"/>
          </p:nvPr>
        </p:nvSpPr>
        <p:spPr/>
        <p:txBody>
          <a:bodyPr/>
          <a:lstStyle/>
          <a:p>
            <a:pPr>
              <a:defRPr/>
            </a:pPr>
            <a:r>
              <a:rPr lang="en-US" altLang="ko-KR"/>
              <a:t>March 2024</a:t>
            </a:r>
            <a:endParaRPr lang="en-US" altLang="ko-KR" dirty="0"/>
          </a:p>
        </p:txBody>
      </p:sp>
      <p:sp>
        <p:nvSpPr>
          <p:cNvPr id="5" name="바닥글 개체 틀 4">
            <a:extLst>
              <a:ext uri="{FF2B5EF4-FFF2-40B4-BE49-F238E27FC236}">
                <a16:creationId xmlns:a16="http://schemas.microsoft.com/office/drawing/2014/main" id="{68BB769F-63E5-6A07-54AF-D5A1A7C096D9}"/>
              </a:ext>
            </a:extLst>
          </p:cNvPr>
          <p:cNvSpPr>
            <a:spLocks noGrp="1"/>
          </p:cNvSpPr>
          <p:nvPr>
            <p:ph type="ftr" sz="quarter" idx="3"/>
          </p:nvPr>
        </p:nvSpPr>
        <p:spPr/>
        <p:txBody>
          <a:bodyPr/>
          <a:lstStyle/>
          <a:p>
            <a:pPr>
              <a:defRPr/>
            </a:pPr>
            <a:r>
              <a:rPr lang="en-US" altLang="ko-KR"/>
              <a:t>Si-Chan Noh, Newracom</a:t>
            </a:r>
            <a:endParaRPr lang="en-US" altLang="ko-KR" dirty="0"/>
          </a:p>
        </p:txBody>
      </p:sp>
      <p:sp>
        <p:nvSpPr>
          <p:cNvPr id="6" name="슬라이드 번호 개체 틀 5">
            <a:extLst>
              <a:ext uri="{FF2B5EF4-FFF2-40B4-BE49-F238E27FC236}">
                <a16:creationId xmlns:a16="http://schemas.microsoft.com/office/drawing/2014/main" id="{C0E942A4-585A-9C79-FE7A-D816F48C5437}"/>
              </a:ext>
            </a:extLst>
          </p:cNvPr>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7</a:t>
            </a:fld>
            <a:endParaRPr lang="en-US" altLang="ko-KR"/>
          </a:p>
        </p:txBody>
      </p:sp>
      <p:cxnSp>
        <p:nvCxnSpPr>
          <p:cNvPr id="8" name="직선 연결선 7">
            <a:extLst>
              <a:ext uri="{FF2B5EF4-FFF2-40B4-BE49-F238E27FC236}">
                <a16:creationId xmlns:a16="http://schemas.microsoft.com/office/drawing/2014/main" id="{4F6A9DF4-7D9E-0308-D83C-FEB8C2085C03}"/>
              </a:ext>
            </a:extLst>
          </p:cNvPr>
          <p:cNvCxnSpPr>
            <a:cxnSpLocks/>
          </p:cNvCxnSpPr>
          <p:nvPr/>
        </p:nvCxnSpPr>
        <p:spPr bwMode="auto">
          <a:xfrm>
            <a:off x="1018595" y="5096120"/>
            <a:ext cx="808291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직선 연결선 8">
            <a:extLst>
              <a:ext uri="{FF2B5EF4-FFF2-40B4-BE49-F238E27FC236}">
                <a16:creationId xmlns:a16="http://schemas.microsoft.com/office/drawing/2014/main" id="{572111D7-640D-2420-6743-1C9D742F1E73}"/>
              </a:ext>
            </a:extLst>
          </p:cNvPr>
          <p:cNvCxnSpPr>
            <a:cxnSpLocks/>
          </p:cNvCxnSpPr>
          <p:nvPr/>
        </p:nvCxnSpPr>
        <p:spPr bwMode="auto">
          <a:xfrm flipV="1">
            <a:off x="1029619" y="5561958"/>
            <a:ext cx="8073622" cy="64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직선 연결선 9">
            <a:extLst>
              <a:ext uri="{FF2B5EF4-FFF2-40B4-BE49-F238E27FC236}">
                <a16:creationId xmlns:a16="http://schemas.microsoft.com/office/drawing/2014/main" id="{672D63A0-9116-BEE8-1B50-031A2A529CC8}"/>
              </a:ext>
            </a:extLst>
          </p:cNvPr>
          <p:cNvCxnSpPr>
            <a:cxnSpLocks/>
          </p:cNvCxnSpPr>
          <p:nvPr/>
        </p:nvCxnSpPr>
        <p:spPr bwMode="auto">
          <a:xfrm>
            <a:off x="1029157" y="6053442"/>
            <a:ext cx="8068044" cy="1276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직사각형 10">
            <a:extLst>
              <a:ext uri="{FF2B5EF4-FFF2-40B4-BE49-F238E27FC236}">
                <a16:creationId xmlns:a16="http://schemas.microsoft.com/office/drawing/2014/main" id="{E7FCA907-628E-9224-C534-1E19747497E3}"/>
              </a:ext>
            </a:extLst>
          </p:cNvPr>
          <p:cNvSpPr/>
          <p:nvPr/>
        </p:nvSpPr>
        <p:spPr bwMode="auto">
          <a:xfrm>
            <a:off x="594189" y="4572000"/>
            <a:ext cx="1622845" cy="2486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a:endParaRPr lang="en-US" altLang="ko-KR" sz="750" b="1" dirty="0"/>
          </a:p>
          <a:p>
            <a:pPr algn="ctr"/>
            <a:r>
              <a:rPr lang="en-US" altLang="ko-KR" sz="750" b="1" dirty="0"/>
              <a:t>Hidden STAs to</a:t>
            </a:r>
          </a:p>
          <a:p>
            <a:pPr algn="ctr"/>
            <a:r>
              <a:rPr lang="en-US" altLang="ko-KR" sz="750" b="1" dirty="0"/>
              <a:t>shared AP</a:t>
            </a:r>
          </a:p>
          <a:p>
            <a:pPr algn="ctr"/>
            <a:r>
              <a:rPr lang="en-US" altLang="ko-KR" sz="750" b="1" dirty="0"/>
              <a:t>(STA2-1)</a:t>
            </a:r>
            <a:endParaRPr lang="ko-KR" altLang="en-US" sz="750" b="1" dirty="0"/>
          </a:p>
        </p:txBody>
      </p:sp>
      <p:sp>
        <p:nvSpPr>
          <p:cNvPr id="12" name="직사각형 11">
            <a:extLst>
              <a:ext uri="{FF2B5EF4-FFF2-40B4-BE49-F238E27FC236}">
                <a16:creationId xmlns:a16="http://schemas.microsoft.com/office/drawing/2014/main" id="{575562B1-0244-6C84-116D-3BE173FB2CF7}"/>
              </a:ext>
            </a:extLst>
          </p:cNvPr>
          <p:cNvSpPr/>
          <p:nvPr/>
        </p:nvSpPr>
        <p:spPr bwMode="auto">
          <a:xfrm>
            <a:off x="2291569" y="5220040"/>
            <a:ext cx="1442405" cy="339904"/>
          </a:xfrm>
          <a:prstGeom prst="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750" dirty="0"/>
              <a:t>Control frame (MU-RTS TXS) </a:t>
            </a:r>
            <a:br>
              <a:rPr lang="en-US" altLang="ko-KR" sz="750" dirty="0"/>
            </a:br>
            <a:r>
              <a:rPr lang="en-US" altLang="ko-KR" sz="750" dirty="0"/>
              <a:t>with indication of TXOP return is requested</a:t>
            </a:r>
            <a:endParaRPr lang="ko-KR" altLang="en-US" sz="750" dirty="0"/>
          </a:p>
        </p:txBody>
      </p:sp>
      <p:sp>
        <p:nvSpPr>
          <p:cNvPr id="13" name="직사각형 12">
            <a:extLst>
              <a:ext uri="{FF2B5EF4-FFF2-40B4-BE49-F238E27FC236}">
                <a16:creationId xmlns:a16="http://schemas.microsoft.com/office/drawing/2014/main" id="{658903B3-31F5-34C2-0AF7-19CEC69C40CB}"/>
              </a:ext>
            </a:extLst>
          </p:cNvPr>
          <p:cNvSpPr/>
          <p:nvPr/>
        </p:nvSpPr>
        <p:spPr bwMode="auto">
          <a:xfrm>
            <a:off x="4077794" y="5718768"/>
            <a:ext cx="593340" cy="33990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750" dirty="0"/>
              <a:t>Response</a:t>
            </a:r>
            <a:br>
              <a:rPr lang="en-US" altLang="ko-KR" sz="750" dirty="0"/>
            </a:br>
            <a:r>
              <a:rPr lang="en-US" altLang="ko-KR" sz="750" dirty="0"/>
              <a:t>(CTS)</a:t>
            </a:r>
            <a:endParaRPr lang="ko-KR" altLang="en-US" sz="750" dirty="0"/>
          </a:p>
        </p:txBody>
      </p:sp>
      <p:sp>
        <p:nvSpPr>
          <p:cNvPr id="14" name="직사각형 13">
            <a:extLst>
              <a:ext uri="{FF2B5EF4-FFF2-40B4-BE49-F238E27FC236}">
                <a16:creationId xmlns:a16="http://schemas.microsoft.com/office/drawing/2014/main" id="{5A104F20-F7A6-40F7-8AD2-03020F50EC71}"/>
              </a:ext>
            </a:extLst>
          </p:cNvPr>
          <p:cNvSpPr/>
          <p:nvPr/>
        </p:nvSpPr>
        <p:spPr bwMode="auto">
          <a:xfrm>
            <a:off x="609600" y="5237779"/>
            <a:ext cx="1622845" cy="2486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a:endParaRPr lang="en-US" altLang="ko-KR" sz="750" b="1" dirty="0"/>
          </a:p>
          <a:p>
            <a:pPr algn="ctr"/>
            <a:r>
              <a:rPr lang="en-US" altLang="ko-KR" sz="750" b="1" dirty="0"/>
              <a:t>Sharing AP</a:t>
            </a:r>
            <a:endParaRPr lang="ko-KR" altLang="en-US" sz="750" b="1" dirty="0"/>
          </a:p>
        </p:txBody>
      </p:sp>
      <p:sp>
        <p:nvSpPr>
          <p:cNvPr id="15" name="직사각형 14">
            <a:extLst>
              <a:ext uri="{FF2B5EF4-FFF2-40B4-BE49-F238E27FC236}">
                <a16:creationId xmlns:a16="http://schemas.microsoft.com/office/drawing/2014/main" id="{07814E7B-DE47-4C9B-9DAA-1ABBCF53852D}"/>
              </a:ext>
            </a:extLst>
          </p:cNvPr>
          <p:cNvSpPr/>
          <p:nvPr/>
        </p:nvSpPr>
        <p:spPr bwMode="auto">
          <a:xfrm>
            <a:off x="650331" y="5787444"/>
            <a:ext cx="1622845" cy="2486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a:r>
              <a:rPr lang="en-US" altLang="ko-KR" sz="750" b="1" dirty="0"/>
              <a:t>Shared AP</a:t>
            </a:r>
            <a:endParaRPr lang="ko-KR" altLang="en-US" sz="750" b="1" dirty="0"/>
          </a:p>
        </p:txBody>
      </p:sp>
      <p:sp>
        <p:nvSpPr>
          <p:cNvPr id="16" name="직사각형 15">
            <a:extLst>
              <a:ext uri="{FF2B5EF4-FFF2-40B4-BE49-F238E27FC236}">
                <a16:creationId xmlns:a16="http://schemas.microsoft.com/office/drawing/2014/main" id="{7CBA12C8-17E5-EE3D-6D50-F409E3AD3E47}"/>
              </a:ext>
            </a:extLst>
          </p:cNvPr>
          <p:cNvSpPr/>
          <p:nvPr/>
        </p:nvSpPr>
        <p:spPr bwMode="auto">
          <a:xfrm>
            <a:off x="7620000" y="5721764"/>
            <a:ext cx="652493" cy="338277"/>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750" dirty="0"/>
              <a:t>Return TXOP</a:t>
            </a:r>
            <a:endParaRPr lang="ko-KR" altLang="en-US" sz="750" dirty="0"/>
          </a:p>
        </p:txBody>
      </p:sp>
      <p:cxnSp>
        <p:nvCxnSpPr>
          <p:cNvPr id="17" name="직선 화살표 연결선 16">
            <a:extLst>
              <a:ext uri="{FF2B5EF4-FFF2-40B4-BE49-F238E27FC236}">
                <a16:creationId xmlns:a16="http://schemas.microsoft.com/office/drawing/2014/main" id="{8CB118C3-1119-9E5D-B5AC-3D2E94AD3B1B}"/>
              </a:ext>
            </a:extLst>
          </p:cNvPr>
          <p:cNvCxnSpPr/>
          <p:nvPr/>
        </p:nvCxnSpPr>
        <p:spPr>
          <a:xfrm>
            <a:off x="3048000" y="5544314"/>
            <a:ext cx="0" cy="4754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직선 화살표 연결선 17">
            <a:extLst>
              <a:ext uri="{FF2B5EF4-FFF2-40B4-BE49-F238E27FC236}">
                <a16:creationId xmlns:a16="http://schemas.microsoft.com/office/drawing/2014/main" id="{60F4E6A3-97AB-492B-C990-9AD6B5F5FE60}"/>
              </a:ext>
            </a:extLst>
          </p:cNvPr>
          <p:cNvCxnSpPr>
            <a:cxnSpLocks/>
          </p:cNvCxnSpPr>
          <p:nvPr/>
        </p:nvCxnSpPr>
        <p:spPr>
          <a:xfrm flipH="1" flipV="1">
            <a:off x="4369020" y="5537304"/>
            <a:ext cx="2079" cy="19125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직사각형 18">
            <a:extLst>
              <a:ext uri="{FF2B5EF4-FFF2-40B4-BE49-F238E27FC236}">
                <a16:creationId xmlns:a16="http://schemas.microsoft.com/office/drawing/2014/main" id="{6FE1AADE-A7F1-5DAC-355A-E62979B2F503}"/>
              </a:ext>
            </a:extLst>
          </p:cNvPr>
          <p:cNvSpPr/>
          <p:nvPr/>
        </p:nvSpPr>
        <p:spPr bwMode="auto">
          <a:xfrm>
            <a:off x="4800600" y="5825523"/>
            <a:ext cx="2514600" cy="33827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750" dirty="0"/>
              <a:t>Shared AP’s BSS frame exchanges</a:t>
            </a:r>
            <a:endParaRPr lang="ko-KR" altLang="en-US" sz="750" dirty="0"/>
          </a:p>
        </p:txBody>
      </p:sp>
      <p:cxnSp>
        <p:nvCxnSpPr>
          <p:cNvPr id="23" name="직선 연결선 22">
            <a:extLst>
              <a:ext uri="{FF2B5EF4-FFF2-40B4-BE49-F238E27FC236}">
                <a16:creationId xmlns:a16="http://schemas.microsoft.com/office/drawing/2014/main" id="{4371BB28-0E79-35C1-ABC8-5255582762EF}"/>
              </a:ext>
            </a:extLst>
          </p:cNvPr>
          <p:cNvCxnSpPr>
            <a:cxnSpLocks/>
          </p:cNvCxnSpPr>
          <p:nvPr/>
        </p:nvCxnSpPr>
        <p:spPr bwMode="auto">
          <a:xfrm>
            <a:off x="3724769" y="3821562"/>
            <a:ext cx="4809631" cy="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24" name="직사각형 23">
            <a:extLst>
              <a:ext uri="{FF2B5EF4-FFF2-40B4-BE49-F238E27FC236}">
                <a16:creationId xmlns:a16="http://schemas.microsoft.com/office/drawing/2014/main" id="{F57B2F8E-A685-2D81-E82C-AAF8740D54BF}"/>
              </a:ext>
            </a:extLst>
          </p:cNvPr>
          <p:cNvSpPr/>
          <p:nvPr/>
        </p:nvSpPr>
        <p:spPr bwMode="auto">
          <a:xfrm>
            <a:off x="5463120" y="3571542"/>
            <a:ext cx="1058230" cy="7069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r>
              <a:rPr lang="en-US" altLang="ko-KR" sz="900" dirty="0"/>
              <a:t>Allocated time </a:t>
            </a:r>
            <a:endParaRPr lang="ko-KR" altLang="en-US" sz="900" dirty="0"/>
          </a:p>
        </p:txBody>
      </p:sp>
      <p:cxnSp>
        <p:nvCxnSpPr>
          <p:cNvPr id="28" name="직선 연결선 27">
            <a:extLst>
              <a:ext uri="{FF2B5EF4-FFF2-40B4-BE49-F238E27FC236}">
                <a16:creationId xmlns:a16="http://schemas.microsoft.com/office/drawing/2014/main" id="{C93A0A85-8987-E16E-8135-8A6362874CB3}"/>
              </a:ext>
            </a:extLst>
          </p:cNvPr>
          <p:cNvCxnSpPr>
            <a:cxnSpLocks/>
          </p:cNvCxnSpPr>
          <p:nvPr/>
        </p:nvCxnSpPr>
        <p:spPr bwMode="auto">
          <a:xfrm>
            <a:off x="2173813" y="4296280"/>
            <a:ext cx="2468102" cy="0"/>
          </a:xfrm>
          <a:prstGeom prst="line">
            <a:avLst/>
          </a:prstGeom>
          <a:solidFill>
            <a:schemeClr val="accent1"/>
          </a:solidFill>
          <a:ln w="12700" cap="flat" cmpd="sng" algn="ctr">
            <a:solidFill>
              <a:schemeClr val="tx1"/>
            </a:solidFill>
            <a:prstDash val="solid"/>
            <a:round/>
            <a:headEnd type="arrow" w="sm" len="sm"/>
            <a:tailEnd type="arrow" w="sm" len="sm"/>
          </a:ln>
          <a:effectLst/>
        </p:spPr>
      </p:cxnSp>
      <p:cxnSp>
        <p:nvCxnSpPr>
          <p:cNvPr id="30" name="직선 연결선 29">
            <a:extLst>
              <a:ext uri="{FF2B5EF4-FFF2-40B4-BE49-F238E27FC236}">
                <a16:creationId xmlns:a16="http://schemas.microsoft.com/office/drawing/2014/main" id="{F353071E-1639-F927-EA93-044804C45663}"/>
              </a:ext>
            </a:extLst>
          </p:cNvPr>
          <p:cNvCxnSpPr>
            <a:cxnSpLocks/>
          </p:cNvCxnSpPr>
          <p:nvPr/>
        </p:nvCxnSpPr>
        <p:spPr bwMode="auto">
          <a:xfrm>
            <a:off x="1018595" y="4507013"/>
            <a:ext cx="808291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직사각형 30">
            <a:extLst>
              <a:ext uri="{FF2B5EF4-FFF2-40B4-BE49-F238E27FC236}">
                <a16:creationId xmlns:a16="http://schemas.microsoft.com/office/drawing/2014/main" id="{54970CB9-6F9F-5A04-AFF1-DCE04BF5AE10}"/>
              </a:ext>
            </a:extLst>
          </p:cNvPr>
          <p:cNvSpPr/>
          <p:nvPr/>
        </p:nvSpPr>
        <p:spPr bwMode="auto">
          <a:xfrm>
            <a:off x="594189" y="3982893"/>
            <a:ext cx="1622845" cy="2486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a:endParaRPr lang="en-US" altLang="ko-KR" sz="750" b="1" dirty="0"/>
          </a:p>
          <a:p>
            <a:pPr algn="ctr"/>
            <a:r>
              <a:rPr lang="en-US" altLang="ko-KR" sz="750" b="1" dirty="0"/>
              <a:t>Hidden STA to</a:t>
            </a:r>
          </a:p>
          <a:p>
            <a:pPr algn="ctr"/>
            <a:r>
              <a:rPr lang="en-US" altLang="ko-KR" sz="750" b="1" dirty="0"/>
              <a:t>shared AP</a:t>
            </a:r>
          </a:p>
          <a:p>
            <a:pPr algn="ctr"/>
            <a:r>
              <a:rPr lang="en-US" altLang="ko-KR" sz="750" b="1" dirty="0"/>
              <a:t>(OBSS STA)</a:t>
            </a:r>
            <a:endParaRPr lang="ko-KR" altLang="en-US" sz="750" b="1" dirty="0"/>
          </a:p>
        </p:txBody>
      </p:sp>
      <p:cxnSp>
        <p:nvCxnSpPr>
          <p:cNvPr id="34" name="직선 연결선 33">
            <a:extLst>
              <a:ext uri="{FF2B5EF4-FFF2-40B4-BE49-F238E27FC236}">
                <a16:creationId xmlns:a16="http://schemas.microsoft.com/office/drawing/2014/main" id="{55589DDD-5537-ADA8-9C87-7CEFC4923229}"/>
              </a:ext>
            </a:extLst>
          </p:cNvPr>
          <p:cNvCxnSpPr>
            <a:cxnSpLocks/>
          </p:cNvCxnSpPr>
          <p:nvPr/>
        </p:nvCxnSpPr>
        <p:spPr bwMode="auto">
          <a:xfrm>
            <a:off x="2209800" y="4871591"/>
            <a:ext cx="2452282" cy="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35" name="직사각형 34">
            <a:extLst>
              <a:ext uri="{FF2B5EF4-FFF2-40B4-BE49-F238E27FC236}">
                <a16:creationId xmlns:a16="http://schemas.microsoft.com/office/drawing/2014/main" id="{DCAAAF09-2C6C-B71E-0D94-7094EBDDB532}"/>
              </a:ext>
            </a:extLst>
          </p:cNvPr>
          <p:cNvSpPr/>
          <p:nvPr/>
        </p:nvSpPr>
        <p:spPr bwMode="auto">
          <a:xfrm>
            <a:off x="2764962" y="3989549"/>
            <a:ext cx="1273638" cy="22699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r>
              <a:rPr lang="en-US" altLang="ko-KR" sz="900" dirty="0"/>
              <a:t>NAV protection of </a:t>
            </a:r>
            <a:br>
              <a:rPr lang="en-US" altLang="ko-KR" sz="900" dirty="0"/>
            </a:br>
            <a:r>
              <a:rPr lang="en-US" altLang="ko-KR" sz="900" dirty="0"/>
              <a:t>(MU-RTS TXS/CTS)</a:t>
            </a:r>
            <a:endParaRPr lang="ko-KR" altLang="en-US" sz="900" dirty="0"/>
          </a:p>
        </p:txBody>
      </p:sp>
      <p:sp>
        <p:nvSpPr>
          <p:cNvPr id="37" name="직사각형 36">
            <a:extLst>
              <a:ext uri="{FF2B5EF4-FFF2-40B4-BE49-F238E27FC236}">
                <a16:creationId xmlns:a16="http://schemas.microsoft.com/office/drawing/2014/main" id="{F79345EC-7FFA-433C-D5E8-E12916519A03}"/>
              </a:ext>
            </a:extLst>
          </p:cNvPr>
          <p:cNvSpPr/>
          <p:nvPr/>
        </p:nvSpPr>
        <p:spPr bwMode="auto">
          <a:xfrm>
            <a:off x="4865761" y="4233723"/>
            <a:ext cx="2514600" cy="33827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750" dirty="0"/>
              <a:t>Hidden STA’s frame exchange</a:t>
            </a:r>
            <a:endParaRPr lang="ko-KR" altLang="en-US" sz="750" dirty="0"/>
          </a:p>
        </p:txBody>
      </p:sp>
      <p:cxnSp>
        <p:nvCxnSpPr>
          <p:cNvPr id="38" name="직선 화살표 연결선 37">
            <a:extLst>
              <a:ext uri="{FF2B5EF4-FFF2-40B4-BE49-F238E27FC236}">
                <a16:creationId xmlns:a16="http://schemas.microsoft.com/office/drawing/2014/main" id="{B867708E-4AD5-F5C5-E95C-D823CE7F6D94}"/>
              </a:ext>
            </a:extLst>
          </p:cNvPr>
          <p:cNvCxnSpPr>
            <a:cxnSpLocks/>
          </p:cNvCxnSpPr>
          <p:nvPr/>
        </p:nvCxnSpPr>
        <p:spPr>
          <a:xfrm flipH="1" flipV="1">
            <a:off x="7955968" y="5535260"/>
            <a:ext cx="2079" cy="19125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3" name="타원 102">
            <a:extLst>
              <a:ext uri="{FF2B5EF4-FFF2-40B4-BE49-F238E27FC236}">
                <a16:creationId xmlns:a16="http://schemas.microsoft.com/office/drawing/2014/main" id="{33AE8179-0661-5C1A-B11E-98FBED5F4B44}"/>
              </a:ext>
            </a:extLst>
          </p:cNvPr>
          <p:cNvSpPr/>
          <p:nvPr/>
        </p:nvSpPr>
        <p:spPr>
          <a:xfrm>
            <a:off x="9796081" y="3901356"/>
            <a:ext cx="2114924" cy="1800932"/>
          </a:xfrm>
          <a:prstGeom prst="ellipse">
            <a:avLst/>
          </a:prstGeom>
          <a:pattFill prst="dkVert">
            <a:fgClr>
              <a:schemeClr val="accent2">
                <a:lumMod val="20000"/>
                <a:lumOff val="80000"/>
              </a:schemeClr>
            </a:fgClr>
            <a:bgClr>
              <a:schemeClr val="bg1"/>
            </a:bgClr>
          </a:pattFill>
          <a:ln>
            <a:solidFill>
              <a:schemeClr val="tx1">
                <a:alpha val="58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104" name="그룹 103">
            <a:extLst>
              <a:ext uri="{FF2B5EF4-FFF2-40B4-BE49-F238E27FC236}">
                <a16:creationId xmlns:a16="http://schemas.microsoft.com/office/drawing/2014/main" id="{01B35DBA-3F42-5349-038C-B14FBBC819A4}"/>
              </a:ext>
            </a:extLst>
          </p:cNvPr>
          <p:cNvGrpSpPr/>
          <p:nvPr/>
        </p:nvGrpSpPr>
        <p:grpSpPr>
          <a:xfrm>
            <a:off x="9779411" y="4516523"/>
            <a:ext cx="473574" cy="513899"/>
            <a:chOff x="6024303" y="3073812"/>
            <a:chExt cx="473574" cy="513899"/>
          </a:xfrm>
        </p:grpSpPr>
        <p:sp>
          <p:nvSpPr>
            <p:cNvPr id="105" name="이등변 삼각형 104">
              <a:extLst>
                <a:ext uri="{FF2B5EF4-FFF2-40B4-BE49-F238E27FC236}">
                  <a16:creationId xmlns:a16="http://schemas.microsoft.com/office/drawing/2014/main" id="{5E2B4916-9524-835A-0F23-0988FF14D503}"/>
                </a:ext>
              </a:extLst>
            </p:cNvPr>
            <p:cNvSpPr/>
            <p:nvPr/>
          </p:nvSpPr>
          <p:spPr bwMode="auto">
            <a:xfrm>
              <a:off x="6106789" y="3359111"/>
              <a:ext cx="303212" cy="228600"/>
            </a:xfrm>
            <a:prstGeom prst="triangle">
              <a:avLst/>
            </a:prstGeom>
            <a:solidFill>
              <a:schemeClr val="accent1"/>
            </a:solid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06" name="타원 105">
              <a:extLst>
                <a:ext uri="{FF2B5EF4-FFF2-40B4-BE49-F238E27FC236}">
                  <a16:creationId xmlns:a16="http://schemas.microsoft.com/office/drawing/2014/main" id="{6B76BAF3-DF15-E77C-FDC8-190E3011DDD7}"/>
                </a:ext>
              </a:extLst>
            </p:cNvPr>
            <p:cNvSpPr/>
            <p:nvPr/>
          </p:nvSpPr>
          <p:spPr bwMode="auto">
            <a:xfrm>
              <a:off x="6220982" y="3254207"/>
              <a:ext cx="76200" cy="76200"/>
            </a:xfrm>
            <a:prstGeom prst="ellipse">
              <a:avLst/>
            </a:prstGeom>
            <a:solidFill>
              <a:schemeClr val="accent1"/>
            </a:solid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107" name="그룹 106">
              <a:extLst>
                <a:ext uri="{FF2B5EF4-FFF2-40B4-BE49-F238E27FC236}">
                  <a16:creationId xmlns:a16="http://schemas.microsoft.com/office/drawing/2014/main" id="{ED9FB341-65E7-8A62-231E-12F311F42158}"/>
                </a:ext>
              </a:extLst>
            </p:cNvPr>
            <p:cNvGrpSpPr/>
            <p:nvPr/>
          </p:nvGrpSpPr>
          <p:grpSpPr>
            <a:xfrm rot="13623166">
              <a:off x="6088611" y="3090491"/>
              <a:ext cx="414903" cy="403628"/>
              <a:chOff x="788086" y="5715000"/>
              <a:chExt cx="504000" cy="504000"/>
            </a:xfrm>
          </p:grpSpPr>
          <p:sp>
            <p:nvSpPr>
              <p:cNvPr id="112" name="원호 111">
                <a:extLst>
                  <a:ext uri="{FF2B5EF4-FFF2-40B4-BE49-F238E27FC236}">
                    <a16:creationId xmlns:a16="http://schemas.microsoft.com/office/drawing/2014/main" id="{F6B7E186-D7CE-F700-2214-CB2EB5C518A0}"/>
                  </a:ext>
                </a:extLst>
              </p:cNvPr>
              <p:cNvSpPr/>
              <p:nvPr/>
            </p:nvSpPr>
            <p:spPr bwMode="auto">
              <a:xfrm>
                <a:off x="860086" y="5787000"/>
                <a:ext cx="360000" cy="360000"/>
              </a:xfrm>
              <a:prstGeom prst="arc">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13" name="원호 112">
                <a:extLst>
                  <a:ext uri="{FF2B5EF4-FFF2-40B4-BE49-F238E27FC236}">
                    <a16:creationId xmlns:a16="http://schemas.microsoft.com/office/drawing/2014/main" id="{C27C3BBE-4D9F-065D-B344-6D9E773E13F7}"/>
                  </a:ext>
                </a:extLst>
              </p:cNvPr>
              <p:cNvSpPr/>
              <p:nvPr/>
            </p:nvSpPr>
            <p:spPr bwMode="auto">
              <a:xfrm>
                <a:off x="824086" y="5751000"/>
                <a:ext cx="432000" cy="432000"/>
              </a:xfrm>
              <a:prstGeom prst="arc">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14" name="원호 113">
                <a:extLst>
                  <a:ext uri="{FF2B5EF4-FFF2-40B4-BE49-F238E27FC236}">
                    <a16:creationId xmlns:a16="http://schemas.microsoft.com/office/drawing/2014/main" id="{EC82FC13-D5C4-3BE7-2822-1C2F285AFB7E}"/>
                  </a:ext>
                </a:extLst>
              </p:cNvPr>
              <p:cNvSpPr/>
              <p:nvPr/>
            </p:nvSpPr>
            <p:spPr bwMode="auto">
              <a:xfrm>
                <a:off x="788086" y="5715000"/>
                <a:ext cx="504000" cy="504000"/>
              </a:xfrm>
              <a:prstGeom prst="arc">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108" name="그룹 107">
              <a:extLst>
                <a:ext uri="{FF2B5EF4-FFF2-40B4-BE49-F238E27FC236}">
                  <a16:creationId xmlns:a16="http://schemas.microsoft.com/office/drawing/2014/main" id="{928FDEFF-21A3-801E-FA13-8851C5C934F5}"/>
                </a:ext>
              </a:extLst>
            </p:cNvPr>
            <p:cNvGrpSpPr/>
            <p:nvPr/>
          </p:nvGrpSpPr>
          <p:grpSpPr>
            <a:xfrm rot="2701394">
              <a:off x="6018665" y="3079450"/>
              <a:ext cx="414903" cy="403628"/>
              <a:chOff x="788086" y="5715000"/>
              <a:chExt cx="504000" cy="504000"/>
            </a:xfrm>
          </p:grpSpPr>
          <p:sp>
            <p:nvSpPr>
              <p:cNvPr id="109" name="원호 108">
                <a:extLst>
                  <a:ext uri="{FF2B5EF4-FFF2-40B4-BE49-F238E27FC236}">
                    <a16:creationId xmlns:a16="http://schemas.microsoft.com/office/drawing/2014/main" id="{AFB08A39-2A16-E423-120B-C5C3074AD1D5}"/>
                  </a:ext>
                </a:extLst>
              </p:cNvPr>
              <p:cNvSpPr/>
              <p:nvPr/>
            </p:nvSpPr>
            <p:spPr bwMode="auto">
              <a:xfrm>
                <a:off x="860086" y="5787000"/>
                <a:ext cx="360000" cy="360000"/>
              </a:xfrm>
              <a:prstGeom prst="arc">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10" name="원호 109">
                <a:extLst>
                  <a:ext uri="{FF2B5EF4-FFF2-40B4-BE49-F238E27FC236}">
                    <a16:creationId xmlns:a16="http://schemas.microsoft.com/office/drawing/2014/main" id="{F1D83849-BA8A-59C4-7B7C-839DF4BD41EA}"/>
                  </a:ext>
                </a:extLst>
              </p:cNvPr>
              <p:cNvSpPr/>
              <p:nvPr/>
            </p:nvSpPr>
            <p:spPr bwMode="auto">
              <a:xfrm>
                <a:off x="824086" y="5751000"/>
                <a:ext cx="432000" cy="432000"/>
              </a:xfrm>
              <a:prstGeom prst="arc">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11" name="원호 110">
                <a:extLst>
                  <a:ext uri="{FF2B5EF4-FFF2-40B4-BE49-F238E27FC236}">
                    <a16:creationId xmlns:a16="http://schemas.microsoft.com/office/drawing/2014/main" id="{DBF7D5F4-0D75-EB95-178D-BE9A8CC74C22}"/>
                  </a:ext>
                </a:extLst>
              </p:cNvPr>
              <p:cNvSpPr/>
              <p:nvPr/>
            </p:nvSpPr>
            <p:spPr bwMode="auto">
              <a:xfrm>
                <a:off x="788086" y="5715000"/>
                <a:ext cx="504000" cy="504000"/>
              </a:xfrm>
              <a:prstGeom prst="arc">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grpSp>
        <p:nvGrpSpPr>
          <p:cNvPr id="115" name="그룹 114">
            <a:extLst>
              <a:ext uri="{FF2B5EF4-FFF2-40B4-BE49-F238E27FC236}">
                <a16:creationId xmlns:a16="http://schemas.microsoft.com/office/drawing/2014/main" id="{F3EF491F-309B-69E1-2DB9-05FD998CC296}"/>
              </a:ext>
            </a:extLst>
          </p:cNvPr>
          <p:cNvGrpSpPr/>
          <p:nvPr/>
        </p:nvGrpSpPr>
        <p:grpSpPr>
          <a:xfrm>
            <a:off x="10244873" y="4155189"/>
            <a:ext cx="917493" cy="703648"/>
            <a:chOff x="2405315" y="1071426"/>
            <a:chExt cx="917493" cy="703648"/>
          </a:xfrm>
        </p:grpSpPr>
        <p:sp>
          <p:nvSpPr>
            <p:cNvPr id="116" name="이등변 삼각형 115">
              <a:extLst>
                <a:ext uri="{FF2B5EF4-FFF2-40B4-BE49-F238E27FC236}">
                  <a16:creationId xmlns:a16="http://schemas.microsoft.com/office/drawing/2014/main" id="{189AEEDE-807F-71A4-F4F0-F5CD6D4CC53A}"/>
                </a:ext>
              </a:extLst>
            </p:cNvPr>
            <p:cNvSpPr/>
            <p:nvPr/>
          </p:nvSpPr>
          <p:spPr bwMode="auto">
            <a:xfrm>
              <a:off x="2690774" y="1356725"/>
              <a:ext cx="303212" cy="228600"/>
            </a:xfrm>
            <a:prstGeom prst="triangle">
              <a:avLst/>
            </a:prstGeom>
            <a:solidFill>
              <a:schemeClr val="accent2"/>
            </a:solid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17" name="타원 116">
              <a:extLst>
                <a:ext uri="{FF2B5EF4-FFF2-40B4-BE49-F238E27FC236}">
                  <a16:creationId xmlns:a16="http://schemas.microsoft.com/office/drawing/2014/main" id="{544A437F-6B05-65FE-F946-8F946719890F}"/>
                </a:ext>
              </a:extLst>
            </p:cNvPr>
            <p:cNvSpPr/>
            <p:nvPr/>
          </p:nvSpPr>
          <p:spPr bwMode="auto">
            <a:xfrm>
              <a:off x="2804967" y="1251821"/>
              <a:ext cx="76200" cy="76200"/>
            </a:xfrm>
            <a:prstGeom prst="ellipse">
              <a:avLst/>
            </a:prstGeom>
            <a:solidFill>
              <a:schemeClr val="accent2"/>
            </a:solid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118" name="그룹 117">
              <a:extLst>
                <a:ext uri="{FF2B5EF4-FFF2-40B4-BE49-F238E27FC236}">
                  <a16:creationId xmlns:a16="http://schemas.microsoft.com/office/drawing/2014/main" id="{A4E1D624-F05A-9A18-683A-A386CB499139}"/>
                </a:ext>
              </a:extLst>
            </p:cNvPr>
            <p:cNvGrpSpPr/>
            <p:nvPr/>
          </p:nvGrpSpPr>
          <p:grpSpPr>
            <a:xfrm rot="13623166">
              <a:off x="2672596" y="1088105"/>
              <a:ext cx="414903" cy="403628"/>
              <a:chOff x="788086" y="5715000"/>
              <a:chExt cx="504000" cy="504000"/>
            </a:xfrm>
          </p:grpSpPr>
          <p:sp>
            <p:nvSpPr>
              <p:cNvPr id="124" name="원호 123">
                <a:extLst>
                  <a:ext uri="{FF2B5EF4-FFF2-40B4-BE49-F238E27FC236}">
                    <a16:creationId xmlns:a16="http://schemas.microsoft.com/office/drawing/2014/main" id="{23447E66-0261-4D7E-22F1-60585D1C6DCD}"/>
                  </a:ext>
                </a:extLst>
              </p:cNvPr>
              <p:cNvSpPr/>
              <p:nvPr/>
            </p:nvSpPr>
            <p:spPr bwMode="auto">
              <a:xfrm>
                <a:off x="860086" y="5787000"/>
                <a:ext cx="360000" cy="360000"/>
              </a:xfrm>
              <a:prstGeom prst="arc">
                <a:avLst/>
              </a:prstGeom>
              <a:no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25" name="원호 124">
                <a:extLst>
                  <a:ext uri="{FF2B5EF4-FFF2-40B4-BE49-F238E27FC236}">
                    <a16:creationId xmlns:a16="http://schemas.microsoft.com/office/drawing/2014/main" id="{8359BC00-CDD7-5AE2-2CEE-0B1D81EB2C9C}"/>
                  </a:ext>
                </a:extLst>
              </p:cNvPr>
              <p:cNvSpPr/>
              <p:nvPr/>
            </p:nvSpPr>
            <p:spPr bwMode="auto">
              <a:xfrm>
                <a:off x="824086" y="5751000"/>
                <a:ext cx="432000" cy="432000"/>
              </a:xfrm>
              <a:prstGeom prst="arc">
                <a:avLst/>
              </a:prstGeom>
              <a:no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26" name="원호 125">
                <a:extLst>
                  <a:ext uri="{FF2B5EF4-FFF2-40B4-BE49-F238E27FC236}">
                    <a16:creationId xmlns:a16="http://schemas.microsoft.com/office/drawing/2014/main" id="{900BCC09-0120-81A4-91E6-5465C61D9EDB}"/>
                  </a:ext>
                </a:extLst>
              </p:cNvPr>
              <p:cNvSpPr/>
              <p:nvPr/>
            </p:nvSpPr>
            <p:spPr bwMode="auto">
              <a:xfrm>
                <a:off x="788086" y="5715000"/>
                <a:ext cx="504000" cy="504000"/>
              </a:xfrm>
              <a:prstGeom prst="arc">
                <a:avLst/>
              </a:prstGeom>
              <a:no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119" name="그룹 118">
              <a:extLst>
                <a:ext uri="{FF2B5EF4-FFF2-40B4-BE49-F238E27FC236}">
                  <a16:creationId xmlns:a16="http://schemas.microsoft.com/office/drawing/2014/main" id="{CB103157-229D-0E67-C1ED-EE4D785C6E5E}"/>
                </a:ext>
              </a:extLst>
            </p:cNvPr>
            <p:cNvGrpSpPr/>
            <p:nvPr/>
          </p:nvGrpSpPr>
          <p:grpSpPr>
            <a:xfrm rot="2701394">
              <a:off x="2602650" y="1077064"/>
              <a:ext cx="414903" cy="403628"/>
              <a:chOff x="788086" y="5715000"/>
              <a:chExt cx="504000" cy="504000"/>
            </a:xfrm>
          </p:grpSpPr>
          <p:sp>
            <p:nvSpPr>
              <p:cNvPr id="121" name="원호 120">
                <a:extLst>
                  <a:ext uri="{FF2B5EF4-FFF2-40B4-BE49-F238E27FC236}">
                    <a16:creationId xmlns:a16="http://schemas.microsoft.com/office/drawing/2014/main" id="{D91CE661-E684-DD55-83AF-EB005E60EE76}"/>
                  </a:ext>
                </a:extLst>
              </p:cNvPr>
              <p:cNvSpPr/>
              <p:nvPr/>
            </p:nvSpPr>
            <p:spPr bwMode="auto">
              <a:xfrm>
                <a:off x="860086" y="5787000"/>
                <a:ext cx="360000" cy="360000"/>
              </a:xfrm>
              <a:prstGeom prst="arc">
                <a:avLst/>
              </a:prstGeom>
              <a:no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22" name="원호 121">
                <a:extLst>
                  <a:ext uri="{FF2B5EF4-FFF2-40B4-BE49-F238E27FC236}">
                    <a16:creationId xmlns:a16="http://schemas.microsoft.com/office/drawing/2014/main" id="{8A483C42-9B9B-DE8B-4AEC-FDA66FE98FF0}"/>
                  </a:ext>
                </a:extLst>
              </p:cNvPr>
              <p:cNvSpPr/>
              <p:nvPr/>
            </p:nvSpPr>
            <p:spPr bwMode="auto">
              <a:xfrm>
                <a:off x="824086" y="5751000"/>
                <a:ext cx="432000" cy="432000"/>
              </a:xfrm>
              <a:prstGeom prst="arc">
                <a:avLst/>
              </a:prstGeom>
              <a:no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23" name="원호 122">
                <a:extLst>
                  <a:ext uri="{FF2B5EF4-FFF2-40B4-BE49-F238E27FC236}">
                    <a16:creationId xmlns:a16="http://schemas.microsoft.com/office/drawing/2014/main" id="{580FAEDF-308E-B885-A2AC-AF624BAD9ECC}"/>
                  </a:ext>
                </a:extLst>
              </p:cNvPr>
              <p:cNvSpPr/>
              <p:nvPr/>
            </p:nvSpPr>
            <p:spPr bwMode="auto">
              <a:xfrm>
                <a:off x="788086" y="5715000"/>
                <a:ext cx="504000" cy="504000"/>
              </a:xfrm>
              <a:prstGeom prst="arc">
                <a:avLst/>
              </a:prstGeom>
              <a:no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sp>
          <p:nvSpPr>
            <p:cNvPr id="120" name="직사각형 119">
              <a:extLst>
                <a:ext uri="{FF2B5EF4-FFF2-40B4-BE49-F238E27FC236}">
                  <a16:creationId xmlns:a16="http://schemas.microsoft.com/office/drawing/2014/main" id="{7D1C4DFE-E523-8A7F-D358-8CF179E264B3}"/>
                </a:ext>
              </a:extLst>
            </p:cNvPr>
            <p:cNvSpPr/>
            <p:nvPr/>
          </p:nvSpPr>
          <p:spPr bwMode="auto">
            <a:xfrm>
              <a:off x="2405315" y="1571093"/>
              <a:ext cx="917493" cy="20398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900" b="1" dirty="0"/>
                <a:t>Shared AP</a:t>
              </a:r>
              <a:endParaRPr kumimoji="0" lang="ko-KR" altLang="en-US" sz="900" b="1" i="0" u="none" strike="noStrike" cap="none" normalizeH="0" baseline="0" dirty="0">
                <a:ln>
                  <a:noFill/>
                </a:ln>
                <a:solidFill>
                  <a:schemeClr val="tx1"/>
                </a:solidFill>
                <a:effectLst/>
                <a:latin typeface="Times New Roman" pitchFamily="18" charset="0"/>
              </a:endParaRPr>
            </a:p>
          </p:txBody>
        </p:sp>
      </p:grpSp>
      <p:sp>
        <p:nvSpPr>
          <p:cNvPr id="127" name="원호 126">
            <a:extLst>
              <a:ext uri="{FF2B5EF4-FFF2-40B4-BE49-F238E27FC236}">
                <a16:creationId xmlns:a16="http://schemas.microsoft.com/office/drawing/2014/main" id="{76B9C7B2-9273-7241-9987-E52F2AB135AF}"/>
              </a:ext>
            </a:extLst>
          </p:cNvPr>
          <p:cNvSpPr/>
          <p:nvPr/>
        </p:nvSpPr>
        <p:spPr>
          <a:xfrm rot="1604576">
            <a:off x="9167187" y="3971350"/>
            <a:ext cx="1866106" cy="2113199"/>
          </a:xfrm>
          <a:prstGeom prst="arc">
            <a:avLst>
              <a:gd name="adj1" fmla="val 5737774"/>
              <a:gd name="adj2" fmla="val 5708639"/>
            </a:avLst>
          </a:prstGeom>
          <a:ln w="12700">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128" name="직사각형 127">
            <a:extLst>
              <a:ext uri="{FF2B5EF4-FFF2-40B4-BE49-F238E27FC236}">
                <a16:creationId xmlns:a16="http://schemas.microsoft.com/office/drawing/2014/main" id="{950B4AB6-B033-AF9C-B0CF-57FFB9754FAE}"/>
              </a:ext>
            </a:extLst>
          </p:cNvPr>
          <p:cNvSpPr/>
          <p:nvPr/>
        </p:nvSpPr>
        <p:spPr bwMode="auto">
          <a:xfrm>
            <a:off x="9554341" y="4991353"/>
            <a:ext cx="917493" cy="20398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900" b="1" dirty="0"/>
              <a:t>Sharing AP</a:t>
            </a:r>
            <a:endParaRPr kumimoji="0" lang="ko-KR" altLang="en-US" sz="900" b="1" i="0" u="none" strike="noStrike" cap="none" normalizeH="0" baseline="0" dirty="0">
              <a:ln>
                <a:noFill/>
              </a:ln>
              <a:solidFill>
                <a:schemeClr val="tx1"/>
              </a:solidFill>
              <a:effectLst/>
              <a:latin typeface="Times New Roman" pitchFamily="18" charset="0"/>
            </a:endParaRPr>
          </a:p>
        </p:txBody>
      </p:sp>
      <p:sp>
        <p:nvSpPr>
          <p:cNvPr id="129" name="직사각형 128">
            <a:extLst>
              <a:ext uri="{FF2B5EF4-FFF2-40B4-BE49-F238E27FC236}">
                <a16:creationId xmlns:a16="http://schemas.microsoft.com/office/drawing/2014/main" id="{5BCCDAD8-583B-DF78-60E8-B5A734906256}"/>
              </a:ext>
            </a:extLst>
          </p:cNvPr>
          <p:cNvSpPr/>
          <p:nvPr/>
        </p:nvSpPr>
        <p:spPr>
          <a:xfrm>
            <a:off x="11454992" y="4621699"/>
            <a:ext cx="190095" cy="203981"/>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0" name="직사각형 129">
            <a:extLst>
              <a:ext uri="{FF2B5EF4-FFF2-40B4-BE49-F238E27FC236}">
                <a16:creationId xmlns:a16="http://schemas.microsoft.com/office/drawing/2014/main" id="{737E1896-F6FB-D82F-8371-AEB3D468AAE5}"/>
              </a:ext>
            </a:extLst>
          </p:cNvPr>
          <p:cNvSpPr/>
          <p:nvPr/>
        </p:nvSpPr>
        <p:spPr bwMode="auto">
          <a:xfrm>
            <a:off x="11067219" y="4830891"/>
            <a:ext cx="917493" cy="20398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900" b="1" i="0" u="none" strike="noStrike" cap="none" normalizeH="0" baseline="0" dirty="0">
                <a:ln>
                  <a:noFill/>
                </a:ln>
                <a:solidFill>
                  <a:schemeClr val="tx1"/>
                </a:solidFill>
                <a:effectLst/>
                <a:latin typeface="Times New Roman" pitchFamily="18" charset="0"/>
              </a:rPr>
              <a:t>STA1-1</a:t>
            </a:r>
            <a:endParaRPr kumimoji="0" lang="ko-KR" altLang="en-US" sz="900" b="1" i="0" u="none" strike="noStrike" cap="none" normalizeH="0" baseline="0" dirty="0">
              <a:ln>
                <a:noFill/>
              </a:ln>
              <a:solidFill>
                <a:schemeClr val="tx1"/>
              </a:solidFill>
              <a:effectLst/>
              <a:latin typeface="Times New Roman" pitchFamily="18" charset="0"/>
            </a:endParaRPr>
          </a:p>
        </p:txBody>
      </p:sp>
      <p:sp>
        <p:nvSpPr>
          <p:cNvPr id="131" name="직사각형 130">
            <a:extLst>
              <a:ext uri="{FF2B5EF4-FFF2-40B4-BE49-F238E27FC236}">
                <a16:creationId xmlns:a16="http://schemas.microsoft.com/office/drawing/2014/main" id="{16D2DA34-0BF8-E2FF-C785-1F04EB53CDD9}"/>
              </a:ext>
            </a:extLst>
          </p:cNvPr>
          <p:cNvSpPr/>
          <p:nvPr/>
        </p:nvSpPr>
        <p:spPr>
          <a:xfrm>
            <a:off x="9493950" y="5468476"/>
            <a:ext cx="190095" cy="203981"/>
          </a:xfrm>
          <a:prstGeom prst="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2" name="직사각형 131">
            <a:extLst>
              <a:ext uri="{FF2B5EF4-FFF2-40B4-BE49-F238E27FC236}">
                <a16:creationId xmlns:a16="http://schemas.microsoft.com/office/drawing/2014/main" id="{4B0837A5-953D-A033-C542-2C1DBFE62CAB}"/>
              </a:ext>
            </a:extLst>
          </p:cNvPr>
          <p:cNvSpPr/>
          <p:nvPr/>
        </p:nvSpPr>
        <p:spPr bwMode="auto">
          <a:xfrm>
            <a:off x="9133677" y="5672457"/>
            <a:ext cx="917493" cy="20398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900" b="1" i="0" u="none" strike="noStrike" cap="none" normalizeH="0" baseline="0" dirty="0">
                <a:ln>
                  <a:noFill/>
                </a:ln>
                <a:solidFill>
                  <a:schemeClr val="tx1"/>
                </a:solidFill>
                <a:effectLst/>
                <a:latin typeface="Times New Roman" pitchFamily="18" charset="0"/>
              </a:rPr>
              <a:t>STA2-1</a:t>
            </a:r>
            <a:endParaRPr kumimoji="0" lang="ko-KR" altLang="en-US" sz="900" b="1" i="0" u="none" strike="noStrike" cap="none" normalizeH="0" baseline="0" dirty="0">
              <a:ln>
                <a:noFill/>
              </a:ln>
              <a:solidFill>
                <a:schemeClr val="tx1"/>
              </a:solidFill>
              <a:effectLst/>
              <a:latin typeface="Times New Roman" pitchFamily="18" charset="0"/>
            </a:endParaRPr>
          </a:p>
        </p:txBody>
      </p:sp>
      <p:sp>
        <p:nvSpPr>
          <p:cNvPr id="133" name="직사각형 132">
            <a:extLst>
              <a:ext uri="{FF2B5EF4-FFF2-40B4-BE49-F238E27FC236}">
                <a16:creationId xmlns:a16="http://schemas.microsoft.com/office/drawing/2014/main" id="{CADF6AAB-385C-1EFC-CEAB-E5FBD3717E60}"/>
              </a:ext>
            </a:extLst>
          </p:cNvPr>
          <p:cNvSpPr/>
          <p:nvPr/>
        </p:nvSpPr>
        <p:spPr>
          <a:xfrm>
            <a:off x="11148482" y="5161848"/>
            <a:ext cx="190095" cy="203981"/>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4" name="직사각형 133">
            <a:extLst>
              <a:ext uri="{FF2B5EF4-FFF2-40B4-BE49-F238E27FC236}">
                <a16:creationId xmlns:a16="http://schemas.microsoft.com/office/drawing/2014/main" id="{AA2F02F5-FEDC-EE18-B4B0-C3B6E38749F0}"/>
              </a:ext>
            </a:extLst>
          </p:cNvPr>
          <p:cNvSpPr/>
          <p:nvPr/>
        </p:nvSpPr>
        <p:spPr bwMode="auto">
          <a:xfrm>
            <a:off x="10760709" y="5371040"/>
            <a:ext cx="917493" cy="20398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900" b="1" i="0" u="none" strike="noStrike" cap="none" normalizeH="0" baseline="0" dirty="0">
                <a:ln>
                  <a:noFill/>
                </a:ln>
                <a:solidFill>
                  <a:schemeClr val="tx1"/>
                </a:solidFill>
                <a:effectLst/>
                <a:latin typeface="Times New Roman" pitchFamily="18" charset="0"/>
              </a:rPr>
              <a:t>STA1-2</a:t>
            </a:r>
            <a:endParaRPr kumimoji="0" lang="ko-KR" altLang="en-US" sz="900" b="1" i="0" u="none" strike="noStrike" cap="none" normalizeH="0" baseline="0" dirty="0">
              <a:ln>
                <a:noFill/>
              </a:ln>
              <a:solidFill>
                <a:schemeClr val="tx1"/>
              </a:solidFill>
              <a:effectLst/>
              <a:latin typeface="Times New Roman" pitchFamily="18" charset="0"/>
            </a:endParaRPr>
          </a:p>
        </p:txBody>
      </p:sp>
      <p:sp>
        <p:nvSpPr>
          <p:cNvPr id="135" name="직사각형 134">
            <a:extLst>
              <a:ext uri="{FF2B5EF4-FFF2-40B4-BE49-F238E27FC236}">
                <a16:creationId xmlns:a16="http://schemas.microsoft.com/office/drawing/2014/main" id="{D4013AF2-8FB3-4D2C-8000-0A3CBEEF09A2}"/>
              </a:ext>
            </a:extLst>
          </p:cNvPr>
          <p:cNvSpPr/>
          <p:nvPr/>
        </p:nvSpPr>
        <p:spPr>
          <a:xfrm>
            <a:off x="10039181" y="5649793"/>
            <a:ext cx="190095" cy="203981"/>
          </a:xfrm>
          <a:prstGeom prst="rect">
            <a:avLst/>
          </a:prstGeom>
          <a:solidFill>
            <a:srgbClr val="FFC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6" name="직사각형 135">
            <a:extLst>
              <a:ext uri="{FF2B5EF4-FFF2-40B4-BE49-F238E27FC236}">
                <a16:creationId xmlns:a16="http://schemas.microsoft.com/office/drawing/2014/main" id="{DD5C53D3-5EF0-3794-A7A3-DCF10277450E}"/>
              </a:ext>
            </a:extLst>
          </p:cNvPr>
          <p:cNvSpPr/>
          <p:nvPr/>
        </p:nvSpPr>
        <p:spPr bwMode="auto">
          <a:xfrm>
            <a:off x="9678908" y="5853774"/>
            <a:ext cx="917493" cy="20398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900" b="1" dirty="0"/>
              <a:t>OBSS STA</a:t>
            </a:r>
            <a:endParaRPr kumimoji="0" lang="ko-KR" altLang="en-US" sz="900" b="1" i="0" u="none" strike="noStrike" cap="none" normalizeH="0" baseline="0" dirty="0">
              <a:ln>
                <a:noFill/>
              </a:ln>
              <a:solidFill>
                <a:schemeClr val="tx1"/>
              </a:solidFill>
              <a:effectLst/>
              <a:latin typeface="Times New Roman" pitchFamily="18" charset="0"/>
            </a:endParaRPr>
          </a:p>
        </p:txBody>
      </p:sp>
      <p:sp>
        <p:nvSpPr>
          <p:cNvPr id="137" name="Content Placeholder 2">
            <a:extLst>
              <a:ext uri="{FF2B5EF4-FFF2-40B4-BE49-F238E27FC236}">
                <a16:creationId xmlns:a16="http://schemas.microsoft.com/office/drawing/2014/main" id="{CAB87BB6-1CDD-DA18-1D13-07F9B24996FC}"/>
              </a:ext>
            </a:extLst>
          </p:cNvPr>
          <p:cNvSpPr txBox="1">
            <a:spLocks/>
          </p:cNvSpPr>
          <p:nvPr/>
        </p:nvSpPr>
        <p:spPr bwMode="auto">
          <a:xfrm>
            <a:off x="914400" y="1981201"/>
            <a:ext cx="11070312" cy="1575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1800" dirty="0"/>
              <a:t>The sharing AP transmits an MU-RTS TXS TF with an indication of requesting the return TXOP</a:t>
            </a:r>
          </a:p>
          <a:p>
            <a:pPr>
              <a:buFont typeface="Arial" panose="020B0604020202020204" pitchFamily="34" charset="0"/>
              <a:buChar char="•"/>
            </a:pPr>
            <a:r>
              <a:rPr lang="en-US" altLang="ko-KR" sz="1800" dirty="0"/>
              <a:t>An STA associated with the sharing AP and hidden to the shared AP extends the protection until the end of the allocated duration which is indicated in the user info field of MU-RTS TXS TF</a:t>
            </a:r>
          </a:p>
          <a:p>
            <a:pPr>
              <a:buFont typeface="Arial" panose="020B0604020202020204" pitchFamily="34" charset="0"/>
              <a:buChar char="•"/>
            </a:pPr>
            <a:r>
              <a:rPr lang="en-US" altLang="ko-KR" sz="1800" dirty="0"/>
              <a:t>This can increase the probability of grabbing the returned TXOP from the shared AP</a:t>
            </a:r>
          </a:p>
          <a:p>
            <a:pPr marL="0" indent="0">
              <a:buNone/>
            </a:pPr>
            <a:br>
              <a:rPr lang="en-US" altLang="ko-KR" sz="2000" dirty="0"/>
            </a:br>
            <a:endParaRPr lang="en-US" altLang="ko-KR" sz="2000" dirty="0"/>
          </a:p>
        </p:txBody>
      </p:sp>
      <p:sp>
        <p:nvSpPr>
          <p:cNvPr id="138" name="직사각형 137">
            <a:extLst>
              <a:ext uri="{FF2B5EF4-FFF2-40B4-BE49-F238E27FC236}">
                <a16:creationId xmlns:a16="http://schemas.microsoft.com/office/drawing/2014/main" id="{326BFEBD-6B94-C1EE-9167-3012438F0093}"/>
              </a:ext>
            </a:extLst>
          </p:cNvPr>
          <p:cNvSpPr/>
          <p:nvPr/>
        </p:nvSpPr>
        <p:spPr bwMode="auto">
          <a:xfrm>
            <a:off x="2660142" y="4548219"/>
            <a:ext cx="1273638" cy="22699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r>
              <a:rPr lang="en-US" altLang="ko-KR" sz="900" dirty="0"/>
              <a:t>NAV protection of </a:t>
            </a:r>
            <a:br>
              <a:rPr lang="en-US" altLang="ko-KR" sz="900" dirty="0"/>
            </a:br>
            <a:r>
              <a:rPr lang="en-US" altLang="ko-KR" sz="900" dirty="0"/>
              <a:t>(MU-RTS TXS/CTS)</a:t>
            </a:r>
            <a:endParaRPr lang="ko-KR" altLang="en-US" sz="900" dirty="0"/>
          </a:p>
        </p:txBody>
      </p:sp>
      <p:cxnSp>
        <p:nvCxnSpPr>
          <p:cNvPr id="139" name="직선 연결선 138">
            <a:extLst>
              <a:ext uri="{FF2B5EF4-FFF2-40B4-BE49-F238E27FC236}">
                <a16:creationId xmlns:a16="http://schemas.microsoft.com/office/drawing/2014/main" id="{36303EDC-AF1B-7113-3D10-45D9F57E3AF5}"/>
              </a:ext>
            </a:extLst>
          </p:cNvPr>
          <p:cNvCxnSpPr>
            <a:cxnSpLocks/>
          </p:cNvCxnSpPr>
          <p:nvPr/>
        </p:nvCxnSpPr>
        <p:spPr bwMode="auto">
          <a:xfrm>
            <a:off x="4694947" y="4871591"/>
            <a:ext cx="3871606" cy="0"/>
          </a:xfrm>
          <a:prstGeom prst="line">
            <a:avLst/>
          </a:prstGeom>
          <a:solidFill>
            <a:schemeClr val="accent1"/>
          </a:solidFill>
          <a:ln w="19050" cap="flat" cmpd="sng" algn="ctr">
            <a:solidFill>
              <a:srgbClr val="66FF99"/>
            </a:solidFill>
            <a:prstDash val="sysDot"/>
            <a:round/>
            <a:headEnd type="arrow" w="sm" len="sm"/>
            <a:tailEnd type="arrow" w="sm" len="sm"/>
          </a:ln>
          <a:effectLst/>
        </p:spPr>
      </p:cxnSp>
      <p:sp>
        <p:nvSpPr>
          <p:cNvPr id="140" name="직사각형 139">
            <a:extLst>
              <a:ext uri="{FF2B5EF4-FFF2-40B4-BE49-F238E27FC236}">
                <a16:creationId xmlns:a16="http://schemas.microsoft.com/office/drawing/2014/main" id="{14DAAD2C-0A3A-609F-3B1C-BF463CA857CE}"/>
              </a:ext>
            </a:extLst>
          </p:cNvPr>
          <p:cNvSpPr/>
          <p:nvPr/>
        </p:nvSpPr>
        <p:spPr bwMode="auto">
          <a:xfrm>
            <a:off x="5211945" y="4648200"/>
            <a:ext cx="2679303" cy="181019"/>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r>
              <a:rPr lang="en-US" altLang="ko-KR" sz="900" dirty="0"/>
              <a:t>Extend protection until the end of allocated time</a:t>
            </a:r>
            <a:endParaRPr lang="ko-KR" altLang="en-US" sz="900" dirty="0"/>
          </a:p>
        </p:txBody>
      </p:sp>
    </p:spTree>
    <p:extLst>
      <p:ext uri="{BB962C8B-B14F-4D97-AF65-F5344CB8AC3E}">
        <p14:creationId xmlns:p14="http://schemas.microsoft.com/office/powerpoint/2010/main" val="3228861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323119" cy="276999"/>
          </a:xfrm>
        </p:spPr>
        <p:txBody>
          <a:bodyPr/>
          <a:lstStyle/>
          <a:p>
            <a:pPr>
              <a:defRPr/>
            </a:pPr>
            <a:r>
              <a:rPr lang="en-US" altLang="ko-KR" dirty="0"/>
              <a:t>October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r>
              <a:rPr lang="en-US" altLang="ko-KR" sz="2000" dirty="0"/>
              <a:t>In this presentation, we discuss about how to increase reception of returned TXOP from the shared AP during C-TDMA when the duration field of MU-RTS TXS is not set as at the end of allocation duration</a:t>
            </a:r>
          </a:p>
          <a:p>
            <a:pPr marL="0" indent="0">
              <a:buNone/>
            </a:pPr>
            <a:endParaRPr lang="en-US" altLang="ko-KR" sz="20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Conclusions</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8</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886723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323119" cy="276999"/>
          </a:xfrm>
        </p:spPr>
        <p:txBody>
          <a:bodyPr/>
          <a:lstStyle/>
          <a:p>
            <a:pPr>
              <a:defRPr/>
            </a:pPr>
            <a:r>
              <a:rPr lang="en-US" altLang="ko-KR" dirty="0"/>
              <a:t>October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r>
              <a:rPr lang="en-US" altLang="ko-KR" sz="2000" dirty="0"/>
              <a:t>[</a:t>
            </a:r>
            <a:r>
              <a:rPr lang="en-US" altLang="ko-KR" sz="2000" dirty="0">
                <a:ea typeface="굴림" panose="020B0600000101010101" pitchFamily="50" charset="-127"/>
              </a:rPr>
              <a:t>1] 24/0209r3, Specification Framework for TGbn</a:t>
            </a:r>
          </a:p>
          <a:p>
            <a:r>
              <a:rPr lang="en-US" altLang="ko-KR" sz="2000" dirty="0">
                <a:ea typeface="굴림" panose="020B0600000101010101" pitchFamily="50" charset="-127"/>
              </a:rPr>
              <a:t>[2] 23/1846r1, Protection of Extended TXOP Sharing</a:t>
            </a:r>
          </a:p>
          <a:p>
            <a:pPr marL="0" indent="0">
              <a:buNone/>
            </a:pPr>
            <a:r>
              <a:rPr lang="en-US" altLang="ko-KR" sz="2000" dirty="0">
                <a:ea typeface="굴림" panose="020B0600000101010101" pitchFamily="50" charset="-127"/>
              </a:rPr>
              <a:t> </a:t>
            </a:r>
          </a:p>
          <a:p>
            <a:endParaRPr lang="en-US" altLang="ko-KR" sz="2200" dirty="0">
              <a:ea typeface="굴림" panose="020B0600000101010101" pitchFamily="50" charset="-127"/>
            </a:endParaRPr>
          </a:p>
          <a:p>
            <a:endParaRPr lang="en-US" altLang="ko-KR" sz="2200" dirty="0">
              <a:ea typeface="굴림" panose="020B0600000101010101" pitchFamily="50" charset="-127"/>
            </a:endParaRP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Reference </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9</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142931283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467345</TotalTime>
  <Words>1529</Words>
  <Application>Microsoft Office PowerPoint</Application>
  <PresentationFormat>와이드스크린</PresentationFormat>
  <Paragraphs>237</Paragraphs>
  <Slides>14</Slides>
  <Notes>14</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14</vt:i4>
      </vt:variant>
    </vt:vector>
  </HeadingPairs>
  <TitlesOfParts>
    <vt:vector size="18" baseType="lpstr">
      <vt:lpstr>굴림</vt:lpstr>
      <vt:lpstr>Arial</vt:lpstr>
      <vt:lpstr>Times New Roman</vt:lpstr>
      <vt:lpstr>802-11-Submission</vt:lpstr>
      <vt:lpstr>PowerPoint 프레젠테이션</vt:lpstr>
      <vt:lpstr>Introduction</vt:lpstr>
      <vt:lpstr>Recap [2] : aspects of protection in C-TDMA</vt:lpstr>
      <vt:lpstr>Recap [2] : aspects of protection in C-TDMA</vt:lpstr>
      <vt:lpstr>Comparison between Opt1) and Opt 2)</vt:lpstr>
      <vt:lpstr>Considering TXOP return in Opt 2) scenario</vt:lpstr>
      <vt:lpstr>Considering TXOP return in Opt 2) scenario</vt:lpstr>
      <vt:lpstr>Conclusions</vt:lpstr>
      <vt:lpstr>Reference </vt:lpstr>
      <vt:lpstr>SP1</vt:lpstr>
      <vt:lpstr>SP2</vt:lpstr>
      <vt:lpstr>APPENDIX</vt:lpstr>
      <vt:lpstr>STA’s view when applying Opt 1)</vt:lpstr>
      <vt:lpstr>STA’s view when applying Opt 2)</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ieee802.11bn</dc:title>
  <dc:creator>Sichan Noh;Joonsoo Lee</dc:creator>
  <cp:lastModifiedBy>Si-Chan Noh</cp:lastModifiedBy>
  <cp:revision>6188</cp:revision>
  <cp:lastPrinted>2024-07-25T22:15:22Z</cp:lastPrinted>
  <dcterms:created xsi:type="dcterms:W3CDTF">2007-05-21T21:00:37Z</dcterms:created>
  <dcterms:modified xsi:type="dcterms:W3CDTF">2024-10-23T23:32:30Z</dcterms:modified>
</cp:coreProperties>
</file>