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256" r:id="rId3"/>
    <p:sldId id="369" r:id="rId4"/>
    <p:sldId id="406" r:id="rId5"/>
    <p:sldId id="446" r:id="rId6"/>
    <p:sldId id="445" r:id="rId7"/>
    <p:sldId id="455" r:id="rId8"/>
    <p:sldId id="409" r:id="rId9"/>
    <p:sldId id="413" r:id="rId10"/>
    <p:sldId id="265" r:id="rId11"/>
    <p:sldId id="297" r:id="rId12"/>
    <p:sldId id="418" r:id="rId13"/>
    <p:sldId id="443" r:id="rId14"/>
    <p:sldId id="44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notesMaster" Target="notesMasters/notesMaster1.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1694</a:t>
            </a:r>
            <a:r>
              <a:rPr lang="en-US" altLang="en-US" sz="1800" b="1" kern="1200" dirty="0">
                <a:solidFill>
                  <a:schemeClr val="tx1"/>
                </a:solidFill>
                <a:latin typeface="Times New Roman" panose="02020603050405020304" pitchFamily="18" charset="0"/>
                <a:ea typeface="+mn-ea"/>
                <a:cs typeface="+mn-cs"/>
              </a:rPr>
              <a:t>r5</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The trust model between STA and responding AP in MAPC scheme </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r>
              <a:rPr lang="en-US" dirty="0"/>
              <a:t>1. </a:t>
            </a:r>
            <a:r>
              <a:rPr lang="en-US" altLang="en-GB" b="0">
                <a:sym typeface="+mn-ea"/>
              </a:rPr>
              <a:t>20/0123r0   Channel Sounding for Multi-AP CBF</a:t>
            </a:r>
            <a:endParaRPr lang="en-US" altLang="en-GB" b="0">
              <a:sym typeface="+mn-ea"/>
            </a:endParaRPr>
          </a:p>
          <a:p>
            <a:pPr marL="0" indent="0">
              <a:buNone/>
            </a:pPr>
            <a:r>
              <a:rPr lang="en-US" altLang="en-GB">
                <a:sym typeface="+mn-ea"/>
              </a:rPr>
              <a:t>2</a:t>
            </a:r>
            <a:r>
              <a:rPr lang="en-US" altLang="en-GB" b="0">
                <a:sym typeface="+mn-ea"/>
              </a:rPr>
              <a:t>. </a:t>
            </a:r>
            <a:r>
              <a:rPr lang="en-GB" b="0">
                <a:sym typeface="+mn-ea"/>
              </a:rPr>
              <a:t>2</a:t>
            </a:r>
            <a:r>
              <a:rPr lang="en-US" altLang="en-GB" b="0">
                <a:sym typeface="+mn-ea"/>
              </a:rPr>
              <a:t>4</a:t>
            </a:r>
            <a:r>
              <a:rPr lang="en-GB" b="0">
                <a:sym typeface="+mn-ea"/>
              </a:rPr>
              <a:t>/</a:t>
            </a:r>
            <a:r>
              <a:rPr lang="en-US" altLang="en-GB" b="0">
                <a:sym typeface="+mn-ea"/>
              </a:rPr>
              <a:t>1542</a:t>
            </a:r>
            <a:r>
              <a:rPr lang="en-GB" b="0">
                <a:sym typeface="+mn-ea"/>
              </a:rPr>
              <a:t>r0 </a:t>
            </a:r>
            <a:r>
              <a:rPr lang="en-US" altLang="en-GB" b="0">
                <a:sym typeface="+mn-ea"/>
              </a:rPr>
              <a:t>  </a:t>
            </a:r>
            <a:r>
              <a:rPr lang="en-GB" b="0">
                <a:sym typeface="+mn-ea"/>
              </a:rPr>
              <a:t>Sounding Schemes for Coordinated Beamforming</a:t>
            </a:r>
            <a:endParaRPr lang="en-GB" b="0">
              <a:sym typeface="+mn-ea"/>
            </a:endParaRPr>
          </a:p>
          <a:p>
            <a:pPr marL="0" indent="0">
              <a:buNone/>
            </a:pPr>
            <a:r>
              <a:rPr lang="en-US" dirty="0"/>
              <a:t>3.</a:t>
            </a:r>
            <a:r>
              <a:rPr lang="en-US" b="0" dirty="0"/>
              <a:t>  </a:t>
            </a:r>
            <a:r>
              <a:rPr lang="en-US" altLang="zh-CN" b="0">
                <a:sym typeface="+mn-ea"/>
              </a:rPr>
              <a:t>24/209r5    Specification Framework for TGbn</a:t>
            </a:r>
            <a:r>
              <a:rPr lang="en-US" b="0" dirty="0"/>
              <a:t> </a:t>
            </a:r>
            <a:endParaRPr lang="en-US" b="0" dirty="0"/>
          </a:p>
          <a:p>
            <a:pPr marL="0" indent="0">
              <a:buNone/>
            </a:pPr>
            <a:r>
              <a:rPr lang="en-US" b="0" dirty="0"/>
              <a:t>4.  24/1823r0  CSI in Sounding in CBF</a:t>
            </a:r>
            <a:endParaRPr lang="en-US" b="0" dirty="0"/>
          </a:p>
          <a:p>
            <a:pPr marL="0" indent="0">
              <a:buNone/>
            </a:pPr>
            <a:r>
              <a:rPr lang="en-US" b="0" dirty="0"/>
              <a:t>5. 802.11bi draft 1.0</a:t>
            </a:r>
            <a:endParaRPr lang="en-US" b="0" dirty="0"/>
          </a:p>
          <a:p>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SP1</a:t>
            </a:r>
            <a:endParaRPr lang="en-US" altLang="zh-CN"/>
          </a:p>
        </p:txBody>
      </p:sp>
      <p:sp>
        <p:nvSpPr>
          <p:cNvPr id="3" name="内容占位符 2"/>
          <p:cNvSpPr>
            <a:spLocks noGrp="1"/>
          </p:cNvSpPr>
          <p:nvPr>
            <p:ph idx="1"/>
          </p:nvPr>
        </p:nvSpPr>
        <p:spPr/>
        <p:txBody>
          <a:bodyPr/>
          <a:p>
            <a:r>
              <a:rPr lang="en-US" altLang="zh-CN"/>
              <a:t>Do you agree to have a mechanism to protect the CSI frame between STA and responding AP in sequential sounding and Joint sounding procedure?</a:t>
            </a:r>
            <a:endParaRPr lang="en-US" altLang="zh-CN"/>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Appendix: Sequential sounding in motion[#100]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6" name="Content Placeholder 5"/>
          <p:cNvPicPr>
            <a:picLocks noChangeAspect="1"/>
          </p:cNvPicPr>
          <p:nvPr>
            <p:ph idx="1"/>
          </p:nvPr>
        </p:nvPicPr>
        <p:blipFill>
          <a:blip r:embed="rId1"/>
          <a:stretch>
            <a:fillRect/>
          </a:stretch>
        </p:blipFill>
        <p:spPr>
          <a:xfrm>
            <a:off x="1078230" y="2035810"/>
            <a:ext cx="9197340" cy="268224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Appendix: Joint sounding sequence in motion[#101]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7" name="Content Placeholder 6"/>
          <p:cNvPicPr>
            <a:picLocks noChangeAspect="1"/>
          </p:cNvPicPr>
          <p:nvPr>
            <p:ph idx="1"/>
          </p:nvPr>
        </p:nvPicPr>
        <p:blipFill>
          <a:blip r:embed="rId1"/>
          <a:stretch>
            <a:fillRect/>
          </a:stretch>
        </p:blipFill>
        <p:spPr>
          <a:xfrm>
            <a:off x="1298575" y="2297430"/>
            <a:ext cx="8839200" cy="27279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3" name="Content Placeholder 2"/>
          <p:cNvSpPr>
            <a:spLocks noGrp="1"/>
          </p:cNvSpPr>
          <p:nvPr>
            <p:ph idx="1"/>
          </p:nvPr>
        </p:nvSpPr>
        <p:spPr>
          <a:xfrm>
            <a:off x="765810" y="1520190"/>
            <a:ext cx="10940415" cy="2694305"/>
          </a:xfrm>
        </p:spPr>
        <p:txBody>
          <a:bodyPr/>
          <a:p>
            <a:r>
              <a:rPr lang="en-US"/>
              <a:t>In Co-BF,11bn agreed on two new sounding sequences: Joint sounding and sequential sounding.</a:t>
            </a:r>
            <a:endParaRPr lang="en-US"/>
          </a:p>
          <a:p>
            <a:pPr lvl="1"/>
            <a:r>
              <a:rPr lang="en-US" b="1">
                <a:solidFill>
                  <a:srgbClr val="FF0000"/>
                </a:solidFill>
              </a:rPr>
              <a:t>In Joint and cross-BSS sequential sounding, the responding AP need to overhear the CSI frame transmitted by the unassociated STA. </a:t>
            </a:r>
            <a:endParaRPr lang="en-US" b="1">
              <a:solidFill>
                <a:srgbClr val="FF0000"/>
              </a:solidFill>
            </a:endParaRPr>
          </a:p>
          <a:p>
            <a:pPr lvl="1"/>
            <a:r>
              <a:rPr lang="en-US" b="1">
                <a:solidFill>
                  <a:srgbClr val="FF0000"/>
                </a:solidFill>
              </a:rPr>
              <a:t>Meanwhile, the 3rd party also can overhear the unprotected CSI frame, and then sense the end-user activity between STA and it’s associated AP, which will bring some user privacy issue.</a:t>
            </a:r>
            <a:endParaRPr lang="en-US" b="1">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6" name="Content Placeholder 2"/>
          <p:cNvSpPr>
            <a:spLocks noGrp="1"/>
          </p:cNvSpPr>
          <p:nvPr/>
        </p:nvSpPr>
        <p:spPr>
          <a:xfrm>
            <a:off x="676275" y="4533900"/>
            <a:ext cx="10940415" cy="179451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b="1"/>
              <a:t>In this contribution, we would like to discuss the CSI protection between STA and responding AP.</a:t>
            </a:r>
            <a:endParaRPr lang="en-US" b="1"/>
          </a:p>
          <a:p>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45770" y="685800"/>
            <a:ext cx="11358880" cy="914400"/>
          </a:xfrm>
        </p:spPr>
        <p:txBody>
          <a:bodyPr/>
          <a:p>
            <a:r>
              <a:rPr lang="en-US" altLang="x-none"/>
              <a:t>Recap: CSI protection in 802.11bi SPEC(baseline of 802.11bn)</a:t>
            </a:r>
            <a:endParaRPr lang="zh-CN" altLang="en-US">
              <a:ea typeface="宋体" panose="02010600030101010101" pitchFamily="2" charset="-122"/>
            </a:endParaRPr>
          </a:p>
        </p:txBody>
      </p:sp>
      <p:sp>
        <p:nvSpPr>
          <p:cNvPr id="3" name="Content Placeholder 2"/>
          <p:cNvSpPr>
            <a:spLocks noGrp="1"/>
          </p:cNvSpPr>
          <p:nvPr>
            <p:ph idx="1"/>
          </p:nvPr>
        </p:nvSpPr>
        <p:spPr>
          <a:xfrm>
            <a:off x="641985" y="1637030"/>
            <a:ext cx="10839450" cy="4630420"/>
          </a:xfrm>
        </p:spPr>
        <p:txBody>
          <a:bodyPr/>
          <a:p>
            <a:r>
              <a:rPr lang="en-US" altLang="x-none"/>
              <a:t>The latest 11bi draft defines the protected CSI frame between AP and its associated STA.  </a:t>
            </a:r>
            <a:endParaRPr lang="en-US" altLang="x-none"/>
          </a:p>
          <a:p>
            <a:pPr lvl="1"/>
            <a:r>
              <a:rPr lang="en-US" altLang="x-none">
                <a:sym typeface="+mn-ea"/>
              </a:rPr>
              <a:t>Before 11bi, the 3rd party may overhear the plain text of CSI frame, and then sense the end user activity between AP and the associated STA.</a:t>
            </a:r>
            <a:endParaRPr lang="en-US" altLang="x-none"/>
          </a:p>
          <a:p>
            <a:pPr lvl="1"/>
            <a:r>
              <a:rPr lang="en-US" altLang="x-none"/>
              <a:t>In the latest 11bi draft,the individual addressed CSI frame is encrypted by the PTK,</a:t>
            </a:r>
            <a:r>
              <a:rPr lang="en-US" altLang="x-none">
                <a:sym typeface="+mn-ea"/>
              </a:rPr>
              <a:t>and thus t</a:t>
            </a:r>
            <a:r>
              <a:rPr lang="en-US" altLang="x-none">
                <a:sym typeface="+mn-ea"/>
              </a:rPr>
              <a:t>he user privacy is enhanced.</a:t>
            </a:r>
            <a:endParaRPr lang="en-US" altLang="x-none">
              <a:sym typeface="+mn-ea"/>
            </a:endParaRPr>
          </a:p>
          <a:p>
            <a:pPr marL="457200" lvl="1" indent="0">
              <a:buNone/>
            </a:pPr>
            <a:endParaRPr lang="en-US" altLang="x-none"/>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Problem state and Motivation</a:t>
            </a:r>
            <a:endParaRPr lang="en-US"/>
          </a:p>
        </p:txBody>
      </p:sp>
      <p:sp>
        <p:nvSpPr>
          <p:cNvPr id="3" name="Content Placeholder 2"/>
          <p:cNvSpPr>
            <a:spLocks noGrp="1"/>
          </p:cNvSpPr>
          <p:nvPr>
            <p:ph idx="1"/>
          </p:nvPr>
        </p:nvSpPr>
        <p:spPr/>
        <p:txBody>
          <a:bodyPr/>
          <a:p>
            <a:r>
              <a:rPr lang="en-US" altLang="x-none">
                <a:sym typeface="+mn-ea"/>
              </a:rPr>
              <a:t>CSI protection defined by TGbi conflicts with the overhearing mechanism in sounding procedure proposed by TGbn</a:t>
            </a:r>
            <a:endParaRPr lang="en-US" altLang="x-none">
              <a:sym typeface="+mn-ea"/>
            </a:endParaRPr>
          </a:p>
          <a:p>
            <a:pPr lvl="1"/>
            <a:r>
              <a:rPr lang="en-US" altLang="x-none">
                <a:sym typeface="+mn-ea"/>
              </a:rPr>
              <a:t>Overhearing by the responding AP in Co-BF sounding is a promising function and is widely discussed in 11bn group.  </a:t>
            </a:r>
            <a:endParaRPr lang="en-US" altLang="x-none">
              <a:sym typeface="+mn-ea"/>
            </a:endParaRPr>
          </a:p>
          <a:p>
            <a:pPr lvl="1"/>
            <a:r>
              <a:rPr lang="en-US" altLang="x-none">
                <a:sym typeface="+mn-ea"/>
              </a:rPr>
              <a:t>But the responding AP can’t decode the overheard CSI frame once it’s encrypted. </a:t>
            </a:r>
            <a:endParaRPr lang="en-US" altLang="x-none">
              <a:sym typeface="+mn-ea"/>
            </a:endParaRPr>
          </a:p>
          <a:p>
            <a:pPr lvl="1"/>
            <a:r>
              <a:rPr lang="en-US" altLang="x-none" b="1">
                <a:sym typeface="+mn-ea"/>
              </a:rPr>
              <a:t>Conclusion</a:t>
            </a:r>
            <a:r>
              <a:rPr lang="en-US" altLang="x-none">
                <a:sym typeface="+mn-ea"/>
              </a:rPr>
              <a:t>: The encrypted CSI frame causes overhearing mechanism become useless.</a:t>
            </a:r>
            <a:endParaRPr lang="en-US" altLang="x-none">
              <a:sym typeface="+mn-ea"/>
            </a:endParaRPr>
          </a:p>
          <a:p>
            <a:pPr lvl="1"/>
            <a:endParaRPr lang="en-US"/>
          </a:p>
          <a:p>
            <a:pPr marL="457200" lvl="1" indent="0">
              <a:buNone/>
            </a:pPr>
            <a:endParaRPr lang="en-US" altLang="x-none">
              <a:sym typeface="+mn-ea"/>
            </a:endParaRPr>
          </a:p>
          <a:p>
            <a:pPr lvl="0">
              <a:buFont typeface="Arial" panose="020B0604020202020204" pitchFamily="34" charset="0"/>
              <a:buChar char="•"/>
            </a:pPr>
            <a:r>
              <a:rPr lang="en-US" altLang="x-none" b="1">
                <a:sym typeface="+mn-ea"/>
              </a:rPr>
              <a:t>Motivation</a:t>
            </a:r>
            <a:endParaRPr lang="en-US" altLang="x-none"/>
          </a:p>
          <a:p>
            <a:pPr lvl="1"/>
            <a:r>
              <a:rPr lang="en-US" altLang="x-none">
                <a:sym typeface="+mn-ea"/>
              </a:rPr>
              <a:t>We propose to define a new protected CSI mechanism between STA and responding AP in Co-BF sounding procedure to address the collision issue above.</a:t>
            </a:r>
            <a:endParaRPr lang="en-US" altLang="x-none"/>
          </a:p>
          <a:p>
            <a:pPr marL="457200" lvl="1" indent="0">
              <a:buNone/>
            </a:pP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mainly procedures of group addressed protected CSI frame</a:t>
            </a:r>
            <a:endParaRPr lang="en-US"/>
          </a:p>
        </p:txBody>
      </p:sp>
      <p:sp>
        <p:nvSpPr>
          <p:cNvPr id="3" name="Content Placeholder 2"/>
          <p:cNvSpPr>
            <a:spLocks noGrp="1"/>
          </p:cNvSpPr>
          <p:nvPr>
            <p:ph idx="1"/>
          </p:nvPr>
        </p:nvSpPr>
        <p:spPr>
          <a:xfrm>
            <a:off x="629920" y="1752600"/>
            <a:ext cx="10647680" cy="4639310"/>
          </a:xfrm>
        </p:spPr>
        <p:txBody>
          <a:bodyPr/>
          <a:p>
            <a:pPr marL="457200" lvl="1" indent="-457200">
              <a:buFont typeface="+mj-lt"/>
              <a:buAutoNum type="arabicParenR"/>
            </a:pPr>
            <a:r>
              <a:rPr lang="en-US" altLang="x-none" sz="2400">
                <a:sym typeface="+mn-ea"/>
              </a:rPr>
              <a:t>The </a:t>
            </a:r>
            <a:r>
              <a:rPr lang="en-US" altLang="x-none" sz="2400">
                <a:sym typeface="+mn-ea"/>
              </a:rPr>
              <a:t>initiating</a:t>
            </a:r>
            <a:r>
              <a:rPr lang="en-US" altLang="x-none" sz="2400">
                <a:sym typeface="+mn-ea"/>
              </a:rPr>
              <a:t> </a:t>
            </a:r>
            <a:r>
              <a:rPr lang="en-US" altLang="x-none" sz="2400">
                <a:sym typeface="+mn-ea"/>
              </a:rPr>
              <a:t> AP shares a separated group key(GK) to all the associated STAs.</a:t>
            </a:r>
            <a:endParaRPr lang="en-US" altLang="x-none" sz="2400">
              <a:sym typeface="+mn-ea"/>
            </a:endParaRPr>
          </a:p>
          <a:p>
            <a:pPr marL="457200" lvl="1" indent="-457200">
              <a:buFont typeface="+mj-lt"/>
              <a:buAutoNum type="arabicParenR"/>
            </a:pPr>
            <a:r>
              <a:rPr lang="en-US" altLang="x-none" sz="2400">
                <a:sym typeface="+mn-ea"/>
              </a:rPr>
              <a:t>The </a:t>
            </a:r>
            <a:r>
              <a:rPr lang="en-US" altLang="x-none" sz="2400">
                <a:sym typeface="+mn-ea"/>
              </a:rPr>
              <a:t>imitating</a:t>
            </a:r>
            <a:r>
              <a:rPr lang="en-US" altLang="x-none" sz="2400">
                <a:sym typeface="+mn-ea"/>
              </a:rPr>
              <a:t> </a:t>
            </a:r>
            <a:r>
              <a:rPr lang="en-US" altLang="x-none" sz="2400">
                <a:sym typeface="+mn-ea"/>
              </a:rPr>
              <a:t>AP share the GK to the responding APs that participates Co-BF procedure.</a:t>
            </a:r>
            <a:endParaRPr lang="en-US" altLang="x-none" sz="2400">
              <a:sym typeface="+mn-ea"/>
            </a:endParaRPr>
          </a:p>
          <a:p>
            <a:pPr marL="457200" lvl="1" indent="-457200">
              <a:buFont typeface="+mj-lt"/>
              <a:buAutoNum type="arabicParenR"/>
            </a:pPr>
            <a:r>
              <a:rPr lang="en-US" altLang="x-none" sz="2400">
                <a:sym typeface="+mn-ea"/>
              </a:rPr>
              <a:t>STA sends the encrypted CSI frame in a group addressed manner in Cross-BSS sequential and/or Joint sounding procedure.</a:t>
            </a:r>
            <a:endParaRPr lang="en-US" altLang="x-none" sz="2400">
              <a:sym typeface="+mn-ea"/>
            </a:endParaRPr>
          </a:p>
          <a:p>
            <a:pPr marL="342900" lvl="1" indent="-342900">
              <a:buFont typeface="Arial" panose="020B0604020202020204" pitchFamily="34" charset="0"/>
              <a:buChar char="•"/>
            </a:pPr>
            <a:endParaRPr lang="en-US" altLang="x-none" sz="2400">
              <a:sym typeface="+mn-ea"/>
            </a:endParaRPr>
          </a:p>
          <a:p>
            <a:pPr marL="342900" lvl="1" indent="-342900">
              <a:buFont typeface="Arial" panose="020B0604020202020204" pitchFamily="34" charset="0"/>
              <a:buChar char="•"/>
            </a:pPr>
            <a:r>
              <a:rPr lang="en-US" altLang="x-none" sz="2400"/>
              <a:t>To avoid the PN reuse issue,  the initiating AP may:</a:t>
            </a:r>
            <a:endParaRPr lang="en-US" altLang="x-none" sz="2400"/>
          </a:p>
          <a:p>
            <a:pPr marL="800100" lvl="2" indent="-342900">
              <a:buFont typeface="Wingdings" panose="05000000000000000000" charset="0"/>
              <a:buChar char="Ø"/>
            </a:pPr>
            <a:r>
              <a:rPr lang="en-US" altLang="x-none" sz="2160"/>
              <a:t>Assign partial PN space to each STA(e.g. a different MSB 24-bit assigns to one STA), and each STA manages it’s own LSB 24-bits(increment the PN after sending a encrypted CSI frame)</a:t>
            </a:r>
            <a:endParaRPr lang="en-US" altLang="x-none" sz="2160"/>
          </a:p>
          <a:p>
            <a:pPr marL="800100" lvl="2" indent="-342900">
              <a:buFont typeface="Wingdings" panose="05000000000000000000" charset="0"/>
              <a:buChar char="Ø"/>
            </a:pPr>
            <a:r>
              <a:rPr lang="en-US" altLang="x-none" sz="2160"/>
              <a:t>Assign an increasing PN in ICF or BFRP in each sounding procedure, and STA encrypted the CSI frame via the assigned PN and GK.</a:t>
            </a:r>
            <a:endParaRPr lang="en-US" altLang="x-none" sz="2160"/>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44805" y="685800"/>
            <a:ext cx="11443335" cy="914400"/>
          </a:xfrm>
        </p:spPr>
        <p:txBody>
          <a:bodyPr/>
          <a:p>
            <a:r>
              <a:rPr lang="en-US"/>
              <a:t>The following figure depicts an example of GK sharing and CSI encryption with the shared GK in Joint sounding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7" name="Content Placeholder 6"/>
          <p:cNvPicPr>
            <a:picLocks noChangeAspect="1"/>
          </p:cNvPicPr>
          <p:nvPr>
            <p:ph idx="1"/>
          </p:nvPr>
        </p:nvPicPr>
        <p:blipFill>
          <a:blip r:embed="rId1"/>
          <a:stretch>
            <a:fillRect/>
          </a:stretch>
        </p:blipFill>
        <p:spPr>
          <a:xfrm>
            <a:off x="3177540" y="1588770"/>
            <a:ext cx="6044565" cy="473583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78765" y="685800"/>
            <a:ext cx="11608435" cy="914400"/>
          </a:xfrm>
        </p:spPr>
        <p:txBody>
          <a:bodyPr/>
          <a:p>
            <a:r>
              <a:rPr lang="en-US" altLang="x-none"/>
              <a:t>The comparison of the proposed CSI protection between STA and responding AP</a:t>
            </a:r>
            <a:endParaRPr lang="en-US" altLang="x-none"/>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50" name="TextBox 49"/>
          <p:cNvSpPr txBox="1"/>
          <p:nvPr/>
        </p:nvSpPr>
        <p:spPr>
          <a:xfrm>
            <a:off x="735330" y="1629410"/>
            <a:ext cx="11151870" cy="4618990"/>
          </a:xfrm>
          <a:prstGeom prst="rect">
            <a:avLst/>
          </a:prstGeom>
          <a:noFill/>
        </p:spPr>
        <p:txBody>
          <a:bodyPr wrap="square" rtlCol="0">
            <a:noAutofit/>
          </a:bodyPr>
          <a:p>
            <a:pPr lvl="1" indent="0">
              <a:buFont typeface="Wingdings" panose="05000000000000000000" charset="0"/>
              <a:buNone/>
            </a:pPr>
            <a:r>
              <a:rPr lang="en-US" altLang="x-none" sz="2000" b="1"/>
              <a:t>Opt1: PTK Sharing between initiating AP and responding AP</a:t>
            </a:r>
            <a:endParaRPr lang="en-US" altLang="x-none" sz="2000" b="1"/>
          </a:p>
          <a:p>
            <a:pPr marL="742950" lvl="1" indent="-285750">
              <a:buFont typeface="Arial" panose="020B0604020202020204" pitchFamily="34" charset="0"/>
              <a:buChar char="•"/>
            </a:pPr>
            <a:r>
              <a:rPr lang="en-US" altLang="x-none" b="1"/>
              <a:t>Pons</a:t>
            </a:r>
            <a:r>
              <a:rPr lang="en-US" altLang="x-none"/>
              <a:t>: Individual addressed protected CSI frame can be reused,e.g. STA sends the protected CSI frame to the initiating AP, and the responding AP can overhear the CSI and decode it with the shared PTK.</a:t>
            </a:r>
            <a:endParaRPr lang="en-US" altLang="x-none"/>
          </a:p>
          <a:p>
            <a:pPr marL="742950" lvl="1" indent="-285750">
              <a:buFont typeface="Arial" panose="020B0604020202020204" pitchFamily="34" charset="0"/>
              <a:buChar char="•"/>
            </a:pPr>
            <a:r>
              <a:rPr lang="en-US" altLang="x-none" b="1"/>
              <a:t>Cons</a:t>
            </a:r>
            <a:r>
              <a:rPr lang="en-US" altLang="x-none"/>
              <a:t>: The single PTK is used in both MGMT. and data frame, the responding AP also can decode the overheard data frame exchange between STA and its associated AP, which causes additional user privacy concern.</a:t>
            </a:r>
            <a:endParaRPr lang="en-US" altLang="x-none"/>
          </a:p>
          <a:p>
            <a:pPr marL="742950" lvl="1" indent="-285750">
              <a:buFont typeface="Arial" panose="020B0604020202020204" pitchFamily="34" charset="0"/>
              <a:buChar char="•"/>
            </a:pPr>
            <a:endParaRPr lang="en-US" altLang="x-none"/>
          </a:p>
          <a:p>
            <a:pPr lvl="1" indent="0">
              <a:buFont typeface="Arial" panose="020B0604020202020204" pitchFamily="34" charset="0"/>
              <a:buNone/>
            </a:pPr>
            <a:r>
              <a:rPr lang="en-US" altLang="x-none" b="1"/>
              <a:t>Opt2</a:t>
            </a:r>
            <a:r>
              <a:rPr lang="en-US" altLang="x-none"/>
              <a:t>: </a:t>
            </a:r>
            <a:r>
              <a:rPr lang="en-US" altLang="x-none" b="1"/>
              <a:t>PTK negotiation between STA and responding AP</a:t>
            </a:r>
            <a:endParaRPr lang="en-US" altLang="x-none"/>
          </a:p>
          <a:p>
            <a:pPr marL="742950" lvl="1" indent="-285750">
              <a:buFont typeface="Arial" panose="020B0604020202020204" pitchFamily="34" charset="0"/>
              <a:buChar char="•"/>
            </a:pPr>
            <a:r>
              <a:rPr lang="en-US" altLang="x-none" b="1"/>
              <a:t>Pons</a:t>
            </a:r>
            <a:r>
              <a:rPr lang="en-US" altLang="x-none"/>
              <a:t>:  </a:t>
            </a:r>
            <a:r>
              <a:rPr lang="en-US" altLang="x-none">
                <a:sym typeface="+mn-ea"/>
              </a:rPr>
              <a:t>Compared with the PTK Sharing approach, the user privacy concern can be mitigated. e.g. t</a:t>
            </a:r>
            <a:r>
              <a:rPr lang="en-US" altLang="x-none"/>
              <a:t>he STA encrypts the CSI frame via a separated PTK, which is negotiated between STA and responding AP.</a:t>
            </a:r>
            <a:endParaRPr lang="en-US" altLang="x-none"/>
          </a:p>
          <a:p>
            <a:pPr marL="742950" lvl="1" indent="-285750">
              <a:buFont typeface="Arial" panose="020B0604020202020204" pitchFamily="34" charset="0"/>
              <a:buChar char="•"/>
            </a:pPr>
            <a:r>
              <a:rPr lang="en-US" altLang="x-none" b="1"/>
              <a:t>Cons</a:t>
            </a:r>
            <a:r>
              <a:rPr lang="en-US" altLang="x-none"/>
              <a:t>: It only wok on cross-BSS sequential sounding procedure. That’s, such solution can’t be applied in Joint sounding procedure.</a:t>
            </a:r>
            <a:endParaRPr lang="en-US" altLang="x-none"/>
          </a:p>
          <a:p>
            <a:pPr marL="742950" lvl="1" indent="-285750">
              <a:buFont typeface="Arial" panose="020B0604020202020204" pitchFamily="34" charset="0"/>
              <a:buChar char="•"/>
            </a:pPr>
            <a:endParaRPr lang="en-US" altLang="x-none"/>
          </a:p>
          <a:p>
            <a:pPr lvl="1" indent="0">
              <a:buFont typeface="Arial" panose="020B0604020202020204" pitchFamily="34" charset="0"/>
              <a:buNone/>
            </a:pPr>
            <a:r>
              <a:rPr lang="en-US" altLang="x-none" b="1"/>
              <a:t>Opt3(Preferred): GK</a:t>
            </a:r>
            <a:r>
              <a:rPr lang="en-US" altLang="x-none" b="1">
                <a:sym typeface="+mn-ea"/>
              </a:rPr>
              <a:t> Sharing between initiating AP and responding AP</a:t>
            </a:r>
            <a:endParaRPr lang="en-US" altLang="x-none" b="1"/>
          </a:p>
          <a:p>
            <a:pPr marL="742950" lvl="1" indent="-285750">
              <a:buFont typeface="Arial" panose="020B0604020202020204" pitchFamily="34" charset="0"/>
              <a:buChar char="•"/>
            </a:pPr>
            <a:r>
              <a:rPr lang="en-US" altLang="x-none" b="1"/>
              <a:t>Pons</a:t>
            </a:r>
            <a:r>
              <a:rPr lang="en-US" altLang="x-none"/>
              <a:t>: Compatible with both cross-BSS Sequential sounding and Joint sounding procedure. </a:t>
            </a:r>
            <a:endParaRPr lang="en-US" altLang="x-none"/>
          </a:p>
          <a:p>
            <a:pPr marL="742950" lvl="1" indent="-285750">
              <a:buFont typeface="Arial" panose="020B0604020202020204" pitchFamily="34" charset="0"/>
              <a:buChar char="•"/>
            </a:pPr>
            <a:r>
              <a:rPr lang="en-US" altLang="x-none" b="1"/>
              <a:t>Cons</a:t>
            </a:r>
            <a:r>
              <a:rPr lang="en-US" altLang="x-none"/>
              <a:t>: No.</a:t>
            </a:r>
            <a:endParaRPr lang="en-US" altLang="x-none"/>
          </a:p>
          <a:p>
            <a:pPr lvl="1" indent="0">
              <a:buFont typeface="Wingdings" panose="05000000000000000000" charset="0"/>
              <a:buNone/>
            </a:pPr>
            <a:endParaRPr lang="en-US" altLang="x-none"/>
          </a:p>
          <a:p>
            <a:pPr lvl="1" indent="0">
              <a:buFont typeface="Wingdings" panose="05000000000000000000" charset="0"/>
              <a:buNone/>
            </a:pPr>
            <a:endParaRPr lang="en-US" altLang="x-non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a:xfrm>
            <a:off x="459740" y="1534795"/>
            <a:ext cx="11633835" cy="4789805"/>
          </a:xfrm>
        </p:spPr>
        <p:txBody>
          <a:bodyPr/>
          <a:p>
            <a:r>
              <a:rPr lang="en-US"/>
              <a:t> Analyze the conflict issue between the protected CSI frame and overhearing mechanism.</a:t>
            </a:r>
            <a:endParaRPr lang="en-US"/>
          </a:p>
          <a:p>
            <a:pPr marL="457200" lvl="1" indent="0">
              <a:buNone/>
            </a:pPr>
            <a:endParaRPr lang="en-US"/>
          </a:p>
          <a:p>
            <a:pPr lvl="0">
              <a:buFont typeface="Arial" panose="020B0604020202020204" pitchFamily="34" charset="0"/>
              <a:buChar char="•"/>
            </a:pPr>
            <a:r>
              <a:rPr lang="en-US" b="1"/>
              <a:t>Compare all possible solutions and propose to the define the group addressed and protected CSI frame</a:t>
            </a:r>
            <a:endParaRPr lang="en-US" b="1"/>
          </a:p>
          <a:p>
            <a:pPr lvl="1"/>
            <a:r>
              <a:rPr lang="en-US"/>
              <a:t> Compared with PTK sharing and PTK negotiation mechanism, a separated GTK sharing can be applied in both sequential sounding and  Joint sounding procedure, and also it mitigates the end-user privacy concern.</a:t>
            </a:r>
            <a:endParaRPr lang="en-US"/>
          </a:p>
          <a:p>
            <a:pPr lvl="0">
              <a:buFont typeface="Arial" panose="020B0604020202020204" pitchFamily="34" charset="0"/>
              <a:buChar char="•"/>
            </a:pPr>
            <a:r>
              <a:rPr lang="en-US" b="1"/>
              <a:t>Propose a general procedure of GTK sharing for CSI protection including the PN assignment. </a:t>
            </a:r>
            <a:r>
              <a:rPr lang="en-US"/>
              <a:t>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4755</Words>
  <Application>WPS Presentation</Application>
  <PresentationFormat>Widescreen</PresentationFormat>
  <Paragraphs>132</Paragraphs>
  <Slides>13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4"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The trust model between STA and OBSS AP in MAPC scheme </vt:lpstr>
      <vt:lpstr>Introduction</vt:lpstr>
      <vt:lpstr>Recap: CSI protection in 802.11bi SPEC(baseline of 802.11bn)</vt:lpstr>
      <vt:lpstr>Problem state and Motivation</vt:lpstr>
      <vt:lpstr>The mainly procedures of group addressed protected CSI frame</vt:lpstr>
      <vt:lpstr>The following figure depicts an example of GK sharing and CSI encryption with the shared GK in Joint sounding procedure</vt:lpstr>
      <vt:lpstr>The proposed CSI protection between STA and OBSS AP</vt:lpstr>
      <vt:lpstr>Summary</vt:lpstr>
      <vt:lpstr>PowerPoint 演示文稿</vt:lpstr>
      <vt:lpstr>Reference</vt:lpstr>
      <vt:lpstr>SP1</vt:lpstr>
      <vt:lpstr>Appendix: Sequential sounding in motion[#100] </vt:lpstr>
      <vt:lpstr>Appendix: Joint sounding sequence in motion[#101]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Jay Yang</cp:lastModifiedBy>
  <cp:revision>360</cp:revision>
  <dcterms:created xsi:type="dcterms:W3CDTF">2020-11-25T01:30:00Z</dcterms:created>
  <dcterms:modified xsi:type="dcterms:W3CDTF">2025-02-27T00:33:32Z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8B4B491FCE284AD1A412CA8D6E4FEE0B_13</vt:lpwstr>
  </property>
  <property fmtid="{D5CDD505-2E9C-101B-9397-08002B2CF9AE}" pid="5" name="KSOProductBuildVer">
    <vt:lpwstr>1033-12.2.0.13201</vt:lpwstr>
  </property>
</Properties>
</file>