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3"/>
    <p:sldId id="369" r:id="rId4"/>
    <p:sldId id="425" r:id="rId5"/>
    <p:sldId id="426" r:id="rId6"/>
    <p:sldId id="421" r:id="rId7"/>
    <p:sldId id="423" r:id="rId8"/>
    <p:sldId id="422" r:id="rId9"/>
    <p:sldId id="406" r:id="rId10"/>
    <p:sldId id="409" r:id="rId11"/>
    <p:sldId id="410" r:id="rId12"/>
    <p:sldId id="413" r:id="rId13"/>
    <p:sldId id="265" r:id="rId14"/>
    <p:sldId id="297" r:id="rId15"/>
    <p:sldId id="438" r:id="rId16"/>
    <p:sldId id="417" r:id="rId17"/>
    <p:sldId id="418" r:id="rId18"/>
    <p:sldId id="443" r:id="rId19"/>
    <p:sldId id="44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1694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r3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trust model between STA and OBSS AP in MAPC scheme 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685800"/>
            <a:ext cx="10826750" cy="914400"/>
          </a:xfrm>
        </p:spPr>
        <p:txBody>
          <a:bodyPr/>
          <a:p>
            <a:r>
              <a:rPr lang="en-US" altLang="x-none"/>
              <a:t>The following figure depicts one example of the trust model and PTK generation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952875" y="1671955"/>
            <a:ext cx="762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482840" y="1671955"/>
            <a:ext cx="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969385" y="2654935"/>
            <a:ext cx="3513455" cy="1714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2" name="Text Box 41"/>
          <p:cNvSpPr txBox="1"/>
          <p:nvPr/>
        </p:nvSpPr>
        <p:spPr>
          <a:xfrm>
            <a:off x="2315845" y="2211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7" name="Rectangles 16"/>
          <p:cNvSpPr/>
          <p:nvPr/>
        </p:nvSpPr>
        <p:spPr>
          <a:xfrm>
            <a:off x="3365500" y="1650365"/>
            <a:ext cx="1171575" cy="4025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AP(1)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Rectangles 17"/>
          <p:cNvSpPr/>
          <p:nvPr/>
        </p:nvSpPr>
        <p:spPr>
          <a:xfrm>
            <a:off x="6936740" y="1633855"/>
            <a:ext cx="1171575" cy="4191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AP(2)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2" name="Rectangles 21"/>
          <p:cNvSpPr/>
          <p:nvPr/>
        </p:nvSpPr>
        <p:spPr>
          <a:xfrm>
            <a:off x="3864610" y="2048510"/>
            <a:ext cx="106045" cy="424497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435850" y="2057400"/>
            <a:ext cx="76200" cy="429958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955415" y="3303905"/>
            <a:ext cx="3456305" cy="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Text Box 7"/>
          <p:cNvSpPr txBox="1"/>
          <p:nvPr/>
        </p:nvSpPr>
        <p:spPr>
          <a:xfrm>
            <a:off x="4105910" y="304736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1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STA2x)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8896350" y="1617345"/>
            <a:ext cx="1280795" cy="44005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STA2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s 11"/>
          <p:cNvSpPr/>
          <p:nvPr/>
        </p:nvSpPr>
        <p:spPr>
          <a:xfrm>
            <a:off x="9449435" y="2059940"/>
            <a:ext cx="137795" cy="428942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1163955" y="1671955"/>
            <a:ext cx="1280795" cy="38544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STA1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1717040" y="2057400"/>
            <a:ext cx="134620" cy="42360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52295" y="2522220"/>
            <a:ext cx="19685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515860" y="2513965"/>
            <a:ext cx="1929765" cy="63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 Box 41"/>
          <p:cNvSpPr txBox="1"/>
          <p:nvPr/>
        </p:nvSpPr>
        <p:spPr>
          <a:xfrm>
            <a:off x="5117465" y="2338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Trust link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6" name="Text Box 41"/>
          <p:cNvSpPr txBox="1"/>
          <p:nvPr/>
        </p:nvSpPr>
        <p:spPr>
          <a:xfrm>
            <a:off x="7849870" y="219011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9718040" y="2291080"/>
            <a:ext cx="165735" cy="586740"/>
          </a:xfrm>
          <a:prstGeom prst="rightBrac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ext Box 41"/>
          <p:cNvSpPr txBox="1"/>
          <p:nvPr/>
        </p:nvSpPr>
        <p:spPr>
          <a:xfrm>
            <a:off x="9925050" y="2430780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Precondition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999865" y="3860165"/>
            <a:ext cx="3456305" cy="63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553960" y="4176395"/>
            <a:ext cx="1916430" cy="952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6" name="Text Box 7"/>
          <p:cNvSpPr txBox="1"/>
          <p:nvPr/>
        </p:nvSpPr>
        <p:spPr>
          <a:xfrm>
            <a:off x="7406005" y="3903980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3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C-BF target AP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983355" y="4855210"/>
            <a:ext cx="5471795" cy="20955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Text Box 7"/>
          <p:cNvSpPr txBox="1"/>
          <p:nvPr/>
        </p:nvSpPr>
        <p:spPr>
          <a:xfrm>
            <a:off x="4076065" y="358711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2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STA1x)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" name="Straight Arrow Connector 7"/>
          <p:cNvCxnSpPr/>
          <p:nvPr/>
        </p:nvCxnSpPr>
        <p:spPr>
          <a:xfrm flipH="1">
            <a:off x="1861820" y="4148455"/>
            <a:ext cx="2016760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Text Box 7"/>
          <p:cNvSpPr txBox="1"/>
          <p:nvPr/>
        </p:nvSpPr>
        <p:spPr>
          <a:xfrm>
            <a:off x="1687830" y="3899535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4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C-BF target AP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9" name="Text Box 7"/>
          <p:cNvSpPr txBox="1"/>
          <p:nvPr/>
        </p:nvSpPr>
        <p:spPr>
          <a:xfrm>
            <a:off x="4914265" y="4596765"/>
            <a:ext cx="29356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5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PASN procedure</a:t>
            </a:r>
            <a:r>
              <a:rPr lang="en-US" altLang="zh-CN" sz="1400">
                <a:ea typeface="宋体" panose="02010600030101010101" pitchFamily="2" charset="-122"/>
              </a:rPr>
              <a:t>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7555230" y="5283835"/>
            <a:ext cx="1908810" cy="88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3" name="Text Box 7"/>
          <p:cNvSpPr txBox="1"/>
          <p:nvPr/>
        </p:nvSpPr>
        <p:spPr>
          <a:xfrm>
            <a:off x="7487920" y="4975860"/>
            <a:ext cx="293560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6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PASN report(successful or not)</a:t>
            </a:r>
            <a:endParaRPr lang="en-US" altLang="zh-CN" sz="1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945" y="1752600"/>
            <a:ext cx="11334115" cy="4572000"/>
          </a:xfrm>
        </p:spPr>
        <p:txBody>
          <a:bodyPr/>
          <a:p>
            <a:r>
              <a:rPr lang="en-US"/>
              <a:t> Analyze two CSI addressing approach in sequential/Joint sounding procedure.</a:t>
            </a:r>
            <a:endParaRPr lang="en-US"/>
          </a:p>
          <a:p>
            <a:pPr lvl="1"/>
            <a:r>
              <a:rPr lang="en-US"/>
              <a:t>Propose CSI only address to the associated AP as the basic operation for two sounding procedures.</a:t>
            </a:r>
            <a:endParaRPr lang="en-US"/>
          </a:p>
          <a:p>
            <a:pPr lvl="1"/>
            <a:r>
              <a:rPr lang="en-US"/>
              <a:t>Propose the CSI address to the OBSS AP as additional feature in sequential sounding procedure.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Propose to protect the CSI if CSI is allowed to address the OBSS AP</a:t>
            </a:r>
            <a:endParaRPr lang="en-US"/>
          </a:p>
          <a:p>
            <a:pPr lvl="1"/>
            <a:r>
              <a:rPr lang="en-US"/>
              <a:t> Provide an approach to address the trust issue and generate PTK to protect CSI between STA and OBSS AP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</a:t>
            </a:r>
            <a:r>
              <a:rPr lang="en-US" altLang="en-GB" b="0">
                <a:sym typeface="+mn-ea"/>
              </a:rPr>
              <a:t>20/0123r0 Channel Sounding for Multi-AP CBF</a:t>
            </a:r>
            <a:endParaRPr lang="en-US" altLang="en-GB" b="0">
              <a:sym typeface="+mn-ea"/>
            </a:endParaRPr>
          </a:p>
          <a:p>
            <a:pPr marL="0" indent="0">
              <a:buNone/>
            </a:pPr>
            <a:r>
              <a:rPr lang="en-US" altLang="en-GB">
                <a:sym typeface="+mn-ea"/>
              </a:rPr>
              <a:t>2</a:t>
            </a:r>
            <a:r>
              <a:rPr lang="en-US" altLang="en-GB" b="0">
                <a:sym typeface="+mn-ea"/>
              </a:rPr>
              <a:t>. </a:t>
            </a:r>
            <a:r>
              <a:rPr lang="en-GB" b="0">
                <a:sym typeface="+mn-ea"/>
              </a:rPr>
              <a:t>2</a:t>
            </a:r>
            <a:r>
              <a:rPr lang="en-US" altLang="en-GB" b="0">
                <a:sym typeface="+mn-ea"/>
              </a:rPr>
              <a:t>4</a:t>
            </a:r>
            <a:r>
              <a:rPr lang="en-GB" b="0">
                <a:sym typeface="+mn-ea"/>
              </a:rPr>
              <a:t>/</a:t>
            </a:r>
            <a:r>
              <a:rPr lang="en-US" altLang="en-GB" b="0">
                <a:sym typeface="+mn-ea"/>
              </a:rPr>
              <a:t>1542</a:t>
            </a:r>
            <a:r>
              <a:rPr lang="en-GB" b="0">
                <a:sym typeface="+mn-ea"/>
              </a:rPr>
              <a:t>r0 Sounding Schemes for Coordinated Beamforming</a:t>
            </a:r>
            <a:endParaRPr lang="en-GB" b="0">
              <a:sym typeface="+mn-ea"/>
            </a:endParaRPr>
          </a:p>
          <a:p>
            <a:pPr marL="0" indent="0">
              <a:buNone/>
            </a:pPr>
            <a:r>
              <a:rPr lang="en-US" dirty="0"/>
              <a:t>3.</a:t>
            </a:r>
            <a:r>
              <a:rPr lang="en-US" b="0" dirty="0"/>
              <a:t>  </a:t>
            </a:r>
            <a:r>
              <a:rPr lang="en-US" altLang="zh-CN" b="0">
                <a:sym typeface="+mn-ea"/>
              </a:rPr>
              <a:t>24/209r5	Specification Framework for TGbn</a:t>
            </a:r>
            <a:r>
              <a:rPr lang="en-US" b="0" dirty="0"/>
              <a:t> 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4.   802.11bi draft 0.7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Do you agree the following:</a:t>
            </a:r>
            <a:endParaRPr lang="en-US" altLang="zh-CN"/>
          </a:p>
          <a:p>
            <a:r>
              <a:rPr lang="en-US" altLang="zh-CN">
                <a:sym typeface="+mn-ea"/>
              </a:rPr>
              <a:t>As part of sequential/Joint sounding procedure, CSI from STA addressing to the associated AP is the basic approach?</a:t>
            </a:r>
            <a:endParaRPr lang="en-US" altLang="zh-CN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 you agree the following:</a:t>
            </a:r>
            <a:endParaRPr lang="en-US" altLang="zh-CN"/>
          </a:p>
          <a:p>
            <a:r>
              <a:rPr lang="en-US" altLang="zh-CN"/>
              <a:t>As part of sequential sounding procedure, CSI from UHR STA may address to the OBSS AP shown in the figure?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417987" y="3948822"/>
            <a:ext cx="9228423" cy="2163371"/>
            <a:chOff x="-84423" y="3739862"/>
            <a:chExt cx="9228423" cy="2163371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374146" y="4136118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 bwMode="auto">
            <a:xfrm>
              <a:off x="554288" y="3767717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/>
                <a:t>NDPA</a:t>
              </a:r>
              <a:endParaRPr lang="en-US" sz="105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374146" y="4635444"/>
              <a:ext cx="8404616" cy="5316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-84423" y="3825234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AP1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-79463" y="4410557"/>
              <a:ext cx="433132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AP2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1214964" y="3767717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NDP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374146" y="5230867"/>
              <a:ext cx="8404616" cy="53163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-49015" y="4782776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STA1 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AP1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flipV="1">
              <a:off x="414172" y="5807969"/>
              <a:ext cx="8729828" cy="5329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-17615" y="5360007"/>
              <a:ext cx="702436" cy="543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STA2 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associated 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with AP2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236302" y="4842911"/>
              <a:ext cx="403386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CSI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795670" y="3767717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000855" y="3753936"/>
              <a:ext cx="410506" cy="35884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</a:t>
              </a:r>
              <a:endParaRPr lang="en-US" sz="8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RP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734522" y="3761243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/>
                <a:t>NDPA</a:t>
              </a:r>
              <a:endParaRPr lang="en-US" sz="1050" dirty="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368818" y="4262657"/>
              <a:ext cx="603636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NDP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447573" y="4838061"/>
              <a:ext cx="403386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/>
                <a:t>CSI</a:t>
              </a:r>
              <a:endParaRPr lang="en-US" sz="1050" dirty="0"/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910936" y="4245111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/>
                <a:t>NDPA</a:t>
              </a:r>
              <a:endParaRPr lang="en-US" sz="105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230159" y="4245111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572644" y="4248420"/>
              <a:ext cx="603637" cy="36150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NDP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621644" y="5401824"/>
              <a:ext cx="408894" cy="3721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/>
                <a:t>CSI</a:t>
              </a:r>
              <a:endParaRPr lang="en-US" sz="1050" dirty="0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107796" y="4252175"/>
              <a:ext cx="603636" cy="3615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/>
                <a:t>NDPA</a:t>
              </a:r>
              <a:endParaRPr lang="en-US" sz="1050" dirty="0"/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18996" y="3739862"/>
              <a:ext cx="533870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NDP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8636046" y="5393857"/>
              <a:ext cx="408894" cy="3721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1050" dirty="0">
                  <a:solidFill>
                    <a:schemeClr val="bg1"/>
                  </a:solidFill>
                </a:rPr>
                <a:t>CSI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8252866" y="4244503"/>
              <a:ext cx="347942" cy="3615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  <a:prstDash val="dash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BFRP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6399238" y="3680943"/>
            <a:ext cx="4182526" cy="4266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 flipV="1">
            <a:off x="2005889" y="3730502"/>
            <a:ext cx="4272418" cy="6474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>
            <a:off x="6356369" y="3556259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3248616" y="3466143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1 STAs being sounded </a:t>
            </a:r>
            <a:endParaRPr lang="en-US" b="1" u="sng" dirty="0"/>
          </a:p>
        </p:txBody>
      </p:sp>
      <p:sp>
        <p:nvSpPr>
          <p:cNvPr id="58" name="TextBox 57"/>
          <p:cNvSpPr txBox="1"/>
          <p:nvPr/>
        </p:nvSpPr>
        <p:spPr>
          <a:xfrm>
            <a:off x="7340185" y="3434952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2 STAs being sounded </a:t>
            </a:r>
            <a:endParaRPr lang="en-US" b="1" u="sng" dirty="0"/>
          </a:p>
        </p:txBody>
      </p:sp>
      <p:cxnSp>
        <p:nvCxnSpPr>
          <p:cNvPr id="6" name="Straight Arrow Connector 5"/>
          <p:cNvCxnSpPr>
            <a:stCxn id="44" idx="0"/>
          </p:cNvCxnSpPr>
          <p:nvPr/>
        </p:nvCxnSpPr>
        <p:spPr>
          <a:xfrm flipV="1">
            <a:off x="6151880" y="4872990"/>
            <a:ext cx="10160" cy="1739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7" name="Straight Arrow Connector 6"/>
          <p:cNvCxnSpPr>
            <a:stCxn id="51" idx="0"/>
          </p:cNvCxnSpPr>
          <p:nvPr/>
        </p:nvCxnSpPr>
        <p:spPr>
          <a:xfrm flipH="1" flipV="1">
            <a:off x="10292080" y="4295140"/>
            <a:ext cx="50800" cy="1307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SP3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 you agree to have a mechanism to protect the CSI frame between STA and OBSS AP in sequential sounding  procedure?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Appendix: Sequential sounding in motion[#100]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8230" y="2035810"/>
            <a:ext cx="9197340" cy="268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Appendix: Joint sounding sequence in motion[#101]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98575" y="2297430"/>
            <a:ext cx="8839200" cy="27279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520190"/>
            <a:ext cx="10940415" cy="2359660"/>
          </a:xfrm>
        </p:spPr>
        <p:txBody>
          <a:bodyPr/>
          <a:p>
            <a:r>
              <a:rPr lang="en-US"/>
              <a:t>In Co-BF,11bn agreed on two new sounding sequences: Joint sounding and sequential sounding.</a:t>
            </a:r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In Joint/Sequential sounding, the CSI report may address to the associated AP, and the association AP forward the CSI report to the OBSS AP if necessary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In sequential sounding, the CSI report may address to OBSS AP</a:t>
            </a:r>
            <a:endParaRPr lang="en-US" b="1">
              <a:solidFill>
                <a:srgbClr val="FF0000"/>
              </a:solidFill>
            </a:endParaRPr>
          </a:p>
          <a:p>
            <a:pPr lvl="1"/>
            <a:endParaRPr lang="en-US" b="1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</a:rPr>
              <a:t>But the direction of CSI feedback is missing from the passed motion.</a:t>
            </a:r>
            <a:endParaRPr lang="en-US" b="1">
              <a:solidFill>
                <a:schemeClr val="tx1"/>
              </a:solidFill>
            </a:endParaRPr>
          </a:p>
          <a:p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676275" y="4533900"/>
            <a:ext cx="10940415" cy="1794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direction of CSI feedback, and the trust mode between STA and OBSS AP.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direction of CSI feedback discussion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04957"/>
            <a:ext cx="10363200" cy="4571990"/>
          </a:xfrm>
        </p:spPr>
        <p:txBody>
          <a:bodyPr/>
          <a:p>
            <a:r>
              <a:rPr lang="en-US"/>
              <a:t>CSI only address to the associated AP in sequential/Joint sounding </a:t>
            </a:r>
            <a:endParaRPr lang="en-US"/>
          </a:p>
          <a:p>
            <a:pPr lvl="1"/>
            <a:r>
              <a:rPr lang="en-US"/>
              <a:t>Pros:It will be more simple in the implementation.  And leave the CSI forwarding between APs to the implementation.</a:t>
            </a:r>
            <a:endParaRPr lang="en-US"/>
          </a:p>
          <a:p>
            <a:pPr lvl="1"/>
            <a:r>
              <a:rPr lang="en-US"/>
              <a:t>Cons: The OTA forwarding between APs cause a serious overhead issue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  <a:sym typeface="+mn-ea"/>
              </a:rPr>
              <a:t>CSI may address to the OBSS AP in sequential sounding </a:t>
            </a:r>
            <a:endParaRPr lang="en-US" b="1">
              <a:ea typeface="+mn-ea"/>
              <a:cs typeface="+mn-cs"/>
            </a:endParaRPr>
          </a:p>
          <a:p>
            <a:pPr lvl="1"/>
            <a:r>
              <a:rPr lang="en-US"/>
              <a:t>Pros: The overhead issue will be mitigated.</a:t>
            </a:r>
            <a:endParaRPr lang="en-US"/>
          </a:p>
          <a:p>
            <a:pPr lvl="1"/>
            <a:r>
              <a:rPr lang="en-US"/>
              <a:t>Cons: Only for UHR STA as the additional signalling design is needed.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  <a:sym typeface="+mn-ea"/>
              </a:rPr>
              <a:t>CSI address to the both associated AP and OBSS AP in Joint sounding </a:t>
            </a:r>
            <a:endParaRPr lang="en-US" b="1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Never define the procedure that the STA can DL MU-PPDU including the group addressed MGMT. frame to APs in baseline. 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 lot of change </a:t>
            </a:r>
            <a:r>
              <a:rPr lang="en-US">
                <a:sym typeface="+mn-ea"/>
              </a:rPr>
              <a:t>in the baseline will be made</a:t>
            </a:r>
            <a:r>
              <a:rPr lang="en-US"/>
              <a:t> if we walk on this direction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1752600"/>
            <a:ext cx="11450320" cy="4572000"/>
          </a:xfrm>
        </p:spPr>
        <p:txBody>
          <a:bodyPr/>
          <a:p>
            <a:r>
              <a:rPr lang="en-US"/>
              <a:t>The CSI only address to the associated AP as the basic approach in Sequential/Joint sounding procedure.</a:t>
            </a:r>
            <a:endParaRPr lang="en-US"/>
          </a:p>
          <a:p>
            <a:r>
              <a:rPr lang="en-US"/>
              <a:t>Additionaly, the CSI from UHR STA may address to the OBSS AP in sequential sounding procedure.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800"/>
              <a:t>The following figure depicts CSI addressing to the associated AP in sequential sounding(highlighted in dashed box)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409700" y="3244215"/>
            <a:ext cx="9759950" cy="62865"/>
          </a:xfrm>
          <a:prstGeom prst="line">
            <a:avLst/>
          </a:prstGeom>
          <a:noFill/>
          <a:ln w="38100" cap="flat" cmpd="sng" algn="ctr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9"/>
          <p:cNvSpPr/>
          <p:nvPr/>
        </p:nvSpPr>
        <p:spPr bwMode="auto">
          <a:xfrm>
            <a:off x="1590040" y="2885440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1409700" y="3746500"/>
            <a:ext cx="9785350" cy="60325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1"/>
          <p:cNvSpPr txBox="1"/>
          <p:nvPr/>
        </p:nvSpPr>
        <p:spPr>
          <a:xfrm>
            <a:off x="1108075" y="2943225"/>
            <a:ext cx="520700" cy="2571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36" name="TextBox 32"/>
          <p:cNvSpPr txBox="1"/>
          <p:nvPr/>
        </p:nvSpPr>
        <p:spPr>
          <a:xfrm>
            <a:off x="1121410" y="3528695"/>
            <a:ext cx="520700" cy="2571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37" name="Rectangle 33"/>
          <p:cNvSpPr/>
          <p:nvPr/>
        </p:nvSpPr>
        <p:spPr bwMode="auto">
          <a:xfrm>
            <a:off x="2250440" y="2885440"/>
            <a:ext cx="534035" cy="361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1409700" y="4316095"/>
            <a:ext cx="9743440" cy="85725"/>
          </a:xfrm>
          <a:prstGeom prst="line">
            <a:avLst/>
          </a:prstGeom>
          <a:noFill/>
          <a:ln w="38100" cap="flat" cmpd="sng" algn="ctr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5"/>
          <p:cNvSpPr txBox="1"/>
          <p:nvPr/>
        </p:nvSpPr>
        <p:spPr>
          <a:xfrm>
            <a:off x="986790" y="3900805"/>
            <a:ext cx="70231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1449705" y="4910455"/>
            <a:ext cx="9711690" cy="68580"/>
          </a:xfrm>
          <a:prstGeom prst="line">
            <a:avLst/>
          </a:prstGeom>
          <a:noFill/>
          <a:ln w="38100" cap="flat" cmpd="sng" algn="ctr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7"/>
          <p:cNvSpPr txBox="1"/>
          <p:nvPr/>
        </p:nvSpPr>
        <p:spPr>
          <a:xfrm>
            <a:off x="1017905" y="4478020"/>
            <a:ext cx="70231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42" name="Rectangle 38"/>
          <p:cNvSpPr/>
          <p:nvPr/>
        </p:nvSpPr>
        <p:spPr bwMode="auto">
          <a:xfrm>
            <a:off x="3272155" y="3961130"/>
            <a:ext cx="403225" cy="372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3" name="Rectangle 39"/>
          <p:cNvSpPr/>
          <p:nvPr/>
        </p:nvSpPr>
        <p:spPr bwMode="auto">
          <a:xfrm>
            <a:off x="2831465" y="2885440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4" name="Rectangle 40"/>
          <p:cNvSpPr/>
          <p:nvPr/>
        </p:nvSpPr>
        <p:spPr bwMode="auto">
          <a:xfrm>
            <a:off x="5036820" y="2872105"/>
            <a:ext cx="410210" cy="358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  <a:endParaRPr lang="en-US" sz="800" dirty="0">
              <a:solidFill>
                <a:schemeClr val="bg1"/>
              </a:solidFill>
            </a:endParaRP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5" name="Rectangle 41"/>
          <p:cNvSpPr/>
          <p:nvPr/>
        </p:nvSpPr>
        <p:spPr bwMode="auto">
          <a:xfrm>
            <a:off x="3769995" y="2879090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46" name="Rectangle 42"/>
          <p:cNvSpPr/>
          <p:nvPr/>
        </p:nvSpPr>
        <p:spPr bwMode="auto">
          <a:xfrm>
            <a:off x="4404360" y="3380740"/>
            <a:ext cx="603885" cy="361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7" name="Rectangle 43"/>
          <p:cNvSpPr/>
          <p:nvPr/>
        </p:nvSpPr>
        <p:spPr bwMode="auto">
          <a:xfrm>
            <a:off x="5483225" y="3956050"/>
            <a:ext cx="403225" cy="3721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CSI</a:t>
            </a:r>
            <a:endParaRPr lang="en-US" sz="1050" dirty="0"/>
          </a:p>
        </p:txBody>
      </p:sp>
      <p:sp>
        <p:nvSpPr>
          <p:cNvPr id="48" name="Rectangle 44"/>
          <p:cNvSpPr/>
          <p:nvPr/>
        </p:nvSpPr>
        <p:spPr bwMode="auto">
          <a:xfrm>
            <a:off x="6590665" y="3362960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49" name="Rectangle 45"/>
          <p:cNvSpPr/>
          <p:nvPr/>
        </p:nvSpPr>
        <p:spPr bwMode="auto">
          <a:xfrm>
            <a:off x="7909560" y="3362960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50" name="Rectangle 46"/>
          <p:cNvSpPr/>
          <p:nvPr/>
        </p:nvSpPr>
        <p:spPr bwMode="auto">
          <a:xfrm>
            <a:off x="7252335" y="3366135"/>
            <a:ext cx="603885" cy="361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1" name="Rectangle 47"/>
          <p:cNvSpPr/>
          <p:nvPr/>
        </p:nvSpPr>
        <p:spPr bwMode="auto">
          <a:xfrm>
            <a:off x="8235315" y="4519930"/>
            <a:ext cx="408940" cy="3721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CSI</a:t>
            </a:r>
            <a:endParaRPr lang="en-US" sz="1050" dirty="0"/>
          </a:p>
        </p:txBody>
      </p:sp>
      <p:sp>
        <p:nvSpPr>
          <p:cNvPr id="52" name="Rectangle 48"/>
          <p:cNvSpPr/>
          <p:nvPr/>
        </p:nvSpPr>
        <p:spPr bwMode="auto">
          <a:xfrm>
            <a:off x="8787130" y="3369945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53" name="Rectangle 49"/>
          <p:cNvSpPr/>
          <p:nvPr/>
        </p:nvSpPr>
        <p:spPr bwMode="auto">
          <a:xfrm>
            <a:off x="9398635" y="2858135"/>
            <a:ext cx="534035" cy="361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4" name="Rectangle 50"/>
          <p:cNvSpPr/>
          <p:nvPr/>
        </p:nvSpPr>
        <p:spPr bwMode="auto">
          <a:xfrm>
            <a:off x="10414635" y="4511675"/>
            <a:ext cx="408940" cy="372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55" name="Rectangle 51"/>
          <p:cNvSpPr/>
          <p:nvPr/>
        </p:nvSpPr>
        <p:spPr bwMode="auto">
          <a:xfrm>
            <a:off x="9932670" y="3362325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6559893" y="2390108"/>
            <a:ext cx="4584700" cy="44450"/>
          </a:xfrm>
          <a:prstGeom prst="straightConnector1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triangle" w="med" len="med"/>
            <a:tailEnd type="triangle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 bwMode="auto">
          <a:xfrm>
            <a:off x="1539164" y="2447926"/>
            <a:ext cx="4932680" cy="635"/>
          </a:xfrm>
          <a:prstGeom prst="straightConnector1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triangle" w="med" len="med"/>
            <a:tailEnd type="triangle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>
            <a:off x="6517024" y="2267209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5"/>
          <p:cNvSpPr txBox="1"/>
          <p:nvPr/>
        </p:nvSpPr>
        <p:spPr>
          <a:xfrm>
            <a:off x="2781891" y="2177093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1 STAs being sounded </a:t>
            </a:r>
            <a:endParaRPr lang="en-US" b="1" u="sng" dirty="0"/>
          </a:p>
        </p:txBody>
      </p:sp>
      <p:sp>
        <p:nvSpPr>
          <p:cNvPr id="60" name="TextBox 57"/>
          <p:cNvSpPr txBox="1"/>
          <p:nvPr/>
        </p:nvSpPr>
        <p:spPr>
          <a:xfrm>
            <a:off x="7500840" y="2145902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2 STAs being sounded </a:t>
            </a:r>
            <a:endParaRPr lang="en-US" b="1" u="sng" dirty="0"/>
          </a:p>
        </p:txBody>
      </p:sp>
      <p:cxnSp>
        <p:nvCxnSpPr>
          <p:cNvPr id="61" name="Straight Arrow Connector 60"/>
          <p:cNvCxnSpPr>
            <a:stCxn id="42" idx="0"/>
          </p:cNvCxnSpPr>
          <p:nvPr/>
        </p:nvCxnSpPr>
        <p:spPr>
          <a:xfrm flipH="1" flipV="1">
            <a:off x="3466465" y="3311525"/>
            <a:ext cx="7620" cy="6496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2" name="Straight Arrow Connector 61"/>
          <p:cNvCxnSpPr/>
          <p:nvPr/>
        </p:nvCxnSpPr>
        <p:spPr>
          <a:xfrm flipH="1" flipV="1">
            <a:off x="5688330" y="3306445"/>
            <a:ext cx="7620" cy="6496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4" name="Straight Arrow Connector 63"/>
          <p:cNvCxnSpPr/>
          <p:nvPr/>
        </p:nvCxnSpPr>
        <p:spPr>
          <a:xfrm>
            <a:off x="6078220" y="3369310"/>
            <a:ext cx="0" cy="393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65" name="Text Box 64"/>
          <p:cNvSpPr txBox="1"/>
          <p:nvPr/>
        </p:nvSpPr>
        <p:spPr>
          <a:xfrm>
            <a:off x="5613400" y="2565400"/>
            <a:ext cx="11258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Forwarding</a:t>
            </a:r>
            <a:endParaRPr lang="en-US" sz="1400"/>
          </a:p>
        </p:txBody>
      </p:sp>
      <p:cxnSp>
        <p:nvCxnSpPr>
          <p:cNvPr id="66" name="Straight Arrow Connector 65"/>
          <p:cNvCxnSpPr>
            <a:stCxn id="51" idx="0"/>
          </p:cNvCxnSpPr>
          <p:nvPr/>
        </p:nvCxnSpPr>
        <p:spPr>
          <a:xfrm flipH="1" flipV="1">
            <a:off x="8432800" y="3721735"/>
            <a:ext cx="6985" cy="7981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7" name="Straight Arrow Connector 66"/>
          <p:cNvCxnSpPr/>
          <p:nvPr/>
        </p:nvCxnSpPr>
        <p:spPr>
          <a:xfrm flipH="1" flipV="1">
            <a:off x="10615930" y="3709670"/>
            <a:ext cx="6985" cy="7981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9" name="Straight Arrow Connector 68"/>
          <p:cNvCxnSpPr/>
          <p:nvPr/>
        </p:nvCxnSpPr>
        <p:spPr>
          <a:xfrm flipV="1">
            <a:off x="11010900" y="3200400"/>
            <a:ext cx="635" cy="203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70" name="Text Box 69"/>
          <p:cNvSpPr txBox="1"/>
          <p:nvPr/>
        </p:nvSpPr>
        <p:spPr>
          <a:xfrm>
            <a:off x="10591165" y="3736340"/>
            <a:ext cx="11258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Forwarding</a:t>
            </a:r>
            <a:endParaRPr lang="en-US" sz="1400"/>
          </a:p>
        </p:txBody>
      </p:sp>
      <p:sp>
        <p:nvSpPr>
          <p:cNvPr id="6" name="Rectangles 5"/>
          <p:cNvSpPr/>
          <p:nvPr/>
        </p:nvSpPr>
        <p:spPr>
          <a:xfrm>
            <a:off x="3239770" y="3058160"/>
            <a:ext cx="497205" cy="887095"/>
          </a:xfrm>
          <a:prstGeom prst="rect">
            <a:avLst/>
          </a:prstGeom>
          <a:ln w="9525" cap="flat" cmpd="sng" algn="ctr">
            <a:gradFill>
              <a:gsLst>
                <a:gs pos="0">
                  <a:srgbClr val="E30000"/>
                </a:gs>
                <a:gs pos="100000">
                  <a:srgbClr val="760303"/>
                </a:gs>
              </a:gsLst>
            </a:gra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5501005" y="2594610"/>
            <a:ext cx="1089660" cy="1366520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10414000" y="3200400"/>
            <a:ext cx="1214120" cy="1319530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278755" y="5417820"/>
            <a:ext cx="5060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ea typeface="宋体" panose="02010600030101010101" pitchFamily="2" charset="-122"/>
              </a:rPr>
              <a:t>The forwarding may be implimented via the wireless or wired backhaul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5868670" y="2804795"/>
            <a:ext cx="721995" cy="5988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400">
                <a:solidFill>
                  <a:srgbClr val="FF0000"/>
                </a:solidFill>
                <a:sym typeface="+mn-ea"/>
              </a:rPr>
              <a:t>?</a:t>
            </a:r>
            <a:endParaRPr lang="en-US" sz="4400">
              <a:solidFill>
                <a:srgbClr val="FF0000"/>
              </a:solidFill>
              <a:sym typeface="+mn-ea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0765790" y="3213735"/>
            <a:ext cx="597535" cy="585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400">
                <a:solidFill>
                  <a:srgbClr val="FF0000"/>
                </a:solidFill>
                <a:sym typeface="+mn-ea"/>
              </a:rPr>
              <a:t>?</a:t>
            </a:r>
            <a:endParaRPr lang="en-US" sz="440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129020" y="3290570"/>
            <a:ext cx="1666240" cy="221869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headEnd type="arrow" w="sm" len="sm"/>
            <a:tailEnd type="arrow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795260" y="3600450"/>
            <a:ext cx="3215640" cy="1942465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headEnd type="arrow" w="sm" len="sm"/>
            <a:tailEnd type="arrow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85" y="685800"/>
            <a:ext cx="11115675" cy="914400"/>
          </a:xfrm>
        </p:spPr>
        <p:txBody>
          <a:bodyPr/>
          <a:p>
            <a:r>
              <a:rPr lang="en-US">
                <a:sym typeface="+mn-ea"/>
              </a:rPr>
              <a:t>The following figure depicts CSI addressing to the associated AP in Joint sounding</a:t>
            </a:r>
            <a:r>
              <a:rPr lang="en-US">
                <a:sym typeface="+mn-ea"/>
              </a:rPr>
              <a:t>(highlighted in dashed box)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498600" y="3230880"/>
            <a:ext cx="9671050" cy="34925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2127250" y="2854960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98600" y="3699510"/>
            <a:ext cx="9721215" cy="654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auto">
          <a:xfrm>
            <a:off x="2787650" y="3373120"/>
            <a:ext cx="935355" cy="361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835" y="2859405"/>
            <a:ext cx="577215" cy="2844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835" y="3377565"/>
            <a:ext cx="577215" cy="2844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87650" y="2854960"/>
            <a:ext cx="935355" cy="361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498600" y="4277360"/>
            <a:ext cx="9730105" cy="83185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10615" y="3890010"/>
            <a:ext cx="1721485" cy="5168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associated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529715" y="4838700"/>
            <a:ext cx="9732010" cy="99060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97915" y="4436110"/>
            <a:ext cx="1721485" cy="5168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associated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223385" y="3930015"/>
            <a:ext cx="598170" cy="372110"/>
          </a:xfrm>
          <a:prstGeom prst="rect">
            <a:avLst/>
          </a:prstGeom>
          <a:pattFill prst="lgCheck">
            <a:fgClr>
              <a:schemeClr val="accent2"/>
            </a:fgClr>
            <a:bgClr>
              <a:srgbClr val="FFC000"/>
            </a:bgClr>
          </a:patt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82695" y="2854960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357870" y="3352800"/>
            <a:ext cx="347980" cy="358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666865" y="3341370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324725" y="2849245"/>
            <a:ext cx="935355" cy="361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324725" y="3348990"/>
            <a:ext cx="935355" cy="361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966200" y="4492625"/>
            <a:ext cx="702945" cy="372110"/>
          </a:xfrm>
          <a:prstGeom prst="rect">
            <a:avLst/>
          </a:prstGeom>
          <a:pattFill prst="lgCheck">
            <a:fgClr>
              <a:schemeClr val="accent2"/>
            </a:fgClr>
            <a:bgClr>
              <a:srgbClr val="FFC000"/>
            </a:bgClr>
          </a:patt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7960" y="4321810"/>
            <a:ext cx="15862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dirty="0"/>
              <a:t>Large V </a:t>
            </a:r>
            <a:endParaRPr lang="en-US" dirty="0"/>
          </a:p>
          <a:p>
            <a:r>
              <a:rPr lang="en-US" dirty="0"/>
              <a:t>based feedback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672830" y="4841240"/>
            <a:ext cx="15862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dirty="0"/>
              <a:t>Large V </a:t>
            </a:r>
            <a:endParaRPr lang="en-US" dirty="0"/>
          </a:p>
          <a:p>
            <a:r>
              <a:rPr lang="en-US" dirty="0"/>
              <a:t>based feedback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6155253" y="2333366"/>
            <a:ext cx="4076700" cy="1270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 bwMode="auto">
          <a:xfrm>
            <a:off x="1601394" y="2358391"/>
            <a:ext cx="3711666" cy="6166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844121" y="2087558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1 STAs being sounded </a:t>
            </a:r>
            <a:endParaRPr lang="en-US" b="1" u="sng" dirty="0"/>
          </a:p>
        </p:txBody>
      </p:sp>
      <p:sp>
        <p:nvSpPr>
          <p:cNvPr id="62" name="TextBox 61"/>
          <p:cNvSpPr txBox="1"/>
          <p:nvPr/>
        </p:nvSpPr>
        <p:spPr>
          <a:xfrm>
            <a:off x="6935690" y="2056367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2 STAs being sounded </a:t>
            </a:r>
            <a:endParaRPr lang="en-US" b="1" u="sng" dirty="0"/>
          </a:p>
        </p:txBody>
      </p:sp>
      <p:cxnSp>
        <p:nvCxnSpPr>
          <p:cNvPr id="29" name="Straight Arrow Connector 28"/>
          <p:cNvCxnSpPr>
            <a:stCxn id="19" idx="0"/>
          </p:cNvCxnSpPr>
          <p:nvPr/>
        </p:nvCxnSpPr>
        <p:spPr>
          <a:xfrm flipV="1">
            <a:off x="4522470" y="3272790"/>
            <a:ext cx="6985" cy="657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30" name="Straight Arrow Connector 29"/>
          <p:cNvCxnSpPr>
            <a:stCxn id="6" idx="2"/>
          </p:cNvCxnSpPr>
          <p:nvPr/>
        </p:nvCxnSpPr>
        <p:spPr>
          <a:xfrm>
            <a:off x="5238750" y="3231515"/>
            <a:ext cx="12065" cy="476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31" name="Straight Arrow Connector 30"/>
          <p:cNvCxnSpPr/>
          <p:nvPr/>
        </p:nvCxnSpPr>
        <p:spPr>
          <a:xfrm flipH="1" flipV="1">
            <a:off x="9319260" y="3716655"/>
            <a:ext cx="4445" cy="7410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32" name="Straight Arrow Connector 31"/>
          <p:cNvCxnSpPr/>
          <p:nvPr/>
        </p:nvCxnSpPr>
        <p:spPr>
          <a:xfrm flipV="1">
            <a:off x="10005695" y="3208020"/>
            <a:ext cx="1905" cy="2324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65" name="Text Box 64"/>
          <p:cNvSpPr txBox="1"/>
          <p:nvPr/>
        </p:nvSpPr>
        <p:spPr>
          <a:xfrm>
            <a:off x="4722495" y="2602230"/>
            <a:ext cx="11258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Forwarding</a:t>
            </a:r>
            <a:endParaRPr lang="en-US" sz="1400"/>
          </a:p>
        </p:txBody>
      </p:sp>
      <p:sp>
        <p:nvSpPr>
          <p:cNvPr id="33" name="Text Box 32"/>
          <p:cNvSpPr txBox="1"/>
          <p:nvPr/>
        </p:nvSpPr>
        <p:spPr>
          <a:xfrm>
            <a:off x="9561830" y="3725545"/>
            <a:ext cx="11258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Forwarding</a:t>
            </a:r>
            <a:endParaRPr lang="en-US" sz="1400"/>
          </a:p>
        </p:txBody>
      </p:sp>
      <p:sp>
        <p:nvSpPr>
          <p:cNvPr id="7" name="Rectangles 6"/>
          <p:cNvSpPr/>
          <p:nvPr/>
        </p:nvSpPr>
        <p:spPr>
          <a:xfrm>
            <a:off x="4358005" y="2536190"/>
            <a:ext cx="1349375" cy="1393825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9176385" y="3098800"/>
            <a:ext cx="1349375" cy="1393825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 Box 33"/>
          <p:cNvSpPr txBox="1"/>
          <p:nvPr/>
        </p:nvSpPr>
        <p:spPr>
          <a:xfrm>
            <a:off x="3415665" y="5415915"/>
            <a:ext cx="5060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ea typeface="宋体" panose="02010600030101010101" pitchFamily="2" charset="-122"/>
              </a:rPr>
              <a:t>The forwarding may be implimented via the wireless or wired backhaul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35" name="Text Box 34"/>
          <p:cNvSpPr txBox="1"/>
          <p:nvPr/>
        </p:nvSpPr>
        <p:spPr>
          <a:xfrm>
            <a:off x="5010150" y="2705735"/>
            <a:ext cx="721995" cy="5988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400">
                <a:solidFill>
                  <a:srgbClr val="FF0000"/>
                </a:solidFill>
                <a:sym typeface="+mn-ea"/>
              </a:rPr>
              <a:t>?</a:t>
            </a:r>
            <a:endParaRPr lang="en-US" sz="440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36" name="Straight Arrow Connector 35"/>
          <p:cNvCxnSpPr>
            <a:endCxn id="34" idx="0"/>
          </p:cNvCxnSpPr>
          <p:nvPr/>
        </p:nvCxnSpPr>
        <p:spPr>
          <a:xfrm>
            <a:off x="5270500" y="3191510"/>
            <a:ext cx="675640" cy="2224405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headEnd type="arrow" w="sm" len="sm"/>
            <a:tailEnd type="arrow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979795" y="3650615"/>
            <a:ext cx="3902075" cy="175006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headEnd type="arrow" w="sm" len="sm"/>
            <a:tailEnd type="arrow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Text Box 37"/>
          <p:cNvSpPr txBox="1"/>
          <p:nvPr/>
        </p:nvSpPr>
        <p:spPr>
          <a:xfrm>
            <a:off x="9776460" y="3252470"/>
            <a:ext cx="721995" cy="5988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400">
                <a:solidFill>
                  <a:srgbClr val="FF0000"/>
                </a:solidFill>
                <a:sym typeface="+mn-ea"/>
              </a:rPr>
              <a:t>?</a:t>
            </a:r>
            <a:endParaRPr lang="en-US" sz="4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957560" cy="914400"/>
          </a:xfrm>
        </p:spPr>
        <p:txBody>
          <a:bodyPr/>
          <a:p>
            <a:r>
              <a:rPr lang="en-US">
                <a:sym typeface="+mn-ea"/>
              </a:rPr>
              <a:t>The following figure depicts the CSI addressing to the target AP in sequential sounding</a:t>
            </a:r>
            <a:r>
              <a:rPr lang="en-US">
                <a:sym typeface="+mn-ea"/>
              </a:rPr>
              <a:t>(highlighted in dashed box)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848360" y="3351530"/>
            <a:ext cx="9759950" cy="62865"/>
          </a:xfrm>
          <a:prstGeom prst="line">
            <a:avLst/>
          </a:prstGeom>
          <a:noFill/>
          <a:ln w="38100" cap="flat" cmpd="sng" algn="ctr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9"/>
          <p:cNvSpPr/>
          <p:nvPr/>
        </p:nvSpPr>
        <p:spPr bwMode="auto">
          <a:xfrm>
            <a:off x="1028700" y="2992755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848360" y="3853815"/>
            <a:ext cx="9785350" cy="60325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1"/>
          <p:cNvSpPr txBox="1"/>
          <p:nvPr/>
        </p:nvSpPr>
        <p:spPr>
          <a:xfrm>
            <a:off x="546735" y="3050540"/>
            <a:ext cx="520700" cy="2571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36" name="TextBox 32"/>
          <p:cNvSpPr txBox="1"/>
          <p:nvPr/>
        </p:nvSpPr>
        <p:spPr>
          <a:xfrm>
            <a:off x="560070" y="3636010"/>
            <a:ext cx="520700" cy="2571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37" name="Rectangle 33"/>
          <p:cNvSpPr/>
          <p:nvPr/>
        </p:nvSpPr>
        <p:spPr bwMode="auto">
          <a:xfrm>
            <a:off x="1689100" y="2992755"/>
            <a:ext cx="534035" cy="361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848360" y="4423410"/>
            <a:ext cx="9743440" cy="85725"/>
          </a:xfrm>
          <a:prstGeom prst="line">
            <a:avLst/>
          </a:prstGeom>
          <a:noFill/>
          <a:ln w="38100" cap="flat" cmpd="sng" algn="ctr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5"/>
          <p:cNvSpPr txBox="1"/>
          <p:nvPr/>
        </p:nvSpPr>
        <p:spPr>
          <a:xfrm>
            <a:off x="425450" y="4008120"/>
            <a:ext cx="70231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888365" y="5017770"/>
            <a:ext cx="9711690" cy="68580"/>
          </a:xfrm>
          <a:prstGeom prst="line">
            <a:avLst/>
          </a:prstGeom>
          <a:noFill/>
          <a:ln w="38100" cap="flat" cmpd="sng" algn="ctr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7"/>
          <p:cNvSpPr txBox="1"/>
          <p:nvPr/>
        </p:nvSpPr>
        <p:spPr>
          <a:xfrm>
            <a:off x="456565" y="4585335"/>
            <a:ext cx="70231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42" name="Rectangle 38"/>
          <p:cNvSpPr/>
          <p:nvPr/>
        </p:nvSpPr>
        <p:spPr bwMode="auto">
          <a:xfrm>
            <a:off x="2710815" y="4068445"/>
            <a:ext cx="403225" cy="372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43" name="Rectangle 39"/>
          <p:cNvSpPr/>
          <p:nvPr/>
        </p:nvSpPr>
        <p:spPr bwMode="auto">
          <a:xfrm>
            <a:off x="2270125" y="2992755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4" name="Rectangle 40"/>
          <p:cNvSpPr/>
          <p:nvPr/>
        </p:nvSpPr>
        <p:spPr bwMode="auto">
          <a:xfrm>
            <a:off x="4475480" y="2979420"/>
            <a:ext cx="410210" cy="358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  <a:endParaRPr lang="en-US" sz="800" dirty="0">
              <a:solidFill>
                <a:schemeClr val="bg1"/>
              </a:solidFill>
            </a:endParaRP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5" name="Rectangle 41"/>
          <p:cNvSpPr/>
          <p:nvPr/>
        </p:nvSpPr>
        <p:spPr bwMode="auto">
          <a:xfrm>
            <a:off x="3208655" y="2986405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46" name="Rectangle 42"/>
          <p:cNvSpPr/>
          <p:nvPr/>
        </p:nvSpPr>
        <p:spPr bwMode="auto">
          <a:xfrm>
            <a:off x="3843020" y="3488055"/>
            <a:ext cx="603885" cy="361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7" name="Rectangle 43"/>
          <p:cNvSpPr/>
          <p:nvPr/>
        </p:nvSpPr>
        <p:spPr bwMode="auto">
          <a:xfrm>
            <a:off x="4921885" y="4063365"/>
            <a:ext cx="403225" cy="3721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CSI</a:t>
            </a:r>
            <a:endParaRPr lang="en-US" sz="1050" dirty="0"/>
          </a:p>
        </p:txBody>
      </p:sp>
      <p:sp>
        <p:nvSpPr>
          <p:cNvPr id="48" name="Rectangle 44"/>
          <p:cNvSpPr/>
          <p:nvPr/>
        </p:nvSpPr>
        <p:spPr bwMode="auto">
          <a:xfrm>
            <a:off x="6029325" y="3470275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49" name="Rectangle 45"/>
          <p:cNvSpPr/>
          <p:nvPr/>
        </p:nvSpPr>
        <p:spPr bwMode="auto">
          <a:xfrm>
            <a:off x="7348220" y="3470275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50" name="Rectangle 46"/>
          <p:cNvSpPr/>
          <p:nvPr/>
        </p:nvSpPr>
        <p:spPr bwMode="auto">
          <a:xfrm>
            <a:off x="6690995" y="3473450"/>
            <a:ext cx="603885" cy="361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1" name="Rectangle 47"/>
          <p:cNvSpPr/>
          <p:nvPr/>
        </p:nvSpPr>
        <p:spPr bwMode="auto">
          <a:xfrm>
            <a:off x="7673975" y="4627245"/>
            <a:ext cx="408940" cy="3721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CSI</a:t>
            </a:r>
            <a:endParaRPr lang="en-US" sz="1050" dirty="0"/>
          </a:p>
        </p:txBody>
      </p:sp>
      <p:sp>
        <p:nvSpPr>
          <p:cNvPr id="52" name="Rectangle 48"/>
          <p:cNvSpPr/>
          <p:nvPr/>
        </p:nvSpPr>
        <p:spPr bwMode="auto">
          <a:xfrm>
            <a:off x="8225790" y="3477260"/>
            <a:ext cx="603885" cy="36131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/>
              <a:t>NDPA</a:t>
            </a:r>
            <a:endParaRPr lang="en-US" sz="1050" dirty="0"/>
          </a:p>
        </p:txBody>
      </p:sp>
      <p:sp>
        <p:nvSpPr>
          <p:cNvPr id="53" name="Rectangle 49"/>
          <p:cNvSpPr/>
          <p:nvPr/>
        </p:nvSpPr>
        <p:spPr bwMode="auto">
          <a:xfrm>
            <a:off x="8837295" y="2965450"/>
            <a:ext cx="534035" cy="3613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200" dirty="0">
                <a:solidFill>
                  <a:schemeClr val="bg1"/>
                </a:solidFill>
              </a:rPr>
              <a:t>NDP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4" name="Rectangle 50"/>
          <p:cNvSpPr/>
          <p:nvPr/>
        </p:nvSpPr>
        <p:spPr bwMode="auto">
          <a:xfrm>
            <a:off x="9853295" y="4618990"/>
            <a:ext cx="408940" cy="372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55" name="Rectangle 51"/>
          <p:cNvSpPr/>
          <p:nvPr/>
        </p:nvSpPr>
        <p:spPr bwMode="auto">
          <a:xfrm>
            <a:off x="9371330" y="3469640"/>
            <a:ext cx="347980" cy="36131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  <a:endParaRPr lang="en-US" sz="800" dirty="0">
              <a:solidFill>
                <a:schemeClr val="bg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5998553" y="2497423"/>
            <a:ext cx="4584700" cy="44450"/>
          </a:xfrm>
          <a:prstGeom prst="straightConnector1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triangle" w="med" len="med"/>
            <a:tailEnd type="triangle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 bwMode="auto">
          <a:xfrm>
            <a:off x="977824" y="2555241"/>
            <a:ext cx="4932680" cy="635"/>
          </a:xfrm>
          <a:prstGeom prst="straightConnector1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triangle" w="med" len="med"/>
            <a:tailEnd type="triangle"/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>
            <a:off x="5955684" y="2374524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5"/>
          <p:cNvSpPr txBox="1"/>
          <p:nvPr/>
        </p:nvSpPr>
        <p:spPr>
          <a:xfrm>
            <a:off x="2220551" y="2284408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1 STAs being sounded </a:t>
            </a:r>
            <a:endParaRPr lang="en-US" b="1" u="sng" dirty="0"/>
          </a:p>
        </p:txBody>
      </p:sp>
      <p:sp>
        <p:nvSpPr>
          <p:cNvPr id="60" name="TextBox 57"/>
          <p:cNvSpPr txBox="1"/>
          <p:nvPr/>
        </p:nvSpPr>
        <p:spPr>
          <a:xfrm>
            <a:off x="6939500" y="2253217"/>
            <a:ext cx="197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 u="sng" dirty="0"/>
              <a:t>BSS 2 STAs being sounded </a:t>
            </a:r>
            <a:endParaRPr lang="en-US" b="1" u="sng" dirty="0"/>
          </a:p>
        </p:txBody>
      </p:sp>
      <p:cxnSp>
        <p:nvCxnSpPr>
          <p:cNvPr id="61" name="Straight Arrow Connector 60"/>
          <p:cNvCxnSpPr>
            <a:stCxn id="42" idx="0"/>
          </p:cNvCxnSpPr>
          <p:nvPr/>
        </p:nvCxnSpPr>
        <p:spPr>
          <a:xfrm flipH="1" flipV="1">
            <a:off x="2905125" y="3418840"/>
            <a:ext cx="7620" cy="6496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2" name="Straight Arrow Connector 61"/>
          <p:cNvCxnSpPr/>
          <p:nvPr/>
        </p:nvCxnSpPr>
        <p:spPr>
          <a:xfrm flipH="1" flipV="1">
            <a:off x="5123815" y="3875405"/>
            <a:ext cx="10795" cy="187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6" name="Straight Arrow Connector 65"/>
          <p:cNvCxnSpPr>
            <a:stCxn id="51" idx="0"/>
          </p:cNvCxnSpPr>
          <p:nvPr/>
        </p:nvCxnSpPr>
        <p:spPr>
          <a:xfrm flipH="1" flipV="1">
            <a:off x="7871460" y="3829050"/>
            <a:ext cx="6985" cy="7981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67" name="Straight Arrow Connector 66"/>
          <p:cNvCxnSpPr/>
          <p:nvPr/>
        </p:nvCxnSpPr>
        <p:spPr>
          <a:xfrm flipH="1" flipV="1">
            <a:off x="10047605" y="3372485"/>
            <a:ext cx="13970" cy="12426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3" name="Rectangles 2"/>
          <p:cNvSpPr/>
          <p:nvPr/>
        </p:nvSpPr>
        <p:spPr>
          <a:xfrm>
            <a:off x="2645410" y="3326765"/>
            <a:ext cx="560705" cy="711835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angles 5"/>
          <p:cNvSpPr/>
          <p:nvPr/>
        </p:nvSpPr>
        <p:spPr>
          <a:xfrm>
            <a:off x="4850130" y="3750945"/>
            <a:ext cx="539750" cy="314960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7673975" y="3723640"/>
            <a:ext cx="539750" cy="904240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9749790" y="3328035"/>
            <a:ext cx="531495" cy="1264285"/>
          </a:xfrm>
          <a:prstGeom prst="rect">
            <a:avLst/>
          </a:prstGeom>
          <a:ln w="9525" cap="flat" cmpd="sng" algn="ctr">
            <a:solidFill>
              <a:srgbClr val="C00000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Trust mode and CSI protection issue when CSI address to the OBSS AP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29760"/>
          </a:xfrm>
        </p:spPr>
        <p:txBody>
          <a:bodyPr/>
          <a:p>
            <a:r>
              <a:rPr lang="en-US" altLang="x-none"/>
              <a:t>The latest 11bi draft defines the protected CSI frame between AP and the associated STA. Need to consider the CSI protection between OBSS AP and STA </a:t>
            </a:r>
            <a:r>
              <a:rPr lang="en-US" altLang="x-none">
                <a:sym typeface="+mn-ea"/>
              </a:rPr>
              <a:t>the following aspects in 11bn</a:t>
            </a:r>
            <a:endParaRPr lang="en-US" altLang="x-none"/>
          </a:p>
          <a:p>
            <a:pPr lvl="1"/>
            <a:r>
              <a:rPr lang="en-US" altLang="x-none"/>
              <a:t>The trust mode between STA and OBSS AP </a:t>
            </a:r>
            <a:endParaRPr lang="en-US" altLang="x-none"/>
          </a:p>
          <a:p>
            <a:pPr lvl="1"/>
            <a:r>
              <a:rPr lang="en-US" altLang="x-none"/>
              <a:t>The initiator and responder of C-BF negotiation are two APs,STA is unaware of the target AP information in C-BF scheme.</a:t>
            </a:r>
            <a:endParaRPr lang="en-US" altLang="x-none"/>
          </a:p>
          <a:p>
            <a:endParaRPr lang="en-US" altLang="x-none"/>
          </a:p>
          <a:p>
            <a:r>
              <a:rPr lang="en-US" altLang="x-none"/>
              <a:t>Motivation</a:t>
            </a:r>
            <a:endParaRPr lang="en-US" altLang="x-none"/>
          </a:p>
          <a:p>
            <a:pPr lvl="1"/>
            <a:r>
              <a:rPr lang="en-US" altLang="x-none"/>
              <a:t>We propose to set up a trust mode and protection between OBSS AP and STA before the sounding procedure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proposed security model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35330" y="1778000"/>
            <a:ext cx="11151870" cy="39827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x-none" sz="2400" b="1"/>
              <a:t>Assuming STA1 is associating with AP1, and STA2 is associating with AP2, and a trust link is set up between AP1 and AP2.</a:t>
            </a:r>
            <a:endParaRPr lang="en-US" altLang="x-none" sz="2400" b="1"/>
          </a:p>
          <a:p>
            <a:pPr marL="914400" lvl="1" indent="-457200">
              <a:buFont typeface="+mj-lt"/>
              <a:buAutoNum type="arabicParenR"/>
            </a:pPr>
            <a:r>
              <a:rPr lang="en-US" altLang="x-none" sz="2400"/>
              <a:t>AP1 and AP2 set up a Co-BF agreement.</a:t>
            </a:r>
            <a:endParaRPr lang="en-US" altLang="x-none" sz="2400"/>
          </a:p>
          <a:p>
            <a:pPr marL="914400" lvl="1" indent="-457200">
              <a:buFont typeface="+mj-lt"/>
              <a:buAutoNum type="arabicParenR"/>
            </a:pPr>
            <a:r>
              <a:rPr lang="en-US" altLang="x-none" sz="2400"/>
              <a:t>AP1 provides the participated STA list to AP2, and vice versa.</a:t>
            </a:r>
            <a:endParaRPr lang="en-US" altLang="x-none" sz="2400"/>
          </a:p>
          <a:p>
            <a:pPr marL="914400" lvl="1" indent="-457200">
              <a:buFont typeface="+mj-lt"/>
              <a:buAutoNum type="arabicParenR"/>
            </a:pPr>
            <a:r>
              <a:rPr lang="en-US" altLang="x-none" sz="2400"/>
              <a:t>AP2 forwards AP1 information to STA2.</a:t>
            </a:r>
            <a:endParaRPr lang="en-US" altLang="x-none" sz="2400"/>
          </a:p>
          <a:p>
            <a:pPr marL="914400" lvl="1" indent="-457200">
              <a:buFont typeface="+mj-lt"/>
              <a:buAutoNum type="arabicParenR"/>
            </a:pPr>
            <a:r>
              <a:rPr lang="en-US" altLang="x-none" sz="2400"/>
              <a:t>STA2 generates PTK with AP1 via the current PASN procedure.</a:t>
            </a:r>
            <a:endParaRPr lang="en-US" altLang="x-none" sz="2400"/>
          </a:p>
          <a:p>
            <a:pPr marL="914400" lvl="1" indent="-457200">
              <a:buFont typeface="+mj-lt"/>
              <a:buAutoNum type="arabicParenR"/>
            </a:pPr>
            <a:r>
              <a:rPr lang="en-US" altLang="x-none" sz="2400"/>
              <a:t>STA2 reports the PASN results to AP1</a:t>
            </a:r>
            <a:endParaRPr lang="en-US" altLang="x-none" sz="2400"/>
          </a:p>
          <a:p>
            <a:pPr marL="914400" lvl="1" indent="-457200">
              <a:buFont typeface="+mj-lt"/>
              <a:buAutoNum type="arabicParenR"/>
            </a:pPr>
            <a:r>
              <a:rPr lang="en-US" altLang="x-none" sz="2400"/>
              <a:t>STA2 encrypts the CSI frame via the generated PTK and sends it to AP1.</a:t>
            </a:r>
            <a:endParaRPr lang="en-US" altLang="x-none" sz="2400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5647</Words>
  <Application>WPS Presentation</Application>
  <PresentationFormat>Widescreen</PresentationFormat>
  <Paragraphs>398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Calibre Semibold</vt:lpstr>
      <vt:lpstr>Segoe Print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The trust model between STA and OBSS AP in MAPC scheme </vt:lpstr>
      <vt:lpstr>Introduction</vt:lpstr>
      <vt:lpstr>CSI feedback discussion</vt:lpstr>
      <vt:lpstr>Proposal</vt:lpstr>
      <vt:lpstr>The following figure depicts CSI addressing to the associated AP in sequential sounding(highlighted in dashed box)</vt:lpstr>
      <vt:lpstr>The following figure depicts CSI addressing to the associated AP in Joint sounding(highlighted in dashed box)</vt:lpstr>
      <vt:lpstr>The following figure depicts the CSI addressing to the target AP in sequential sounding(highlighted in dashed box)</vt:lpstr>
      <vt:lpstr>Trust mode and CSI protection issue when CSI address to the OBSS AP</vt:lpstr>
      <vt:lpstr>The proposed security model between STA and OBSS AP</vt:lpstr>
      <vt:lpstr>The following figure depicts one example of the trust model and PTK generation between STA and OBSS AP</vt:lpstr>
      <vt:lpstr>Summary</vt:lpstr>
      <vt:lpstr>PowerPoint 演示文稿</vt:lpstr>
      <vt:lpstr>Reference</vt:lpstr>
      <vt:lpstr>SP1</vt:lpstr>
      <vt:lpstr>SP2</vt:lpstr>
      <vt:lpstr>SP3</vt:lpstr>
      <vt:lpstr>Appendix: Sequential sounding in motion[#100] </vt:lpstr>
      <vt:lpstr>Appendix: Joint sounding sequence in motion[#101]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338</cp:revision>
  <dcterms:created xsi:type="dcterms:W3CDTF">2020-11-25T01:30:00Z</dcterms:created>
  <dcterms:modified xsi:type="dcterms:W3CDTF">2024-12-30T00:50:56Z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A6066CADDAE44D0BBB1E825161C306B7_13</vt:lpwstr>
  </property>
  <property fmtid="{D5CDD505-2E9C-101B-9397-08002B2CF9AE}" pid="5" name="KSOProductBuildVer">
    <vt:lpwstr>1033-12.2.0.13201</vt:lpwstr>
  </property>
</Properties>
</file>