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3.svg" ContentType="image/svg+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56" r:id="rId3"/>
    <p:sldId id="369" r:id="rId4"/>
    <p:sldId id="401" r:id="rId5"/>
    <p:sldId id="418" r:id="rId6"/>
    <p:sldId id="417" r:id="rId7"/>
    <p:sldId id="413" r:id="rId8"/>
    <p:sldId id="430" r:id="rId9"/>
    <p:sldId id="419" r:id="rId10"/>
    <p:sldId id="420" r:id="rId11"/>
    <p:sldId id="425" r:id="rId12"/>
    <p:sldId id="265" r:id="rId13"/>
    <p:sldId id="297" r:id="rId14"/>
    <p:sldId id="426" r:id="rId15"/>
    <p:sldId id="42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1693</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Oct.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The MAP security framework</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Analyse the security requirement of MAPC in same or different ESS</a:t>
            </a:r>
            <a:endParaRPr lang="en-US"/>
          </a:p>
          <a:p>
            <a:r>
              <a:rPr lang="en-US"/>
              <a:t>Provides some security consideration and propose to isolate MAPC from infrastructure network in certain level</a:t>
            </a:r>
            <a:endParaRPr lang="en-US"/>
          </a:p>
          <a:p>
            <a:r>
              <a:rPr lang="en-US"/>
              <a:t>Propose to define MAP provision and MAP PASN procedure in MAPC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r>
              <a:rPr lang="en-US" dirty="0"/>
              <a:t>1. </a:t>
            </a:r>
            <a:r>
              <a:rPr lang="en-GB" b="0">
                <a:sym typeface="+mn-ea"/>
              </a:rPr>
              <a:t> </a:t>
            </a:r>
            <a:r>
              <a:rPr lang="en-US" altLang="zh-CN" b="0">
                <a:sym typeface="+mn-ea"/>
              </a:rPr>
              <a:t>24/209r5	Specification Framework for TGbn</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define MAPC Preassociation security negotiation(PASN) as an additional procedure in MAPC framework?</a:t>
            </a:r>
            <a:endParaRPr lang="en-US"/>
          </a:p>
          <a:p>
            <a:r>
              <a:rPr lang="en-US"/>
              <a:t>Note:extend the PASN or define a new mechanism is TBD.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p:txBody>
          <a:bodyPr/>
          <a:p>
            <a:r>
              <a:rPr lang="en-US">
                <a:sym typeface="+mn-ea"/>
              </a:rPr>
              <a:t>Do you agree to define MAPC provision procedure as an optional procedure in MAPC framework?</a:t>
            </a:r>
            <a:endParaRPr lang="en-US">
              <a:sym typeface="+mn-ea"/>
            </a:endParaRPr>
          </a:p>
          <a:p>
            <a:r>
              <a:rPr lang="en-US">
                <a:sym typeface="+mn-ea"/>
              </a:rPr>
              <a:t>Note: the details of MAPC provision is TBD</a:t>
            </a: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3" name="Content Placeholder 2"/>
          <p:cNvSpPr>
            <a:spLocks noGrp="1"/>
          </p:cNvSpPr>
          <p:nvPr>
            <p:ph idx="1"/>
          </p:nvPr>
        </p:nvSpPr>
        <p:spPr>
          <a:xfrm>
            <a:off x="765810" y="1529715"/>
            <a:ext cx="10940415" cy="4730750"/>
          </a:xfrm>
        </p:spPr>
        <p:txBody>
          <a:bodyPr/>
          <a:p>
            <a:r>
              <a:rPr lang="en-US"/>
              <a:t>11bn group reached consensus on the unified MAPC framework</a:t>
            </a:r>
            <a:endParaRPr lang="en-US"/>
          </a:p>
          <a:p>
            <a:pPr lvl="1"/>
            <a:r>
              <a:rPr lang="en-US" sz="1800" b="1">
                <a:solidFill>
                  <a:srgbClr val="FF0000"/>
                </a:solidFill>
              </a:rPr>
              <a:t>11bn defines a common framework of a M-AP Coordination for various coordination schemes.</a:t>
            </a:r>
            <a:endParaRPr lang="en-US" sz="1800" b="1">
              <a:solidFill>
                <a:srgbClr val="FF0000"/>
              </a:solidFill>
            </a:endParaRPr>
          </a:p>
          <a:p>
            <a:pPr lvl="2"/>
            <a:r>
              <a:rPr lang="en-US" sz="1600">
                <a:solidFill>
                  <a:srgbClr val="FF0000"/>
                </a:solidFill>
              </a:rPr>
              <a:t>Note - Coordination schemes such as (but not limited to): Co-SR (TXOP-based with power control), Co-BF, TBD Co-TDMA , TBD C-RTWT, etc.</a:t>
            </a:r>
            <a:endParaRPr lang="en-US" sz="1600">
              <a:solidFill>
                <a:srgbClr val="FF0000"/>
              </a:solidFill>
            </a:endParaRPr>
          </a:p>
          <a:p>
            <a:pPr lvl="1"/>
            <a:r>
              <a:rPr lang="en-US" sz="1800" b="1">
                <a:solidFill>
                  <a:srgbClr val="FF0000"/>
                </a:solidFill>
              </a:rPr>
              <a:t>11bn defines a common framework of a M-AP Coordination that can enable the following procedures:</a:t>
            </a:r>
            <a:endParaRPr lang="en-US" sz="1800" b="1">
              <a:solidFill>
                <a:srgbClr val="FF0000"/>
              </a:solidFill>
            </a:endParaRPr>
          </a:p>
          <a:p>
            <a:pPr lvl="2"/>
            <a:r>
              <a:rPr lang="en-US" sz="1600">
                <a:solidFill>
                  <a:srgbClr val="FF0000"/>
                </a:solidFill>
              </a:rPr>
              <a:t>M-AP Coordination Discovery procedure</a:t>
            </a:r>
            <a:endParaRPr lang="en-US" sz="1600">
              <a:solidFill>
                <a:srgbClr val="FF0000"/>
              </a:solidFill>
            </a:endParaRPr>
          </a:p>
          <a:p>
            <a:pPr lvl="2"/>
            <a:r>
              <a:rPr lang="en-US" sz="1600">
                <a:solidFill>
                  <a:srgbClr val="FF0000"/>
                </a:solidFill>
              </a:rPr>
              <a:t>M-AP Coordination agreement negotiation procedure</a:t>
            </a:r>
            <a:endParaRPr lang="en-US" sz="1600">
              <a:solidFill>
                <a:srgbClr val="FF0000"/>
              </a:solidFill>
            </a:endParaRPr>
          </a:p>
          <a:p>
            <a:pPr lvl="2"/>
            <a:r>
              <a:rPr lang="en-US" sz="1600">
                <a:solidFill>
                  <a:srgbClr val="FF0000"/>
                </a:solidFill>
              </a:rPr>
              <a:t>Note: Details of the procedures and whether the above procedures are mandatory/optional - TBD</a:t>
            </a:r>
            <a:endParaRPr lang="en-US" sz="1600">
              <a:solidFill>
                <a:srgbClr val="FF0000"/>
              </a:solidFill>
            </a:endParaRPr>
          </a:p>
          <a:p>
            <a:endParaRPr lang="en-US" b="1"/>
          </a:p>
          <a:p>
            <a:pPr lvl="0">
              <a:buFont typeface="Arial" panose="020B0604020202020204" pitchFamily="34" charset="0"/>
              <a:buChar char="•"/>
            </a:pPr>
            <a:r>
              <a:rPr lang="en-US" b="1"/>
              <a:t>In this contribution, we would like to discuss a unified MAPC security framework.</a:t>
            </a:r>
            <a:endParaRPr lang="en-US" b="1"/>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Use case 1: the MAPC in the same ESS </a:t>
            </a:r>
            <a:endParaRPr lang="en-US"/>
          </a:p>
        </p:txBody>
      </p:sp>
      <p:sp>
        <p:nvSpPr>
          <p:cNvPr id="3" name="Content Placeholder 2"/>
          <p:cNvSpPr>
            <a:spLocks noGrp="1"/>
          </p:cNvSpPr>
          <p:nvPr>
            <p:ph idx="1"/>
          </p:nvPr>
        </p:nvSpPr>
        <p:spPr>
          <a:xfrm>
            <a:off x="412115" y="1653540"/>
            <a:ext cx="11576685" cy="2202815"/>
          </a:xfrm>
        </p:spPr>
        <p:txBody>
          <a:bodyPr/>
          <a:p>
            <a:r>
              <a:rPr lang="en-US" b="0"/>
              <a:t>Security requirement</a:t>
            </a:r>
            <a:endParaRPr lang="en-US" b="0"/>
          </a:p>
          <a:p>
            <a:pPr lvl="1"/>
            <a:r>
              <a:rPr lang="en-US" b="0"/>
              <a:t>The trust mode relies on the wireless/wired backhaul connection</a:t>
            </a:r>
            <a:endParaRPr lang="en-US" b="0"/>
          </a:p>
          <a:p>
            <a:pPr lvl="1"/>
            <a:r>
              <a:rPr lang="en-US" b="0"/>
              <a:t>No </a:t>
            </a:r>
            <a:r>
              <a:rPr lang="en-US" b="0">
                <a:sym typeface="+mn-ea"/>
              </a:rPr>
              <a:t>authentication </a:t>
            </a:r>
            <a:r>
              <a:rPr lang="en-US" b="0"/>
              <a:t>requirement between the two APs</a:t>
            </a:r>
            <a:endParaRPr lang="en-US" b="0"/>
          </a:p>
          <a:p>
            <a:pPr lvl="1"/>
            <a:r>
              <a:rPr lang="en-US" b="0"/>
              <a:t>PTK is g</a:t>
            </a:r>
            <a:r>
              <a:rPr lang="en-US">
                <a:sym typeface="+mn-ea"/>
              </a:rPr>
              <a:t>enerated</a:t>
            </a:r>
            <a:r>
              <a:rPr lang="en-US" b="0"/>
              <a:t> via the authentication frame exchanges(like PASN procedure)</a:t>
            </a:r>
            <a:endParaRPr lang="en-US" b="0"/>
          </a:p>
          <a:p>
            <a:pPr lvl="1"/>
            <a:r>
              <a:rPr lang="en-US" b="0"/>
              <a:t>MAP negotiation via protected management frame </a:t>
            </a:r>
            <a:r>
              <a:rPr lang="en-US">
                <a:sym typeface="+mn-ea"/>
              </a:rPr>
              <a:t>exchanges</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grpSp>
        <p:nvGrpSpPr>
          <p:cNvPr id="8" name="Group 7"/>
          <p:cNvGrpSpPr/>
          <p:nvPr/>
        </p:nvGrpSpPr>
        <p:grpSpPr>
          <a:xfrm>
            <a:off x="7194550" y="3223895"/>
            <a:ext cx="4505960" cy="3221355"/>
            <a:chOff x="2481" y="4431"/>
            <a:chExt cx="7398" cy="5073"/>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3563" y="5307"/>
              <a:ext cx="1440" cy="144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398" y="5294"/>
              <a:ext cx="1440" cy="1440"/>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92" y="7675"/>
              <a:ext cx="758" cy="758"/>
            </a:xfrm>
            <a:prstGeom prst="rect">
              <a:avLst/>
            </a:prstGeom>
          </p:spPr>
        </p:pic>
        <p:cxnSp>
          <p:nvCxnSpPr>
            <p:cNvPr id="9" name="Straight Arrow Connector 8"/>
            <p:cNvCxnSpPr>
              <a:stCxn id="53" idx="2"/>
              <a:endCxn id="42" idx="0"/>
            </p:cNvCxnSpPr>
            <p:nvPr/>
          </p:nvCxnSpPr>
          <p:spPr>
            <a:xfrm flipH="1">
              <a:off x="3695" y="6747"/>
              <a:ext cx="588"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118" y="6734"/>
              <a:ext cx="453"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3930" y="6516"/>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31" name="Text Box 30"/>
            <p:cNvSpPr txBox="1"/>
            <p:nvPr/>
          </p:nvSpPr>
          <p:spPr>
            <a:xfrm>
              <a:off x="7729" y="6477"/>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481" y="4431"/>
              <a:ext cx="7398" cy="5073"/>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a:stCxn id="53" idx="3"/>
              <a:endCxn id="6" idx="1"/>
            </p:cNvCxnSpPr>
            <p:nvPr/>
          </p:nvCxnSpPr>
          <p:spPr>
            <a:xfrm>
              <a:off x="4873" y="6014"/>
              <a:ext cx="2525" cy="0"/>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155" y="8372"/>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695" y="5656"/>
              <a:ext cx="1177" cy="483"/>
            </a:xfrm>
            <a:prstGeom prst="rect">
              <a:avLst/>
            </a:prstGeom>
            <a:noFill/>
          </p:spPr>
          <p:txBody>
            <a:bodyPr wrap="square" rtlCol="0">
              <a:spAutoFit/>
            </a:bodyPr>
            <a:p>
              <a:r>
                <a:rPr lang="en-US" altLang="zh-CN" sz="1400">
                  <a:ea typeface="宋体" panose="02010600030101010101" pitchFamily="2" charset="-122"/>
                </a:rPr>
                <a:t>MAPC</a:t>
              </a:r>
              <a:endParaRPr lang="en-US" altLang="zh-CN" sz="1400">
                <a:ea typeface="宋体" panose="02010600030101010101"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Use case 2: the MAPC across ESS </a:t>
            </a:r>
            <a:endParaRPr lang="en-US"/>
          </a:p>
        </p:txBody>
      </p:sp>
      <p:sp>
        <p:nvSpPr>
          <p:cNvPr id="3" name="Content Placeholder 2"/>
          <p:cNvSpPr>
            <a:spLocks noGrp="1"/>
          </p:cNvSpPr>
          <p:nvPr>
            <p:ph idx="1"/>
          </p:nvPr>
        </p:nvSpPr>
        <p:spPr>
          <a:xfrm>
            <a:off x="914400" y="1529715"/>
            <a:ext cx="10843260" cy="1944370"/>
          </a:xfrm>
        </p:spPr>
        <p:txBody>
          <a:bodyPr/>
          <a:p>
            <a:r>
              <a:rPr lang="en-US" b="0">
                <a:sym typeface="+mn-ea"/>
              </a:rPr>
              <a:t>Security requirement</a:t>
            </a:r>
            <a:endParaRPr lang="en-US" b="0">
              <a:sym typeface="+mn-ea"/>
            </a:endParaRPr>
          </a:p>
          <a:p>
            <a:pPr lvl="1"/>
            <a:r>
              <a:rPr lang="en-US" b="0">
                <a:sym typeface="+mn-ea"/>
              </a:rPr>
              <a:t>The new trust mode need to be defined. </a:t>
            </a:r>
            <a:endParaRPr lang="en-US" b="0"/>
          </a:p>
          <a:p>
            <a:pPr lvl="1"/>
            <a:r>
              <a:rPr lang="en-US" b="0">
                <a:sym typeface="+mn-ea"/>
              </a:rPr>
              <a:t>Authentication is </a:t>
            </a:r>
            <a:r>
              <a:rPr lang="en-US" b="0">
                <a:sym typeface="+mn-ea"/>
              </a:rPr>
              <a:t>required between the two APs(e.g, AP1 and AP2 in the figure)</a:t>
            </a:r>
            <a:endParaRPr lang="en-US" b="0"/>
          </a:p>
          <a:p>
            <a:pPr lvl="1"/>
            <a:r>
              <a:rPr lang="en-US" b="0">
                <a:sym typeface="+mn-ea"/>
              </a:rPr>
              <a:t>Generate PTK via the authentication frame exchanges(e.g. PASN with SAE/FILS procedure)</a:t>
            </a:r>
            <a:endParaRPr lang="en-US" b="0"/>
          </a:p>
          <a:p>
            <a:pPr lvl="1"/>
            <a:r>
              <a:rPr lang="en-US" b="0">
                <a:sym typeface="+mn-ea"/>
              </a:rPr>
              <a:t>MAP negotiation via the protected management frames</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pSp>
        <p:nvGrpSpPr>
          <p:cNvPr id="8" name="Group 7"/>
          <p:cNvGrpSpPr/>
          <p:nvPr/>
        </p:nvGrpSpPr>
        <p:grpSpPr>
          <a:xfrm>
            <a:off x="6404610" y="3472180"/>
            <a:ext cx="5232400" cy="2861945"/>
            <a:chOff x="2190" y="4430"/>
            <a:chExt cx="8240" cy="4507"/>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4159" y="5728"/>
              <a:ext cx="1110" cy="111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528" y="5729"/>
              <a:ext cx="994" cy="994"/>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2" y="7688"/>
              <a:ext cx="758" cy="758"/>
            </a:xfrm>
            <a:prstGeom prst="rect">
              <a:avLst/>
            </a:prstGeom>
          </p:spPr>
        </p:pic>
        <p:cxnSp>
          <p:nvCxnSpPr>
            <p:cNvPr id="9" name="Straight Arrow Connector 8"/>
            <p:cNvCxnSpPr>
              <a:stCxn id="53" idx="2"/>
              <a:endCxn id="42" idx="0"/>
            </p:cNvCxnSpPr>
            <p:nvPr/>
          </p:nvCxnSpPr>
          <p:spPr>
            <a:xfrm flipH="1">
              <a:off x="3695" y="6838"/>
              <a:ext cx="1019" cy="850"/>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025" y="6723"/>
              <a:ext cx="676" cy="965"/>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4268" y="6542"/>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20" name="Oval 19"/>
            <p:cNvSpPr/>
            <p:nvPr/>
          </p:nvSpPr>
          <p:spPr>
            <a:xfrm>
              <a:off x="6736" y="4891"/>
              <a:ext cx="3694" cy="4046"/>
            </a:xfrm>
            <a:prstGeom prst="ellipse">
              <a:avLst/>
            </a:prstGeom>
            <a:ln>
              <a:prstDash val="dashDot"/>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1" name="Text Box 30"/>
            <p:cNvSpPr txBox="1"/>
            <p:nvPr/>
          </p:nvSpPr>
          <p:spPr>
            <a:xfrm>
              <a:off x="7859" y="6490"/>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190" y="4865"/>
              <a:ext cx="3694" cy="4046"/>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p:nvPr/>
          </p:nvCxnSpPr>
          <p:spPr>
            <a:xfrm flipV="1">
              <a:off x="5353" y="6196"/>
              <a:ext cx="2175" cy="14"/>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285" y="8385"/>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825" y="5747"/>
              <a:ext cx="1150" cy="434"/>
            </a:xfrm>
            <a:prstGeom prst="rect">
              <a:avLst/>
            </a:prstGeom>
            <a:noFill/>
          </p:spPr>
          <p:txBody>
            <a:bodyPr wrap="square" rtlCol="0">
              <a:spAutoFit/>
            </a:bodyPr>
            <a:p>
              <a:r>
                <a:rPr lang="en-US" altLang="zh-CN" sz="1200" b="1">
                  <a:ea typeface="宋体" panose="02010600030101010101" pitchFamily="2" charset="-122"/>
                </a:rPr>
                <a:t>MAPC</a:t>
              </a:r>
              <a:endParaRPr lang="en-US" altLang="zh-CN" sz="1200" b="1">
                <a:ea typeface="宋体" panose="02010600030101010101" pitchFamily="2" charset="-122"/>
              </a:endParaRPr>
            </a:p>
          </p:txBody>
        </p:sp>
        <p:sp>
          <p:nvSpPr>
            <p:cNvPr id="46" name="Text Box 45"/>
            <p:cNvSpPr txBox="1"/>
            <p:nvPr/>
          </p:nvSpPr>
          <p:spPr>
            <a:xfrm>
              <a:off x="3652" y="4430"/>
              <a:ext cx="976" cy="434"/>
            </a:xfrm>
            <a:prstGeom prst="rect">
              <a:avLst/>
            </a:prstGeom>
            <a:noFill/>
          </p:spPr>
          <p:txBody>
            <a:bodyPr wrap="square" rtlCol="0">
              <a:spAutoFit/>
            </a:bodyPr>
            <a:p>
              <a:r>
                <a:rPr lang="en-US" altLang="zh-CN" sz="1200">
                  <a:ea typeface="宋体" panose="02010600030101010101" pitchFamily="2" charset="-122"/>
                </a:rPr>
                <a:t>ESS1</a:t>
              </a:r>
              <a:endParaRPr lang="en-US" altLang="zh-CN" sz="1200">
                <a:ea typeface="宋体" panose="02010600030101010101" pitchFamily="2" charset="-122"/>
              </a:endParaRPr>
            </a:p>
          </p:txBody>
        </p:sp>
        <p:sp>
          <p:nvSpPr>
            <p:cNvPr id="47" name="Text Box 46"/>
            <p:cNvSpPr txBox="1"/>
            <p:nvPr/>
          </p:nvSpPr>
          <p:spPr>
            <a:xfrm>
              <a:off x="8146" y="4517"/>
              <a:ext cx="976" cy="434"/>
            </a:xfrm>
            <a:prstGeom prst="rect">
              <a:avLst/>
            </a:prstGeom>
            <a:noFill/>
          </p:spPr>
          <p:txBody>
            <a:bodyPr wrap="square" rtlCol="0">
              <a:spAutoFit/>
            </a:bodyPr>
            <a:p>
              <a:r>
                <a:rPr lang="en-US" altLang="zh-CN" sz="1200">
                  <a:ea typeface="宋体" panose="02010600030101010101" pitchFamily="2" charset="-122"/>
                </a:rPr>
                <a:t>ESS2</a:t>
              </a:r>
              <a:endParaRPr lang="en-US" altLang="zh-CN" sz="1200">
                <a:ea typeface="宋体" panose="02010600030101010101" pitchFamily="2" charset="-122"/>
              </a:endParaRPr>
            </a:p>
          </p:txBody>
        </p:sp>
      </p:grpSp>
      <p:pic>
        <p:nvPicPr>
          <p:cNvPr id="11"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6692900" y="4554855"/>
            <a:ext cx="487045" cy="487045"/>
          </a:xfrm>
          <a:prstGeom prst="rect">
            <a:avLst/>
          </a:prstGeom>
        </p:spPr>
      </p:pic>
      <p:pic>
        <p:nvPicPr>
          <p:cNvPr id="1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0845800" y="4393565"/>
            <a:ext cx="487045" cy="487045"/>
          </a:xfrm>
          <a:prstGeom prst="rect">
            <a:avLst/>
          </a:prstGeom>
        </p:spPr>
      </p:pic>
      <p:sp>
        <p:nvSpPr>
          <p:cNvPr id="15" name="Text Box 15"/>
          <p:cNvSpPr txBox="1"/>
          <p:nvPr/>
        </p:nvSpPr>
        <p:spPr>
          <a:xfrm>
            <a:off x="6685280" y="4947920"/>
            <a:ext cx="619760" cy="275590"/>
          </a:xfrm>
          <a:prstGeom prst="rect">
            <a:avLst/>
          </a:prstGeom>
          <a:noFill/>
        </p:spPr>
        <p:txBody>
          <a:bodyPr wrap="square" rtlCol="0">
            <a:spAutoFit/>
          </a:bodyPr>
          <a:p>
            <a:r>
              <a:rPr lang="en-US" altLang="zh-CN" sz="1200">
                <a:ea typeface="宋体" panose="02010600030101010101" pitchFamily="2" charset="-122"/>
              </a:rPr>
              <a:t>APx</a:t>
            </a:r>
            <a:endParaRPr lang="en-US" altLang="zh-CN" sz="1200">
              <a:ea typeface="宋体" panose="02010600030101010101" pitchFamily="2" charset="-122"/>
            </a:endParaRPr>
          </a:p>
        </p:txBody>
      </p:sp>
      <p:sp>
        <p:nvSpPr>
          <p:cNvPr id="17" name="Text Box 15"/>
          <p:cNvSpPr txBox="1"/>
          <p:nvPr/>
        </p:nvSpPr>
        <p:spPr>
          <a:xfrm>
            <a:off x="10881995" y="4820285"/>
            <a:ext cx="619760" cy="275590"/>
          </a:xfrm>
          <a:prstGeom prst="rect">
            <a:avLst/>
          </a:prstGeom>
          <a:noFill/>
        </p:spPr>
        <p:txBody>
          <a:bodyPr wrap="square" rtlCol="0">
            <a:spAutoFit/>
          </a:bodyPr>
          <a:p>
            <a:r>
              <a:rPr lang="en-US" altLang="zh-CN" sz="1200">
                <a:ea typeface="宋体" panose="02010600030101010101" pitchFamily="2" charset="-122"/>
              </a:rPr>
              <a:t>APy</a:t>
            </a:r>
            <a:endParaRPr lang="en-US" altLang="zh-CN" sz="1200">
              <a:ea typeface="宋体" panose="02010600030101010101" pitchFamily="2" charset="-122"/>
            </a:endParaRPr>
          </a:p>
        </p:txBody>
      </p:sp>
      <p:cxnSp>
        <p:nvCxnSpPr>
          <p:cNvPr id="18" name="Straight Arrow Connector 17"/>
          <p:cNvCxnSpPr>
            <a:stCxn id="11" idx="3"/>
          </p:cNvCxnSpPr>
          <p:nvPr/>
        </p:nvCxnSpPr>
        <p:spPr>
          <a:xfrm>
            <a:off x="7179945" y="4798695"/>
            <a:ext cx="633730" cy="1270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19" name="Straight Arrow Connector 18"/>
          <p:cNvCxnSpPr/>
          <p:nvPr/>
        </p:nvCxnSpPr>
        <p:spPr>
          <a:xfrm>
            <a:off x="10298430" y="4757420"/>
            <a:ext cx="633095" cy="508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2" name="Text Box 15"/>
          <p:cNvSpPr txBox="1"/>
          <p:nvPr/>
        </p:nvSpPr>
        <p:spPr>
          <a:xfrm>
            <a:off x="7162800" y="455676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
        <p:nvSpPr>
          <p:cNvPr id="23" name="Text Box 15"/>
          <p:cNvSpPr txBox="1"/>
          <p:nvPr/>
        </p:nvSpPr>
        <p:spPr>
          <a:xfrm>
            <a:off x="10398760" y="450850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Some open questions</a:t>
            </a:r>
            <a:endParaRPr lang="en-US"/>
          </a:p>
        </p:txBody>
      </p:sp>
      <p:sp>
        <p:nvSpPr>
          <p:cNvPr id="3" name="Content Placeholder 2"/>
          <p:cNvSpPr>
            <a:spLocks noGrp="1"/>
          </p:cNvSpPr>
          <p:nvPr>
            <p:ph idx="1"/>
          </p:nvPr>
        </p:nvSpPr>
        <p:spPr>
          <a:xfrm>
            <a:off x="412115" y="1653540"/>
            <a:ext cx="11576685" cy="2566670"/>
          </a:xfrm>
        </p:spPr>
        <p:txBody>
          <a:bodyPr/>
          <a:p>
            <a:r>
              <a:rPr lang="en-US" sz="2000"/>
              <a:t>Q1: Do you think your neighbour will share their AP’s credential information(like SSID, password) to you?</a:t>
            </a:r>
            <a:endParaRPr lang="en-US" sz="2000"/>
          </a:p>
          <a:p>
            <a:pPr lvl="1"/>
            <a:r>
              <a:rPr lang="en-US" sz="1800" b="1"/>
              <a:t>Pros</a:t>
            </a:r>
            <a:r>
              <a:rPr lang="en-US" sz="1800"/>
              <a:t>: The two APs can authentication each other via SAE procedure using the same credential information.</a:t>
            </a:r>
            <a:endParaRPr lang="en-US" sz="1800"/>
          </a:p>
          <a:p>
            <a:pPr lvl="1"/>
            <a:r>
              <a:rPr lang="en-US" sz="1800" b="1"/>
              <a:t>Cons</a:t>
            </a:r>
            <a:r>
              <a:rPr lang="en-US" sz="1800"/>
              <a:t>: Knock on the neighbor's door to ask for the SSID and PWD?</a:t>
            </a:r>
            <a:endParaRPr lang="en-US" sz="1800"/>
          </a:p>
          <a:p>
            <a:pPr lvl="2"/>
            <a:r>
              <a:rPr lang="en-US" sz="1620"/>
              <a:t> It brings some potential society problem if the end user never know who is the neighbour or the end user has some social anxiety disorder(SAD) issue.</a:t>
            </a:r>
            <a:endParaRPr lang="en-US" sz="1620"/>
          </a:p>
          <a:p>
            <a:pPr lvl="1"/>
            <a:r>
              <a:rPr lang="en-US" sz="1800" b="1"/>
              <a:t>Cons</a:t>
            </a:r>
            <a:r>
              <a:rPr lang="en-US" sz="1800"/>
              <a:t>: Once the SSID and password are shared, the whole neighbor's network become fragile. e.g. Mimics the neighbour AP and guide all neighbor's STA associated with this fake AP.</a:t>
            </a:r>
            <a:endParaRPr lang="en-US" sz="1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11" name="Content Placeholder 2"/>
          <p:cNvSpPr>
            <a:spLocks noGrp="1"/>
          </p:cNvSpPr>
          <p:nvPr/>
        </p:nvSpPr>
        <p:spPr>
          <a:xfrm>
            <a:off x="539115" y="4389120"/>
            <a:ext cx="11576685" cy="19011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a:t>Q2: Do you want to share your AP’s group key to your neighbour AP?</a:t>
            </a:r>
            <a:endParaRPr lang="en-US" sz="2000"/>
          </a:p>
          <a:p>
            <a:pPr lvl="1"/>
            <a:r>
              <a:rPr lang="en-US"/>
              <a:t>Some contribution proposes to add MAP signaling(e.g., C-rTWT) via Beacon frame.</a:t>
            </a:r>
            <a:endParaRPr lang="en-US"/>
          </a:p>
          <a:p>
            <a:pPr lvl="2"/>
            <a:r>
              <a:rPr lang="en-US"/>
              <a:t>The receiver AP need to obtain BIGTK to verify the received Beacon frame.</a:t>
            </a:r>
            <a:endParaRPr lang="en-US"/>
          </a:p>
          <a:p>
            <a:pPr lvl="2"/>
            <a:r>
              <a:rPr lang="en-US"/>
              <a:t>The receiver also can mimics a legitimate AP once BIGTK is obtained, that’s, PMF </a:t>
            </a:r>
            <a:r>
              <a:rPr lang="en-US">
                <a:sym typeface="+mn-ea"/>
              </a:rPr>
              <a:t>functionality </a:t>
            </a:r>
            <a:r>
              <a:rPr lang="en-US"/>
              <a:t>(mandatory feature for 11be device) is broken.</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37211"/>
            <a:ext cx="10363200" cy="914399"/>
          </a:xfrm>
        </p:spPr>
        <p:txBody>
          <a:bodyPr/>
          <a:p>
            <a:r>
              <a:rPr lang="en-US"/>
              <a:t>Some security consideration</a:t>
            </a:r>
            <a:endParaRPr lang="en-US"/>
          </a:p>
        </p:txBody>
      </p:sp>
      <p:sp>
        <p:nvSpPr>
          <p:cNvPr id="3" name="Content Placeholder 2"/>
          <p:cNvSpPr>
            <a:spLocks noGrp="1"/>
          </p:cNvSpPr>
          <p:nvPr>
            <p:ph idx="1"/>
          </p:nvPr>
        </p:nvSpPr>
        <p:spPr>
          <a:xfrm>
            <a:off x="344805" y="3770630"/>
            <a:ext cx="11246485" cy="2756535"/>
          </a:xfrm>
        </p:spPr>
        <p:txBody>
          <a:bodyPr/>
          <a:p>
            <a:r>
              <a:rPr lang="en-US"/>
              <a:t>The new MAP trust mode should be isolated from current infrastructure network.</a:t>
            </a:r>
            <a:endParaRPr lang="en-US"/>
          </a:p>
          <a:p>
            <a:pPr lvl="1"/>
            <a:r>
              <a:rPr lang="en-US"/>
              <a:t>The agreement from the end user to enjoy the benefit of MAPC don’t mean the agreement to invade their infrastructure network.</a:t>
            </a:r>
            <a:endParaRPr lang="en-US"/>
          </a:p>
          <a:p>
            <a:pPr lvl="1"/>
            <a:r>
              <a:rPr lang="en-US"/>
              <a:t>The new MAP trust mode should allow the end user agree on enabling MAPC functionality with a stranger, but never share their </a:t>
            </a:r>
            <a:r>
              <a:rPr lang="en-US">
                <a:sym typeface="+mn-ea"/>
              </a:rPr>
              <a:t>credential information like password, (BI)GTK used for AP-STA communication to the stranger.</a:t>
            </a:r>
            <a:endParaRPr lang="en-US"/>
          </a:p>
          <a:p>
            <a:pPr lvl="1"/>
            <a:r>
              <a:rPr lang="en-US"/>
              <a:t>Minimize the effect on current infrastructure network to avoid the potential backward compatible issue.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8" name="Content Placeholder 2"/>
          <p:cNvSpPr>
            <a:spLocks noGrp="1"/>
          </p:cNvSpPr>
          <p:nvPr/>
        </p:nvSpPr>
        <p:spPr>
          <a:xfrm>
            <a:off x="471805" y="1330325"/>
            <a:ext cx="11246485" cy="303657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The new MAP trust mode shall be able to identify the legitimate AP</a:t>
            </a:r>
            <a:endParaRPr lang="en-US"/>
          </a:p>
          <a:p>
            <a:pPr lvl="1"/>
            <a:r>
              <a:rPr lang="en-US"/>
              <a:t>Without Authentication, MAPC is easier to suffer from fake AP attacking.</a:t>
            </a:r>
            <a:endParaRPr lang="en-US"/>
          </a:p>
          <a:p>
            <a:pPr lvl="2"/>
            <a:r>
              <a:rPr lang="en-US"/>
              <a:t>The two APs may be deployed in two families, one of them will be out of sight of the end user.</a:t>
            </a:r>
            <a:endParaRPr lang="en-US"/>
          </a:p>
          <a:p>
            <a:pPr lvl="1"/>
            <a:r>
              <a:rPr lang="en-US"/>
              <a:t>The AP Peer key can’t address the AP authentication problem(quoting the baseline text as bellow)</a:t>
            </a:r>
            <a:endParaRPr lang="en-US"/>
          </a:p>
          <a:p>
            <a:pPr lvl="2"/>
            <a:r>
              <a:rPr lang="en-US" sz="1440" u="sng">
                <a:solidFill>
                  <a:srgbClr val="FF0000"/>
                </a:solidFill>
              </a:rPr>
              <a:t>The AP PeerKey protocol is unauthenticated (neither peer has a verified identity of the other peer)</a:t>
            </a:r>
            <a:r>
              <a:rPr lang="en-US" sz="1440">
                <a:solidFill>
                  <a:srgbClr val="FF0000"/>
                </a:solidFill>
              </a:rPr>
              <a:t> but an AP knows that only the peer AP that completed the AP PeerKey protocol is able to send protected HCCA TXOP Advertisement frames protected by the resulting AP PeerKey association</a:t>
            </a:r>
            <a:endParaRPr lang="en-US" sz="144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37845" y="685800"/>
            <a:ext cx="10690860" cy="914400"/>
          </a:xfrm>
        </p:spPr>
        <p:txBody>
          <a:bodyPr/>
          <a:p>
            <a:r>
              <a:rPr lang="en-US" altLang="x-none" sz="2800"/>
              <a:t>Propose a dedicated AP(backhaul AP </a:t>
            </a:r>
            <a:r>
              <a:rPr lang="en-US" altLang="x-none" sz="2800">
                <a:sym typeface="+mn-ea"/>
              </a:rPr>
              <a:t>interface</a:t>
            </a:r>
            <a:r>
              <a:rPr lang="en-US" altLang="x-none" sz="2800"/>
              <a:t>,b-AP) for MAPC authentication</a:t>
            </a:r>
            <a:endParaRPr lang="en-US" altLang="x-none" sz="2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Content Placeholder 2"/>
          <p:cNvSpPr>
            <a:spLocks noGrp="1"/>
          </p:cNvSpPr>
          <p:nvPr/>
        </p:nvSpPr>
        <p:spPr>
          <a:xfrm>
            <a:off x="744220" y="1689100"/>
            <a:ext cx="10924540" cy="224726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BSSID/SSID level isolation is already widely used in the Wi-Fi industry.</a:t>
            </a:r>
            <a:endParaRPr lang="en-US"/>
          </a:p>
          <a:p>
            <a:pPr lvl="1"/>
            <a:r>
              <a:rPr lang="en-US"/>
              <a:t>Allow the end user to enable MAPC feature via sharing the credential information of b-AP .</a:t>
            </a:r>
            <a:endParaRPr lang="en-US"/>
          </a:p>
          <a:p>
            <a:pPr lvl="1"/>
            <a:r>
              <a:rPr lang="en-US"/>
              <a:t>Allow the end user pick up some of the SSIDs to enable MAPC feature, some of them are not.</a:t>
            </a:r>
            <a:endParaRPr lang="en-US"/>
          </a:p>
          <a:p>
            <a:pPr lvl="1"/>
            <a:r>
              <a:rPr lang="en-US"/>
              <a:t>Leverage the co-hosted BSSID or MBSSID set functionality with less change on current design.</a:t>
            </a:r>
            <a:endParaRPr lang="en-US"/>
          </a:p>
          <a:p>
            <a:pPr lvl="1"/>
            <a:r>
              <a:rPr lang="en-US"/>
              <a:t>B-AP doesn’t allow STAs to associate with it. e.g. only included MAPC IE as well as other basic IE(like SSID,operating channel, RSNE,RSNXE,etc.) in the Beacon frame, the Beacon bloating concern is also moot.</a:t>
            </a:r>
            <a:endParaRPr lang="en-US"/>
          </a:p>
          <a:p>
            <a:pPr lvl="1"/>
            <a:r>
              <a:rPr lang="en-US"/>
              <a:t> IGTK of B-APs can be shared with each other after authentication.</a:t>
            </a:r>
            <a:endParaRPr lang="en-US"/>
          </a:p>
        </p:txBody>
      </p:sp>
      <p:sp>
        <p:nvSpPr>
          <p:cNvPr id="7" name="Content Placeholder 2"/>
          <p:cNvSpPr>
            <a:spLocks noGrp="1"/>
          </p:cNvSpPr>
          <p:nvPr/>
        </p:nvSpPr>
        <p:spPr>
          <a:xfrm>
            <a:off x="705485" y="4646930"/>
            <a:ext cx="11214100" cy="142494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buFont typeface="Arial" panose="020B0604020202020204" pitchFamily="34" charset="0"/>
              <a:buChar char="•"/>
            </a:pPr>
            <a:r>
              <a:rPr lang="en-US"/>
              <a:t>Additional job: need to define a transitive trust mode between 11bn AP and b-AP</a:t>
            </a:r>
            <a:endParaRPr lang="en-US"/>
          </a:p>
          <a:p>
            <a:pPr marL="457200" lvl="1" indent="0">
              <a:buNone/>
            </a:pPr>
            <a:r>
              <a:rPr lang="en-US"/>
              <a:t>-- 11bn AP performs MAPC transmission, but not between b-AP(s).</a:t>
            </a:r>
            <a:endParaRPr lang="en-US"/>
          </a:p>
          <a:p>
            <a:pPr marL="1200150" lvl="2" indent="-285750">
              <a:buFont typeface="Arial" panose="020B0604020202020204" pitchFamily="34" charset="0"/>
              <a:buChar char="•"/>
            </a:pPr>
            <a:r>
              <a:rPr lang="en-US"/>
              <a:t>a transitive trust mode allows two 11bn AP trust each other via b-AP’s assistance.</a:t>
            </a:r>
            <a:endParaRPr lang="en-US"/>
          </a:p>
          <a:p>
            <a:pPr lvl="1"/>
            <a:r>
              <a:rPr lang="en-US"/>
              <a:t>What’s the transitive trust mode?</a:t>
            </a:r>
            <a:endParaRPr lang="en-US"/>
          </a:p>
          <a:p>
            <a:pPr lvl="2"/>
            <a:r>
              <a:rPr lang="en-US"/>
              <a:t>E.g., Alice trusts Charlie,Bob proves to Alice that Charlie trusts Bob, then Alice trusts Bob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proposed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8305800" y="200914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MAP provision(on-boarding)</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8305800" y="321119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discovery</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8" name="Rectangles 7"/>
          <p:cNvSpPr/>
          <p:nvPr/>
        </p:nvSpPr>
        <p:spPr>
          <a:xfrm>
            <a:off x="8305800" y="443230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PASN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9" name="Rectangles 8"/>
          <p:cNvSpPr/>
          <p:nvPr/>
        </p:nvSpPr>
        <p:spPr>
          <a:xfrm>
            <a:off x="8305800" y="560387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agreement negotiation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cxnSp>
        <p:nvCxnSpPr>
          <p:cNvPr id="10" name="Straight Arrow Connector 9"/>
          <p:cNvCxnSpPr>
            <a:stCxn id="6" idx="2"/>
            <a:endCxn id="7" idx="0"/>
          </p:cNvCxnSpPr>
          <p:nvPr/>
        </p:nvCxnSpPr>
        <p:spPr>
          <a:xfrm>
            <a:off x="9603740" y="255397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1" name="Straight Arrow Connector 10"/>
          <p:cNvCxnSpPr/>
          <p:nvPr/>
        </p:nvCxnSpPr>
        <p:spPr>
          <a:xfrm>
            <a:off x="9606915" y="377952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2" name="Straight Arrow Connector 11"/>
          <p:cNvCxnSpPr/>
          <p:nvPr/>
        </p:nvCxnSpPr>
        <p:spPr>
          <a:xfrm>
            <a:off x="9603740" y="497713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3" name="Text Box 12"/>
          <p:cNvSpPr txBox="1"/>
          <p:nvPr/>
        </p:nvSpPr>
        <p:spPr>
          <a:xfrm>
            <a:off x="357505" y="1997075"/>
            <a:ext cx="7948295" cy="3499485"/>
          </a:xfrm>
          <a:prstGeom prst="rect">
            <a:avLst/>
          </a:prstGeom>
          <a:noFill/>
        </p:spPr>
        <p:txBody>
          <a:bodyPr wrap="square" rtlCol="0">
            <a:noAutofit/>
          </a:bodyPr>
          <a:p>
            <a:r>
              <a:rPr lang="en-US" b="1"/>
              <a:t>MAP provision(on-boarding)</a:t>
            </a:r>
            <a:r>
              <a:rPr lang="en-US"/>
              <a:t> </a:t>
            </a:r>
            <a:endParaRPr lang="en-US"/>
          </a:p>
          <a:p>
            <a:pPr lvl="1"/>
            <a:r>
              <a:rPr lang="en-US"/>
              <a:t>Opt1: Exchange credential information </a:t>
            </a:r>
            <a:endParaRPr lang="en-US"/>
          </a:p>
          <a:p>
            <a:pPr lvl="1"/>
            <a:endParaRPr lang="en-US"/>
          </a:p>
          <a:p>
            <a:pPr lvl="1"/>
            <a:r>
              <a:rPr lang="en-US"/>
              <a:t>Opt2: (preferred)configure the two APs with the same credential information and cipher suite.</a:t>
            </a:r>
            <a:endParaRPr lang="en-US"/>
          </a:p>
          <a:p>
            <a:endParaRPr lang="en-US"/>
          </a:p>
          <a:p>
            <a:r>
              <a:rPr lang="en-US" b="1"/>
              <a:t>MAP preassociation security negotiation(PASN)</a:t>
            </a:r>
            <a:endParaRPr lang="en-US" b="1"/>
          </a:p>
          <a:p>
            <a:pPr marL="742950" lvl="1" indent="-285750">
              <a:buFont typeface="Wingdings" panose="05000000000000000000" charset="0"/>
              <a:buChar char="Ø"/>
            </a:pPr>
            <a:r>
              <a:rPr lang="en-US"/>
              <a:t> Allow the two APs generating PTK to protect the MGMT. frame in MAP agreement negotiation procedure.</a:t>
            </a:r>
            <a:endParaRPr lang="en-US"/>
          </a:p>
          <a:p>
            <a:pPr marL="742950" lvl="1" indent="-285750">
              <a:buFont typeface="Wingdings" panose="05000000000000000000" charset="0"/>
              <a:buChar char="Ø"/>
            </a:pPr>
            <a:r>
              <a:rPr lang="en-US"/>
              <a:t>Additionally, the two APs may authenticate</a:t>
            </a:r>
            <a:r>
              <a:rPr lang="en-US">
                <a:sym typeface="+mn-ea"/>
              </a:rPr>
              <a:t> each other in MAP PASN procedure.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an example of the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530350" y="2653030"/>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2670810" y="2653030"/>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b-AP1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8" name="Left Brace 7"/>
          <p:cNvSpPr/>
          <p:nvPr/>
        </p:nvSpPr>
        <p:spPr>
          <a:xfrm rot="5400000">
            <a:off x="2561590" y="2040890"/>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Text Box 8"/>
          <p:cNvSpPr txBox="1"/>
          <p:nvPr/>
        </p:nvSpPr>
        <p:spPr>
          <a:xfrm>
            <a:off x="1524635" y="2151380"/>
            <a:ext cx="2197100" cy="368300"/>
          </a:xfrm>
          <a:prstGeom prst="rect">
            <a:avLst/>
          </a:prstGeom>
          <a:noFill/>
        </p:spPr>
        <p:txBody>
          <a:bodyPr wrap="square" rtlCol="0">
            <a:spAutoFit/>
          </a:bodyPr>
          <a:p>
            <a:r>
              <a:rPr lang="en-US"/>
              <a:t>Co-hosted BSSID set</a:t>
            </a:r>
            <a:endParaRPr lang="en-US"/>
          </a:p>
        </p:txBody>
      </p:sp>
      <p:sp>
        <p:nvSpPr>
          <p:cNvPr id="3" name="Rectangles 2"/>
          <p:cNvSpPr/>
          <p:nvPr/>
        </p:nvSpPr>
        <p:spPr>
          <a:xfrm>
            <a:off x="6800215" y="2639695"/>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0" name="Rectangles 9"/>
          <p:cNvSpPr/>
          <p:nvPr/>
        </p:nvSpPr>
        <p:spPr>
          <a:xfrm>
            <a:off x="5695315" y="2639695"/>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b-AP2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1" name="Left Brace 10"/>
          <p:cNvSpPr/>
          <p:nvPr/>
        </p:nvSpPr>
        <p:spPr>
          <a:xfrm rot="5400000">
            <a:off x="6667500" y="2027555"/>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Text Box 11"/>
          <p:cNvSpPr txBox="1"/>
          <p:nvPr/>
        </p:nvSpPr>
        <p:spPr>
          <a:xfrm>
            <a:off x="5630545" y="2138045"/>
            <a:ext cx="2197100" cy="368300"/>
          </a:xfrm>
          <a:prstGeom prst="rect">
            <a:avLst/>
          </a:prstGeom>
          <a:noFill/>
        </p:spPr>
        <p:txBody>
          <a:bodyPr wrap="square" rtlCol="0">
            <a:spAutoFit/>
          </a:bodyPr>
          <a:p>
            <a:r>
              <a:rPr lang="en-US"/>
              <a:t>Co-hosted BSSID set</a:t>
            </a:r>
            <a:endParaRPr lang="en-US"/>
          </a:p>
        </p:txBody>
      </p:sp>
      <p:cxnSp>
        <p:nvCxnSpPr>
          <p:cNvPr id="13" name="Straight Connector 12"/>
          <p:cNvCxnSpPr>
            <a:stCxn id="7" idx="2"/>
          </p:cNvCxnSpPr>
          <p:nvPr/>
        </p:nvCxnSpPr>
        <p:spPr>
          <a:xfrm>
            <a:off x="3177540" y="3197860"/>
            <a:ext cx="2540" cy="310959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4" name="Straight Connector 13"/>
          <p:cNvCxnSpPr/>
          <p:nvPr/>
        </p:nvCxnSpPr>
        <p:spPr>
          <a:xfrm>
            <a:off x="6210300" y="3207385"/>
            <a:ext cx="17780" cy="311658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Straight Arrow Connector 14"/>
          <p:cNvCxnSpPr/>
          <p:nvPr/>
        </p:nvCxnSpPr>
        <p:spPr>
          <a:xfrm>
            <a:off x="3155315" y="3753485"/>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6" name="Text Box 15"/>
          <p:cNvSpPr txBox="1"/>
          <p:nvPr/>
        </p:nvSpPr>
        <p:spPr>
          <a:xfrm>
            <a:off x="3522980" y="3444875"/>
            <a:ext cx="2096770" cy="368300"/>
          </a:xfrm>
          <a:prstGeom prst="rect">
            <a:avLst/>
          </a:prstGeom>
          <a:noFill/>
        </p:spPr>
        <p:txBody>
          <a:bodyPr wrap="square" rtlCol="0">
            <a:spAutoFit/>
          </a:bodyPr>
          <a:p>
            <a:r>
              <a:rPr lang="en-US"/>
              <a:t>MAP provision</a:t>
            </a:r>
            <a:endParaRPr lang="en-US"/>
          </a:p>
        </p:txBody>
      </p:sp>
      <p:cxnSp>
        <p:nvCxnSpPr>
          <p:cNvPr id="17" name="Straight Arrow Connector 16"/>
          <p:cNvCxnSpPr/>
          <p:nvPr/>
        </p:nvCxnSpPr>
        <p:spPr>
          <a:xfrm>
            <a:off x="3191510" y="426847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8" name="Text Box 17"/>
          <p:cNvSpPr txBox="1"/>
          <p:nvPr/>
        </p:nvSpPr>
        <p:spPr>
          <a:xfrm>
            <a:off x="3592195" y="3959860"/>
            <a:ext cx="2096770" cy="368300"/>
          </a:xfrm>
          <a:prstGeom prst="rect">
            <a:avLst/>
          </a:prstGeom>
          <a:noFill/>
        </p:spPr>
        <p:txBody>
          <a:bodyPr wrap="square" rtlCol="0">
            <a:spAutoFit/>
          </a:bodyPr>
          <a:p>
            <a:r>
              <a:rPr lang="en-US"/>
              <a:t>MAP discovery</a:t>
            </a:r>
            <a:endParaRPr lang="en-US"/>
          </a:p>
        </p:txBody>
      </p:sp>
      <p:cxnSp>
        <p:nvCxnSpPr>
          <p:cNvPr id="19" name="Straight Arrow Connector 18"/>
          <p:cNvCxnSpPr/>
          <p:nvPr/>
        </p:nvCxnSpPr>
        <p:spPr>
          <a:xfrm>
            <a:off x="3186430" y="479171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0" name="Text Box 19"/>
          <p:cNvSpPr txBox="1"/>
          <p:nvPr/>
        </p:nvSpPr>
        <p:spPr>
          <a:xfrm>
            <a:off x="3587115" y="4483100"/>
            <a:ext cx="2096770" cy="368300"/>
          </a:xfrm>
          <a:prstGeom prst="rect">
            <a:avLst/>
          </a:prstGeom>
          <a:noFill/>
        </p:spPr>
        <p:txBody>
          <a:bodyPr wrap="square" rtlCol="0">
            <a:spAutoFit/>
          </a:bodyPr>
          <a:p>
            <a:r>
              <a:rPr lang="en-US"/>
              <a:t>MAP PASN</a:t>
            </a:r>
            <a:endParaRPr lang="en-US"/>
          </a:p>
        </p:txBody>
      </p:sp>
      <p:sp>
        <p:nvSpPr>
          <p:cNvPr id="21" name="Left-Right Arrow 20"/>
          <p:cNvSpPr/>
          <p:nvPr/>
        </p:nvSpPr>
        <p:spPr>
          <a:xfrm>
            <a:off x="3180080" y="5279390"/>
            <a:ext cx="3056255" cy="142240"/>
          </a:xfrm>
          <a:prstGeom prst="lef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Text Box 21"/>
          <p:cNvSpPr txBox="1"/>
          <p:nvPr/>
        </p:nvSpPr>
        <p:spPr>
          <a:xfrm>
            <a:off x="3920490" y="5328285"/>
            <a:ext cx="1310005" cy="368300"/>
          </a:xfrm>
          <a:prstGeom prst="rect">
            <a:avLst/>
          </a:prstGeom>
          <a:noFill/>
        </p:spPr>
        <p:txBody>
          <a:bodyPr wrap="square" rtlCol="0">
            <a:spAutoFit/>
          </a:bodyPr>
          <a:p>
            <a:r>
              <a:rPr lang="en-US"/>
              <a:t>Trust link</a:t>
            </a:r>
            <a:endParaRPr lang="en-US"/>
          </a:p>
        </p:txBody>
      </p:sp>
      <p:cxnSp>
        <p:nvCxnSpPr>
          <p:cNvPr id="23" name="Straight Connector 22"/>
          <p:cNvCxnSpPr/>
          <p:nvPr/>
        </p:nvCxnSpPr>
        <p:spPr>
          <a:xfrm>
            <a:off x="2041525" y="3217545"/>
            <a:ext cx="16510" cy="308991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4" name="Straight Connector 23"/>
          <p:cNvCxnSpPr/>
          <p:nvPr/>
        </p:nvCxnSpPr>
        <p:spPr>
          <a:xfrm flipH="1">
            <a:off x="7291705" y="3194050"/>
            <a:ext cx="12700" cy="314706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25" name="Text Box 24"/>
          <p:cNvSpPr txBox="1"/>
          <p:nvPr/>
        </p:nvSpPr>
        <p:spPr>
          <a:xfrm>
            <a:off x="3355975" y="4994910"/>
            <a:ext cx="2762250" cy="368300"/>
          </a:xfrm>
          <a:prstGeom prst="rect">
            <a:avLst/>
          </a:prstGeom>
          <a:noFill/>
        </p:spPr>
        <p:txBody>
          <a:bodyPr wrap="square" rtlCol="0">
            <a:spAutoFit/>
          </a:bodyPr>
          <a:p>
            <a:r>
              <a:rPr lang="en-US">
                <a:solidFill>
                  <a:srgbClr val="FF0000"/>
                </a:solidFill>
              </a:rPr>
              <a:t>AP1, AP2 generate PTK</a:t>
            </a:r>
            <a:endParaRPr lang="en-US">
              <a:solidFill>
                <a:srgbClr val="FF0000"/>
              </a:solidFill>
            </a:endParaRPr>
          </a:p>
        </p:txBody>
      </p:sp>
      <p:cxnSp>
        <p:nvCxnSpPr>
          <p:cNvPr id="26" name="Straight Arrow Connector 25"/>
          <p:cNvCxnSpPr/>
          <p:nvPr/>
        </p:nvCxnSpPr>
        <p:spPr>
          <a:xfrm>
            <a:off x="2041525" y="6111875"/>
            <a:ext cx="5283835" cy="8255"/>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7" name="Text Box 26"/>
          <p:cNvSpPr txBox="1"/>
          <p:nvPr/>
        </p:nvSpPr>
        <p:spPr>
          <a:xfrm>
            <a:off x="3714115" y="5790565"/>
            <a:ext cx="2096770" cy="368300"/>
          </a:xfrm>
          <a:prstGeom prst="rect">
            <a:avLst/>
          </a:prstGeom>
          <a:noFill/>
        </p:spPr>
        <p:txBody>
          <a:bodyPr wrap="square" rtlCol="0">
            <a:spAutoFit/>
          </a:bodyPr>
          <a:p>
            <a:r>
              <a:rPr lang="en-US"/>
              <a:t>MAP negotiation</a:t>
            </a:r>
            <a:endParaRPr lang="en-US"/>
          </a:p>
        </p:txBody>
      </p:sp>
      <p:cxnSp>
        <p:nvCxnSpPr>
          <p:cNvPr id="28" name="Straight Connector 27"/>
          <p:cNvCxnSpPr/>
          <p:nvPr/>
        </p:nvCxnSpPr>
        <p:spPr>
          <a:xfrm>
            <a:off x="6161405" y="3745230"/>
            <a:ext cx="1900555" cy="108013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cxnSp>
        <p:nvCxnSpPr>
          <p:cNvPr id="29" name="Straight Connector 28"/>
          <p:cNvCxnSpPr/>
          <p:nvPr/>
        </p:nvCxnSpPr>
        <p:spPr>
          <a:xfrm flipH="1">
            <a:off x="1271270" y="3736975"/>
            <a:ext cx="1908810" cy="97980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30" name="Text Box 29"/>
          <p:cNvSpPr txBox="1"/>
          <p:nvPr/>
        </p:nvSpPr>
        <p:spPr>
          <a:xfrm>
            <a:off x="82550" y="47237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1" name="Text Box 30"/>
          <p:cNvSpPr txBox="1"/>
          <p:nvPr/>
        </p:nvSpPr>
        <p:spPr>
          <a:xfrm>
            <a:off x="7519670" y="48253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7" name="Oval 36"/>
          <p:cNvSpPr/>
          <p:nvPr/>
        </p:nvSpPr>
        <p:spPr>
          <a:xfrm>
            <a:off x="996950" y="203581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2" name="Text Box 31"/>
          <p:cNvSpPr txBox="1"/>
          <p:nvPr/>
        </p:nvSpPr>
        <p:spPr>
          <a:xfrm>
            <a:off x="2308225" y="1741170"/>
            <a:ext cx="958215" cy="368300"/>
          </a:xfrm>
          <a:prstGeom prst="rect">
            <a:avLst/>
          </a:prstGeom>
          <a:noFill/>
        </p:spPr>
        <p:txBody>
          <a:bodyPr wrap="square" rtlCol="0">
            <a:spAutoFit/>
          </a:bodyPr>
          <a:p>
            <a:r>
              <a:rPr lang="en-US"/>
              <a:t>ESS1</a:t>
            </a:r>
            <a:endParaRPr lang="en-US"/>
          </a:p>
        </p:txBody>
      </p:sp>
      <p:sp>
        <p:nvSpPr>
          <p:cNvPr id="33" name="Oval 32"/>
          <p:cNvSpPr/>
          <p:nvPr/>
        </p:nvSpPr>
        <p:spPr>
          <a:xfrm>
            <a:off x="5036820" y="206375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4" name="Text Box 33"/>
          <p:cNvSpPr txBox="1"/>
          <p:nvPr/>
        </p:nvSpPr>
        <p:spPr>
          <a:xfrm>
            <a:off x="6405880" y="1777365"/>
            <a:ext cx="958215" cy="368300"/>
          </a:xfrm>
          <a:prstGeom prst="rect">
            <a:avLst/>
          </a:prstGeom>
          <a:noFill/>
        </p:spPr>
        <p:txBody>
          <a:bodyPr wrap="square" rtlCol="0">
            <a:spAutoFit/>
          </a:bodyPr>
          <a:p>
            <a:r>
              <a:rPr lang="en-US"/>
              <a:t>ESS2</a:t>
            </a:r>
            <a:endParaRPr lang="en-US"/>
          </a:p>
        </p:txBody>
      </p:sp>
      <p:sp>
        <p:nvSpPr>
          <p:cNvPr id="35" name="Text Box 34"/>
          <p:cNvSpPr txBox="1"/>
          <p:nvPr/>
        </p:nvSpPr>
        <p:spPr>
          <a:xfrm>
            <a:off x="7621905" y="3346450"/>
            <a:ext cx="4780280" cy="1599565"/>
          </a:xfrm>
          <a:prstGeom prst="rect">
            <a:avLst/>
          </a:prstGeom>
          <a:noFill/>
        </p:spPr>
        <p:txBody>
          <a:bodyPr wrap="square" rtlCol="0">
            <a:spAutoFit/>
          </a:bodyPr>
          <a:p>
            <a:r>
              <a:rPr lang="en-US" b="1"/>
              <a:t>Transitive trust mode:</a:t>
            </a:r>
            <a:endParaRPr lang="en-US" b="1"/>
          </a:p>
          <a:p>
            <a:r>
              <a:rPr lang="en-US" sz="1600"/>
              <a:t>S_AP1 trust S_AP2 after MAP authentication</a:t>
            </a:r>
            <a:endParaRPr lang="en-US" sz="1600"/>
          </a:p>
          <a:p>
            <a:r>
              <a:rPr lang="en-US" sz="1600"/>
              <a:t>S_AP1 proves to S_AP2 that S_AP1 trusts AP1.</a:t>
            </a:r>
            <a:endParaRPr lang="en-US" sz="1600"/>
          </a:p>
          <a:p>
            <a:r>
              <a:rPr lang="en-US" sz="1600">
                <a:sym typeface="+mn-ea"/>
              </a:rPr>
              <a:t>S_AP2 proves to S_AP1 that S_AP2 trusts AP2.</a:t>
            </a:r>
            <a:endParaRPr lang="en-US" sz="1600">
              <a:sym typeface="+mn-ea"/>
            </a:endParaRPr>
          </a:p>
          <a:p>
            <a:r>
              <a:rPr lang="en-US" sz="1600">
                <a:sym typeface="+mn-ea"/>
              </a:rPr>
              <a:t>AP1 trusts AP2</a:t>
            </a:r>
            <a:endParaRPr lang="en-US" sz="1600"/>
          </a:p>
          <a:p>
            <a:endParaRPr lang="en-US" sz="160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6441</Words>
  <Application>WPS Presentation</Application>
  <PresentationFormat>Widescreen</PresentationFormat>
  <Paragraphs>239</Paragraphs>
  <Slides>14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5"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The MAP security framework</vt:lpstr>
      <vt:lpstr>Introduction</vt:lpstr>
      <vt:lpstr>Use case 1: the MAPC in same ESS </vt:lpstr>
      <vt:lpstr>Use case 2: the MAPC across ESS </vt:lpstr>
      <vt:lpstr>Some open questions</vt:lpstr>
      <vt:lpstr>Some security consideration</vt:lpstr>
      <vt:lpstr>Propose a dedicated AP(backhaul AP interface,b-AP) for MAPC authentication</vt:lpstr>
      <vt:lpstr>The proposed MAP security framework</vt:lpstr>
      <vt:lpstr>The following figure depicts an example of the MAP security framework</vt:lpstr>
      <vt:lpstr>Summary</vt:lpstr>
      <vt:lpstr>PowerPoint 演示文稿</vt:lpstr>
      <vt:lpstr>Reference</vt:lpstr>
      <vt:lpstr>SP1</vt:lpstr>
      <vt:lpstr>SP2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328</cp:revision>
  <dcterms:created xsi:type="dcterms:W3CDTF">2020-11-25T01:30:00Z</dcterms:created>
  <dcterms:modified xsi:type="dcterms:W3CDTF">2024-10-29T06:20:53Z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5F64C969DB034A2B882A7AA0D96D71B3_13</vt:lpwstr>
  </property>
  <property fmtid="{D5CDD505-2E9C-101B-9397-08002B2CF9AE}" pid="5" name="KSOProductBuildVer">
    <vt:lpwstr>1033-12.2.0.13201</vt:lpwstr>
  </property>
</Properties>
</file>