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258" r:id="rId4"/>
    <p:sldId id="2427" r:id="rId5"/>
    <p:sldId id="267" r:id="rId6"/>
    <p:sldId id="268" r:id="rId7"/>
    <p:sldId id="269" r:id="rId8"/>
    <p:sldId id="270" r:id="rId9"/>
    <p:sldId id="271" r:id="rId10"/>
    <p:sldId id="272" r:id="rId11"/>
    <p:sldId id="273" r:id="rId12"/>
    <p:sldId id="274" r:id="rId13"/>
    <p:sldId id="275" r:id="rId14"/>
    <p:sldId id="276" r:id="rId15"/>
    <p:sldId id="2415" r:id="rId16"/>
    <p:sldId id="2431" r:id="rId17"/>
    <p:sldId id="2430" r:id="rId18"/>
    <p:sldId id="2429" r:id="rId19"/>
    <p:sldId id="2428" r:id="rId20"/>
    <p:sldId id="2423" r:id="rId21"/>
    <p:sldId id="2374" r:id="rId22"/>
    <p:sldId id="2377" r:id="rId23"/>
    <p:sldId id="2433" r:id="rId24"/>
    <p:sldId id="278" r:id="rId25"/>
    <p:sldId id="279"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48" autoAdjust="0"/>
    <p:restoredTop sz="94660"/>
  </p:normalViewPr>
  <p:slideViewPr>
    <p:cSldViewPr>
      <p:cViewPr varScale="1">
        <p:scale>
          <a:sx n="113" d="100"/>
          <a:sy n="113" d="100"/>
        </p:scale>
        <p:origin x="138" y="16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2DD27E0D-C8B6-4BF5-A323-93B3A1451792}"/>
    <pc:docChg chg="custSel delSld modSld modMainMaster">
      <pc:chgData name="Ansley, Carol (CCI-Atlanta)" userId="cbcdc21a-90c4-4b2f-81f7-da4165205229" providerId="ADAL" clId="{2DD27E0D-C8B6-4BF5-A323-93B3A1451792}" dt="2024-11-14T18:05:32.422" v="39" actId="20577"/>
      <pc:docMkLst>
        <pc:docMk/>
      </pc:docMkLst>
      <pc:sldChg chg="del">
        <pc:chgData name="Ansley, Carol (CCI-Atlanta)" userId="cbcdc21a-90c4-4b2f-81f7-da4165205229" providerId="ADAL" clId="{2DD27E0D-C8B6-4BF5-A323-93B3A1451792}" dt="2024-11-14T18:05:13.979" v="35" actId="47"/>
        <pc:sldMkLst>
          <pc:docMk/>
          <pc:sldMk cId="1665053387" sldId="2424"/>
        </pc:sldMkLst>
      </pc:sldChg>
      <pc:sldChg chg="modSp mod">
        <pc:chgData name="Ansley, Carol (CCI-Atlanta)" userId="cbcdc21a-90c4-4b2f-81f7-da4165205229" providerId="ADAL" clId="{2DD27E0D-C8B6-4BF5-A323-93B3A1451792}" dt="2024-11-14T18:05:32.422" v="39" actId="20577"/>
        <pc:sldMkLst>
          <pc:docMk/>
          <pc:sldMk cId="4230476255" sldId="2431"/>
        </pc:sldMkLst>
        <pc:spChg chg="mod">
          <ac:chgData name="Ansley, Carol (CCI-Atlanta)" userId="cbcdc21a-90c4-4b2f-81f7-da4165205229" providerId="ADAL" clId="{2DD27E0D-C8B6-4BF5-A323-93B3A1451792}" dt="2024-11-14T18:05:32.422" v="39" actId="20577"/>
          <ac:spMkLst>
            <pc:docMk/>
            <pc:sldMk cId="4230476255" sldId="2431"/>
            <ac:spMk id="9218" creationId="{00000000-0000-0000-0000-000000000000}"/>
          </ac:spMkLst>
        </pc:spChg>
      </pc:sldChg>
      <pc:sldChg chg="del">
        <pc:chgData name="Ansley, Carol (CCI-Atlanta)" userId="cbcdc21a-90c4-4b2f-81f7-da4165205229" providerId="ADAL" clId="{2DD27E0D-C8B6-4BF5-A323-93B3A1451792}" dt="2024-11-14T18:05:18.453" v="36" actId="47"/>
        <pc:sldMkLst>
          <pc:docMk/>
          <pc:sldMk cId="2104693099" sldId="2432"/>
        </pc:sldMkLst>
      </pc:sldChg>
      <pc:sldMasterChg chg="modSp mod">
        <pc:chgData name="Ansley, Carol (CCI-Atlanta)" userId="cbcdc21a-90c4-4b2f-81f7-da4165205229" providerId="ADAL" clId="{2DD27E0D-C8B6-4BF5-A323-93B3A1451792}" dt="2024-11-14T18:04:46.060" v="1" actId="20577"/>
        <pc:sldMasterMkLst>
          <pc:docMk/>
          <pc:sldMasterMk cId="0" sldId="2147483648"/>
        </pc:sldMasterMkLst>
        <pc:spChg chg="mod">
          <ac:chgData name="Ansley, Carol (CCI-Atlanta)" userId="cbcdc21a-90c4-4b2f-81f7-da4165205229" providerId="ADAL" clId="{2DD27E0D-C8B6-4BF5-A323-93B3A1451792}" dt="2024-11-14T18:04:46.060" v="1" actId="20577"/>
          <ac:spMkLst>
            <pc:docMk/>
            <pc:sldMasterMk cId="0" sldId="2147483648"/>
            <ac:spMk id="10"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5493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84247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919905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525094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69870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802.11-24/1677r7</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2024</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November Plenary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2024-11-14</a:t>
            </a:r>
            <a:endParaRPr lang="en-GB" sz="2000" b="0" dirty="0"/>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a:xfrm>
            <a:off x="6195484" y="1905001"/>
            <a:ext cx="5080000" cy="4189414"/>
          </a:xfrm>
        </p:spPr>
        <p:txBody>
          <a:bodyPr>
            <a:noAutofit/>
          </a:bodyPr>
          <a:lstStyle/>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solidFill>
              </a:rPr>
              <a:t>TGbi Agenda – November 14, 2024 – AM1</a:t>
            </a:r>
          </a:p>
        </p:txBody>
      </p:sp>
      <p:sp>
        <p:nvSpPr>
          <p:cNvPr id="9218" name="Rectangle 2"/>
          <p:cNvSpPr>
            <a:spLocks noGrp="1" noChangeArrowheads="1"/>
          </p:cNvSpPr>
          <p:nvPr>
            <p:ph idx="1"/>
          </p:nvPr>
        </p:nvSpPr>
        <p:spPr>
          <a:xfrm>
            <a:off x="914401" y="1338927"/>
            <a:ext cx="10361084" cy="4833271"/>
          </a:xfrm>
          <a:ln/>
        </p:spPr>
        <p:txBody>
          <a:bodyPr>
            <a:normAutofit fontScale="850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solidFill>
                <a:latin typeface="Times New Roman" panose="02020603050405020304" pitchFamily="18" charset="0"/>
                <a:cs typeface="Times New Roman" panose="02020603050405020304" pitchFamily="18" charset="0"/>
                <a:sym typeface="Arial"/>
              </a:rPr>
              <a:t>Agenda approval –  approved by unanimous consent (24 participants on-line, 13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Teleconference Schedule: Dec. 4, 11, 18, Jan. 8</a:t>
            </a:r>
          </a:p>
          <a:p>
            <a:pPr marL="457200" lvl="2" indent="-34290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Times New Roman"/>
              </a:rPr>
              <a:t>Wednesday, 10amET</a:t>
            </a:r>
          </a:p>
          <a:p>
            <a:pPr marL="0" lvl="1" indent="0">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pc="-1" dirty="0">
              <a:solidFill>
                <a:schemeClr val="tx1"/>
              </a:solidFill>
              <a:latin typeface="Times New Roman"/>
              <a:cs typeface="Times New Roman"/>
              <a:sym typeface="Times New Roman"/>
            </a:endParaRP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Times New Roman"/>
              </a:rPr>
              <a:t>De la Oliva 24/1792r3 – updated to add CID1114, no text changes, straw poll requested</a:t>
            </a: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Times New Roman"/>
              </a:rPr>
              <a:t>Ansley 24/1751r1 – straw poll requested</a:t>
            </a: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Times New Roman"/>
              </a:rPr>
              <a:t>Huang 24/1678r0 – SP approved, 24/1927r0</a:t>
            </a: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Times New Roman"/>
              </a:rPr>
              <a:t>Henry 24/1936r0</a:t>
            </a:r>
            <a:r>
              <a:rPr lang="en-US" sz="1800" dirty="0">
                <a:latin typeface="Times New Roman" panose="02020603050405020304" pitchFamily="18" charset="0"/>
                <a:cs typeface="Times New Roman" panose="02020603050405020304" pitchFamily="18" charset="0"/>
              </a:rPr>
              <a:t>, 1576r6, 1579r6, </a:t>
            </a:r>
            <a:r>
              <a:rPr lang="en-US" sz="1800" spc="-1" dirty="0">
                <a:solidFill>
                  <a:schemeClr val="tx1"/>
                </a:solidFill>
                <a:latin typeface="Times New Roman" panose="02020603050405020304" pitchFamily="18" charset="0"/>
                <a:cs typeface="Times New Roman" panose="02020603050405020304" pitchFamily="18" charset="0"/>
                <a:sym typeface="Times New Roman"/>
              </a:rPr>
              <a:t>24/1739r0 SP approved</a:t>
            </a:r>
          </a:p>
          <a:p>
            <a:pPr lvl="1">
              <a:buFont typeface="Arial"/>
              <a:buChar char="•"/>
            </a:pPr>
            <a:r>
              <a:rPr lang="en-US" sz="1800" spc="-1" dirty="0" err="1">
                <a:solidFill>
                  <a:schemeClr val="tx1"/>
                </a:solidFill>
                <a:latin typeface="Times New Roman" panose="02020603050405020304" pitchFamily="18" charset="0"/>
                <a:cs typeface="Times New Roman" panose="02020603050405020304" pitchFamily="18" charset="0"/>
                <a:sym typeface="Times New Roman"/>
              </a:rPr>
              <a:t>Ficara</a:t>
            </a:r>
            <a:r>
              <a:rPr lang="en-US" sz="1800" spc="-1" dirty="0">
                <a:solidFill>
                  <a:schemeClr val="tx1"/>
                </a:solidFill>
                <a:latin typeface="Times New Roman" panose="02020603050405020304" pitchFamily="18" charset="0"/>
                <a:cs typeface="Times New Roman" panose="02020603050405020304" pitchFamily="18" charset="0"/>
                <a:sym typeface="Times New Roman"/>
              </a:rPr>
              <a:t> 24/1714r2</a:t>
            </a:r>
          </a:p>
          <a:p>
            <a:pPr lvl="1">
              <a:buFont typeface="Arial"/>
              <a:buChar char="•"/>
            </a:pPr>
            <a:r>
              <a:rPr lang="en-US" sz="1800" spc="-1" dirty="0" err="1">
                <a:solidFill>
                  <a:schemeClr val="tx1"/>
                </a:solidFill>
                <a:latin typeface="Times New Roman" panose="02020603050405020304" pitchFamily="18" charset="0"/>
                <a:cs typeface="Times New Roman" panose="02020603050405020304" pitchFamily="18" charset="0"/>
                <a:sym typeface="Times New Roman"/>
              </a:rPr>
              <a:t>Sevin</a:t>
            </a:r>
            <a:r>
              <a:rPr lang="en-US" sz="1800" spc="-1" dirty="0">
                <a:solidFill>
                  <a:schemeClr val="tx1"/>
                </a:solidFill>
                <a:latin typeface="Times New Roman" panose="02020603050405020304" pitchFamily="18" charset="0"/>
                <a:cs typeface="Times New Roman" panose="02020603050405020304" pitchFamily="18" charset="0"/>
                <a:sym typeface="Times New Roman"/>
              </a:rPr>
              <a:t> 24/1440r3 – SP</a:t>
            </a: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Times New Roman"/>
              </a:rPr>
              <a:t>De la Oliva 24/1844r4</a:t>
            </a: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Times New Roman"/>
              </a:rPr>
              <a:t>Handling ongoing transactions across epoch boundaries – postponed, potentially to after the Plenary</a:t>
            </a: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Arial"/>
              </a:rPr>
              <a:t>Motion to direct editor to create new draft – motion # 52 (see </a:t>
            </a:r>
            <a:r>
              <a:rPr lang="en-US" sz="1800" spc="-1">
                <a:solidFill>
                  <a:schemeClr val="tx1"/>
                </a:solidFill>
                <a:latin typeface="Times New Roman" panose="02020603050405020304" pitchFamily="18" charset="0"/>
                <a:cs typeface="Times New Roman" panose="02020603050405020304" pitchFamily="18" charset="0"/>
                <a:sym typeface="Arial"/>
              </a:rPr>
              <a:t>slide 23)</a:t>
            </a: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tx1"/>
                </a:solidFill>
              </a:rPr>
              <a:t>Adjourn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4230476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2"/>
                </a:solidFill>
              </a:rPr>
              <a:t>TGbi Agenda – November 13, 2024 – AM1</a:t>
            </a:r>
          </a:p>
        </p:txBody>
      </p:sp>
      <p:sp>
        <p:nvSpPr>
          <p:cNvPr id="9218" name="Rectangle 2"/>
          <p:cNvSpPr>
            <a:spLocks noGrp="1" noChangeArrowheads="1"/>
          </p:cNvSpPr>
          <p:nvPr>
            <p:ph idx="1"/>
          </p:nvPr>
        </p:nvSpPr>
        <p:spPr>
          <a:xfrm>
            <a:off x="914401" y="1338927"/>
            <a:ext cx="10361084" cy="4833271"/>
          </a:xfrm>
          <a:ln/>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2"/>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2"/>
                </a:solidFill>
                <a:latin typeface="Times New Roman" panose="02020603050405020304" pitchFamily="18" charset="0"/>
                <a:cs typeface="Times New Roman" panose="02020603050405020304" pitchFamily="18" charset="0"/>
                <a:sym typeface="Arial"/>
              </a:rPr>
              <a:t>Agenda approval –  approved by unanimous consent (41 participants on-line, 12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bg2"/>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2"/>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Wednesday		AM1 single topic discussion (Handling ongoing transactions across epoch boundaries), Henry 24/1739r0, 1576r6, 1579r6, Hawkes 24/1304r6</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Thursday		AM1 Huang 24/1927, </a:t>
            </a:r>
            <a:r>
              <a:rPr lang="en-US" sz="1800" dirty="0" err="1">
                <a:solidFill>
                  <a:schemeClr val="bg2"/>
                </a:solidFill>
                <a:latin typeface="Times New Roman" panose="02020603050405020304" pitchFamily="18" charset="0"/>
                <a:cs typeface="Times New Roman" panose="02020603050405020304" pitchFamily="18" charset="0"/>
              </a:rPr>
              <a:t>Ficara</a:t>
            </a:r>
            <a:r>
              <a:rPr lang="en-US" sz="1800" dirty="0">
                <a:solidFill>
                  <a:schemeClr val="bg2"/>
                </a:solidFill>
                <a:latin typeface="Times New Roman" panose="02020603050405020304" pitchFamily="18" charset="0"/>
                <a:cs typeface="Times New Roman" panose="02020603050405020304" pitchFamily="18" charset="0"/>
              </a:rPr>
              <a:t> 24/1714r2, motion for creation of Draft 0.7</a:t>
            </a:r>
          </a:p>
          <a:p>
            <a:pPr marL="0" lvl="1" indent="0">
              <a:defRPr sz="1500" spc="-1">
                <a:latin typeface="Arial"/>
                <a:ea typeface="Arial"/>
                <a:cs typeface="Arial"/>
                <a:sym typeface="Arial"/>
              </a:defRPr>
            </a:pPr>
            <a:endParaRPr lang="en-US" sz="1800" b="1" spc="-1" dirty="0">
              <a:solidFill>
                <a:schemeClr val="bg2"/>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2"/>
                </a:solidFill>
                <a:latin typeface="Times New Roman"/>
                <a:cs typeface="Times New Roman"/>
                <a:sym typeface="Times New Roman"/>
              </a:rPr>
              <a:t>Discussion</a:t>
            </a:r>
            <a:endParaRPr lang="en-US" spc="-1" dirty="0">
              <a:solidFill>
                <a:schemeClr val="bg2"/>
              </a:solidFill>
              <a:latin typeface="Times New Roman"/>
              <a:cs typeface="Times New Roman"/>
              <a:sym typeface="Times New Roman"/>
            </a:endParaRPr>
          </a:p>
          <a:p>
            <a:pPr lvl="1">
              <a:buFont typeface="Arial"/>
              <a:buChar char="•"/>
            </a:pPr>
            <a:r>
              <a:rPr lang="en-US" sz="1800" spc="-1" dirty="0">
                <a:solidFill>
                  <a:schemeClr val="bg2"/>
                </a:solidFill>
                <a:latin typeface="Times New Roman" panose="02020603050405020304" pitchFamily="18" charset="0"/>
                <a:cs typeface="Times New Roman" panose="02020603050405020304" pitchFamily="18" charset="0"/>
                <a:sym typeface="Times New Roman"/>
              </a:rPr>
              <a:t>Hawkes </a:t>
            </a:r>
            <a:r>
              <a:rPr lang="en-US" sz="1800" dirty="0">
                <a:solidFill>
                  <a:schemeClr val="bg2"/>
                </a:solidFill>
                <a:latin typeface="Times New Roman" panose="02020603050405020304" pitchFamily="18" charset="0"/>
                <a:cs typeface="Times New Roman" panose="02020603050405020304" pitchFamily="18" charset="0"/>
              </a:rPr>
              <a:t>24/1304r6 – presented and straw poll passed</a:t>
            </a:r>
          </a:p>
          <a:p>
            <a:pPr lvl="1">
              <a:buFont typeface="Arial"/>
              <a:buChar char="•"/>
            </a:pPr>
            <a:r>
              <a:rPr lang="en-US" sz="1800" spc="-1" dirty="0">
                <a:solidFill>
                  <a:schemeClr val="bg2"/>
                </a:solidFill>
                <a:latin typeface="Times New Roman" panose="02020603050405020304" pitchFamily="18" charset="0"/>
                <a:cs typeface="Times New Roman" panose="02020603050405020304" pitchFamily="18" charset="0"/>
                <a:sym typeface="Times New Roman"/>
              </a:rPr>
              <a:t>Henry 24/1936r1 – presented</a:t>
            </a:r>
            <a:r>
              <a:rPr lang="en-US" sz="1800" dirty="0">
                <a:solidFill>
                  <a:schemeClr val="bg2"/>
                </a:solidFill>
                <a:latin typeface="Times New Roman" panose="02020603050405020304" pitchFamily="18" charset="0"/>
                <a:cs typeface="Times New Roman" panose="02020603050405020304" pitchFamily="18" charset="0"/>
              </a:rPr>
              <a:t>, 1576r6, 1579r6, </a:t>
            </a:r>
            <a:r>
              <a:rPr lang="en-US" sz="1800" spc="-1" dirty="0">
                <a:solidFill>
                  <a:schemeClr val="bg2"/>
                </a:solidFill>
                <a:latin typeface="Times New Roman" panose="02020603050405020304" pitchFamily="18" charset="0"/>
                <a:cs typeface="Times New Roman" panose="02020603050405020304" pitchFamily="18" charset="0"/>
                <a:sym typeface="Times New Roman"/>
              </a:rPr>
              <a:t>24/1739r0 - presented</a:t>
            </a:r>
          </a:p>
          <a:p>
            <a:pPr lvl="1">
              <a:buFont typeface="Arial"/>
              <a:buChar char="•"/>
            </a:pPr>
            <a:r>
              <a:rPr lang="en-US" sz="1800" spc="-1" dirty="0">
                <a:solidFill>
                  <a:schemeClr val="bg2"/>
                </a:solidFill>
                <a:latin typeface="Times New Roman" panose="02020603050405020304" pitchFamily="18" charset="0"/>
                <a:cs typeface="Times New Roman" panose="02020603050405020304" pitchFamily="18" charset="0"/>
                <a:sym typeface="Times New Roman"/>
              </a:rPr>
              <a:t>Ansley 24/1751r1</a:t>
            </a:r>
          </a:p>
          <a:p>
            <a:pPr lvl="1">
              <a:buFont typeface="Arial"/>
              <a:buChar char="•"/>
            </a:pPr>
            <a:r>
              <a:rPr lang="en-US" sz="1800" spc="-1" dirty="0">
                <a:solidFill>
                  <a:schemeClr val="bg2"/>
                </a:solidFill>
                <a:latin typeface="Times New Roman" panose="02020603050405020304" pitchFamily="18" charset="0"/>
                <a:cs typeface="Times New Roman" panose="02020603050405020304" pitchFamily="18" charset="0"/>
                <a:sym typeface="Times New Roman"/>
              </a:rPr>
              <a:t>Handling ongoing transactions across epoch boundaries – postponed, potentially to after the Plenary</a:t>
            </a:r>
          </a:p>
          <a:p>
            <a:pPr lvl="1">
              <a:buFont typeface="Arial"/>
              <a:buChar char="•"/>
            </a:pPr>
            <a:r>
              <a:rPr lang="en-US" sz="1800" spc="-1" dirty="0">
                <a:solidFill>
                  <a:schemeClr val="bg2"/>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2"/>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2"/>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extLst>
      <p:ext uri="{BB962C8B-B14F-4D97-AF65-F5344CB8AC3E}">
        <p14:creationId xmlns:p14="http://schemas.microsoft.com/office/powerpoint/2010/main" val="24163612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lumMod val="50000"/>
                    <a:lumOff val="50000"/>
                  </a:schemeClr>
                </a:solidFill>
              </a:rPr>
              <a:t>TGbi Agenda – November 12, 2024 – PM2</a:t>
            </a:r>
          </a:p>
        </p:txBody>
      </p:sp>
      <p:sp>
        <p:nvSpPr>
          <p:cNvPr id="9218" name="Rectangle 2"/>
          <p:cNvSpPr>
            <a:spLocks noGrp="1" noChangeArrowheads="1"/>
          </p:cNvSpPr>
          <p:nvPr>
            <p:ph idx="1"/>
          </p:nvPr>
        </p:nvSpPr>
        <p:spPr>
          <a:xfrm>
            <a:off x="914401" y="1338927"/>
            <a:ext cx="10361084" cy="4833271"/>
          </a:xfrm>
          <a:ln/>
        </p:spPr>
        <p:txBody>
          <a:bodyPr>
            <a:normAutofit fontScale="92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lumMod val="50000"/>
                    <a:lumOff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Agenda approval –  approved by unanimous consent (38 participants on-line, 8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Tuesday			PM2 Henry 24/1739r0, 1576r6, 1579r6, Hawkes 24/1304r6</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Wednesday		AM1 single topic discussion (Handling ongoing transactions across epoch boundaries)</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Thursday		AM1 Huang 24/1927, </a:t>
            </a:r>
            <a:r>
              <a:rPr lang="en-US" sz="1800" dirty="0" err="1">
                <a:solidFill>
                  <a:schemeClr val="tx1">
                    <a:lumMod val="50000"/>
                    <a:lumOff val="50000"/>
                  </a:schemeClr>
                </a:solidFill>
                <a:latin typeface="Times New Roman" panose="02020603050405020304" pitchFamily="18" charset="0"/>
                <a:cs typeface="Times New Roman" panose="02020603050405020304" pitchFamily="18" charset="0"/>
              </a:rPr>
              <a:t>Ficara</a:t>
            </a: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 24/1714r1, motion for creation of Draft 0.7</a:t>
            </a:r>
          </a:p>
          <a:p>
            <a:pPr marL="0" lvl="1" indent="0">
              <a:defRPr sz="1500" spc="-1">
                <a:latin typeface="Arial"/>
                <a:ea typeface="Arial"/>
                <a:cs typeface="Arial"/>
                <a:sym typeface="Arial"/>
              </a:defRPr>
            </a:pPr>
            <a:endParaRPr lang="en-US" sz="1800" b="1" spc="-1" dirty="0">
              <a:solidFill>
                <a:schemeClr val="tx1">
                  <a:lumMod val="50000"/>
                  <a:lumOff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lumMod val="50000"/>
                    <a:lumOff val="50000"/>
                  </a:schemeClr>
                </a:solidFill>
                <a:latin typeface="Times New Roman"/>
                <a:cs typeface="Times New Roman"/>
                <a:sym typeface="Times New Roman"/>
              </a:rPr>
              <a:t>Discussion</a:t>
            </a:r>
            <a:endParaRPr lang="en-US" spc="-1" dirty="0">
              <a:solidFill>
                <a:schemeClr val="tx1">
                  <a:lumMod val="50000"/>
                  <a:lumOff val="50000"/>
                </a:schemeClr>
              </a:solidFill>
              <a:latin typeface="Times New Roman"/>
              <a:cs typeface="Times New Roman"/>
              <a:sym typeface="Times New Roman"/>
            </a:endParaRPr>
          </a:p>
          <a:p>
            <a:pPr lvl="1">
              <a:buFont typeface="Arial"/>
              <a:buChar cha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CID assignment discussion</a:t>
            </a:r>
          </a:p>
          <a:p>
            <a:pPr lvl="1">
              <a:buFont typeface="Arial"/>
              <a:buChar cha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De la Oliva 24/1844r2 (completed discussion)</a:t>
            </a:r>
          </a:p>
          <a:p>
            <a:pPr lvl="1">
              <a:buFont typeface="Arial"/>
              <a:buChar cha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Henry 24/1739r0, 24/1936r0</a:t>
            </a: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 1576r6, 1579r6 – not reached</a:t>
            </a:r>
            <a:endPar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endParaRPr>
          </a:p>
          <a:p>
            <a:pPr lvl="1">
              <a:buFont typeface="Arial"/>
              <a:buChar cha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Hawkes </a:t>
            </a: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24/1304r6</a:t>
            </a:r>
          </a:p>
          <a:p>
            <a:pPr lvl="1">
              <a:buFont typeface="Arial"/>
              <a:buChar cha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tx1">
                    <a:lumMod val="50000"/>
                    <a:lumOff val="50000"/>
                  </a:schemeClr>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166141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2"/>
                </a:solidFill>
              </a:rPr>
              <a:t>TGbi Agenda – November 12, 2024 – AM2</a:t>
            </a:r>
          </a:p>
        </p:txBody>
      </p:sp>
      <p:sp>
        <p:nvSpPr>
          <p:cNvPr id="9218" name="Rectangle 2"/>
          <p:cNvSpPr>
            <a:spLocks noGrp="1" noChangeArrowheads="1"/>
          </p:cNvSpPr>
          <p:nvPr>
            <p:ph idx="1"/>
          </p:nvPr>
        </p:nvSpPr>
        <p:spPr>
          <a:xfrm>
            <a:off x="914401" y="1338927"/>
            <a:ext cx="10361084" cy="4833271"/>
          </a:xfrm>
          <a:ln/>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2"/>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2"/>
                </a:solidFill>
                <a:latin typeface="Times New Roman" panose="02020603050405020304" pitchFamily="18" charset="0"/>
                <a:cs typeface="Times New Roman" panose="02020603050405020304" pitchFamily="18" charset="0"/>
                <a:sym typeface="Arial"/>
              </a:rPr>
              <a:t>Agenda approval –  approved by unanimous consent (23 participants on-line, 11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bg2"/>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2"/>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Tuesday			AM2 minutes approval (motion #50), de la Oliva (2 submission)</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Tuesday			PM2 Henry 24/1739r0, Hawkes 24/1304r6, 1576r6, 1579r6</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Wednesday		AM1 single topic discussion (Handling ongoing transactions across epoch boundaries)</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Thursday		AM1 Huang 24/1927, </a:t>
            </a:r>
            <a:r>
              <a:rPr lang="en-US" sz="1800" dirty="0" err="1">
                <a:solidFill>
                  <a:schemeClr val="bg2"/>
                </a:solidFill>
                <a:latin typeface="Times New Roman" panose="02020603050405020304" pitchFamily="18" charset="0"/>
                <a:cs typeface="Times New Roman" panose="02020603050405020304" pitchFamily="18" charset="0"/>
              </a:rPr>
              <a:t>Ficara</a:t>
            </a:r>
            <a:r>
              <a:rPr lang="en-US" sz="1800" dirty="0">
                <a:solidFill>
                  <a:schemeClr val="bg2"/>
                </a:solidFill>
                <a:latin typeface="Times New Roman" panose="02020603050405020304" pitchFamily="18" charset="0"/>
                <a:cs typeface="Times New Roman" panose="02020603050405020304" pitchFamily="18" charset="0"/>
              </a:rPr>
              <a:t> 24/1714r1, motion for creation of Draft 0.7</a:t>
            </a:r>
          </a:p>
          <a:p>
            <a:pPr marL="0" lvl="1" indent="0">
              <a:defRPr sz="1500" spc="-1">
                <a:latin typeface="Arial"/>
                <a:ea typeface="Arial"/>
                <a:cs typeface="Arial"/>
                <a:sym typeface="Arial"/>
              </a:defRPr>
            </a:pPr>
            <a:endParaRPr lang="en-US" sz="1800" b="1" spc="-1" dirty="0">
              <a:solidFill>
                <a:schemeClr val="bg2"/>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2"/>
                </a:solidFill>
                <a:latin typeface="Times New Roman"/>
                <a:cs typeface="Times New Roman"/>
                <a:sym typeface="Times New Roman"/>
              </a:rPr>
              <a:t>Discussion</a:t>
            </a:r>
            <a:endParaRPr lang="en-US" spc="-1" dirty="0">
              <a:solidFill>
                <a:schemeClr val="bg2"/>
              </a:solidFill>
              <a:latin typeface="Times New Roman"/>
              <a:cs typeface="Times New Roman"/>
              <a:sym typeface="Times New Roman"/>
            </a:endParaRPr>
          </a:p>
          <a:p>
            <a:pPr lvl="1">
              <a:buFont typeface="Arial"/>
              <a:buChar char="•"/>
            </a:pPr>
            <a:r>
              <a:rPr lang="en-US" sz="1800" spc="-1" dirty="0">
                <a:solidFill>
                  <a:schemeClr val="bg2"/>
                </a:solidFill>
                <a:latin typeface="Times New Roman" panose="02020603050405020304" pitchFamily="18" charset="0"/>
                <a:cs typeface="Times New Roman" panose="02020603050405020304" pitchFamily="18" charset="0"/>
                <a:sym typeface="Times New Roman"/>
              </a:rPr>
              <a:t>De la Oliva 24/1792r1 – completed</a:t>
            </a:r>
          </a:p>
          <a:p>
            <a:pPr lvl="1">
              <a:buFont typeface="Arial"/>
              <a:buChar char="•"/>
            </a:pPr>
            <a:r>
              <a:rPr lang="en-US" sz="1800" spc="-1" dirty="0">
                <a:solidFill>
                  <a:schemeClr val="bg2"/>
                </a:solidFill>
                <a:latin typeface="Times New Roman" panose="02020603050405020304" pitchFamily="18" charset="0"/>
                <a:cs typeface="Times New Roman" panose="02020603050405020304" pitchFamily="18" charset="0"/>
                <a:sym typeface="Times New Roman"/>
              </a:rPr>
              <a:t>De la Oliva 24/1844r2</a:t>
            </a:r>
          </a:p>
          <a:p>
            <a:pPr lvl="1">
              <a:buFont typeface="Arial"/>
              <a:buChar char="•"/>
            </a:pPr>
            <a:r>
              <a:rPr lang="en-US" sz="1800" spc="-1" dirty="0">
                <a:solidFill>
                  <a:schemeClr val="bg2"/>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2"/>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2"/>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41852050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2024 November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lumMod val="50000"/>
                    <a:lumOff val="50000"/>
                  </a:schemeClr>
                </a:solidFill>
              </a:rPr>
              <a:t>TGbi Agenda – November 11, 2024 – AM1</a:t>
            </a:r>
          </a:p>
        </p:txBody>
      </p:sp>
      <p:sp>
        <p:nvSpPr>
          <p:cNvPr id="9218" name="Rectangle 2"/>
          <p:cNvSpPr>
            <a:spLocks noGrp="1" noChangeArrowheads="1"/>
          </p:cNvSpPr>
          <p:nvPr>
            <p:ph idx="1"/>
          </p:nvPr>
        </p:nvSpPr>
        <p:spPr>
          <a:xfrm>
            <a:off x="914401" y="1338927"/>
            <a:ext cx="10361084" cy="4833271"/>
          </a:xfrm>
          <a:ln/>
        </p:spPr>
        <p:txBody>
          <a:bodyPr>
            <a:normAutofit fontScale="850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lumMod val="50000"/>
                    <a:lumOff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Agenda approval –  approved by unanimous consent (26 participants on-line, 11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Monday			AM1 (ad hoc) Ansley 1751r0, </a:t>
            </a:r>
            <a:r>
              <a:rPr lang="en-US" sz="1800" dirty="0" err="1">
                <a:solidFill>
                  <a:schemeClr val="tx1">
                    <a:lumMod val="50000"/>
                    <a:lumOff val="50000"/>
                  </a:schemeClr>
                </a:solidFill>
                <a:latin typeface="Times New Roman" panose="02020603050405020304" pitchFamily="18" charset="0"/>
                <a:cs typeface="Times New Roman" panose="02020603050405020304" pitchFamily="18" charset="0"/>
              </a:rPr>
              <a:t>Sevin</a:t>
            </a: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 24/1440r2</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Tuesday			AM2 minutes approval, de la Oliva (1 submissions)</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Tuesday			PM2 Henry 24/1739r0, Hawkes 24/1304r6</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Wednesday		AM1 single topic discussion (Handling ongoing transactions across epoch boundaries)</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Thursday			AM1 Huang, </a:t>
            </a:r>
            <a:r>
              <a:rPr lang="en-US" sz="1800" dirty="0" err="1">
                <a:solidFill>
                  <a:schemeClr val="tx1">
                    <a:lumMod val="50000"/>
                    <a:lumOff val="50000"/>
                  </a:schemeClr>
                </a:solidFill>
                <a:latin typeface="Times New Roman" panose="02020603050405020304" pitchFamily="18" charset="0"/>
                <a:cs typeface="Times New Roman" panose="02020603050405020304" pitchFamily="18" charset="0"/>
              </a:rPr>
              <a:t>Ficara</a:t>
            </a: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 24/1714r1 </a:t>
            </a:r>
          </a:p>
          <a:p>
            <a:pPr marL="0" lvl="1" indent="0">
              <a:defRPr sz="1500" spc="-1">
                <a:latin typeface="Arial"/>
                <a:ea typeface="Arial"/>
                <a:cs typeface="Arial"/>
                <a:sym typeface="Arial"/>
              </a:defRPr>
            </a:pPr>
            <a:endParaRPr lang="en-US" sz="1800" b="1" spc="-1" dirty="0">
              <a:solidFill>
                <a:schemeClr val="tx1">
                  <a:lumMod val="50000"/>
                  <a:lumOff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lumMod val="50000"/>
                    <a:lumOff val="50000"/>
                  </a:schemeClr>
                </a:solidFill>
                <a:latin typeface="Times New Roman"/>
                <a:cs typeface="Times New Roman"/>
                <a:sym typeface="Times New Roman"/>
              </a:rPr>
              <a:t>Discussion</a:t>
            </a:r>
            <a:endParaRPr lang="en-US" spc="-1" dirty="0">
              <a:solidFill>
                <a:schemeClr val="tx1">
                  <a:lumMod val="50000"/>
                  <a:lumOff val="50000"/>
                </a:schemeClr>
              </a:solidFill>
              <a:latin typeface="Times New Roman"/>
              <a:cs typeface="Times New Roman"/>
              <a:sym typeface="Times New Roman"/>
            </a:endParaRPr>
          </a:p>
          <a:p>
            <a:pPr lvl="1">
              <a:buFont typeface="Arial"/>
              <a:buChar cha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Ansley 24/1751 Comment resolution</a:t>
            </a:r>
          </a:p>
          <a:p>
            <a:pPr lvl="1">
              <a:buFont typeface="Arial"/>
              <a:buChar char="•"/>
            </a:pPr>
            <a:r>
              <a:rPr lang="en-US" sz="1800" spc="-1" dirty="0" err="1">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Sevin</a:t>
            </a: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 24/1440r2</a:t>
            </a:r>
          </a:p>
          <a:p>
            <a:pPr lvl="1">
              <a:buFont typeface="Arial"/>
              <a:buChar cha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De la Oliva 24/1792r0 – still some comments</a:t>
            </a:r>
          </a:p>
          <a:p>
            <a:pPr lvl="1">
              <a:buFont typeface="Arial"/>
              <a:buChar cha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tx1">
                    <a:lumMod val="50000"/>
                    <a:lumOff val="50000"/>
                  </a:schemeClr>
                </a:solidFill>
              </a:rPr>
              <a:t>Adjourn ad hoc session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20</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9727934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chemeClr val="tx1"/>
                </a:solidFill>
              </a:rPr>
              <a:t>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51</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and teleconference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24/1612r0 (Sept. Interim), 24/1683r0 (Oct. 2 Telecon), 24/1707r0 (Oct. 23 Telecon), 24/1723r0 (October ad Hoc)</a:t>
            </a:r>
          </a:p>
          <a:p>
            <a:endParaRPr lang="en-US" sz="1800" b="0" dirty="0">
              <a:solidFill>
                <a:schemeClr val="tx1"/>
              </a:solidFill>
            </a:endParaRPr>
          </a:p>
          <a:p>
            <a:endParaRPr lang="en-US" sz="1800" b="0" dirty="0">
              <a:solidFill>
                <a:schemeClr val="tx1"/>
              </a:solidFill>
            </a:endParaRPr>
          </a:p>
          <a:p>
            <a:r>
              <a:rPr lang="en-US" sz="1800" b="0" dirty="0"/>
              <a:t>Mover:   Jerome Henry</a:t>
            </a:r>
          </a:p>
          <a:p>
            <a:r>
              <a:rPr lang="en-US" sz="1800" b="0" dirty="0"/>
              <a:t>Second:  Antonio de la Oliva</a:t>
            </a:r>
          </a:p>
          <a:p>
            <a:r>
              <a:rPr lang="en-US" sz="1800" b="0" dirty="0"/>
              <a:t>Approved by unanimous consent</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52</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a:xfrm>
            <a:off x="914401" y="1524001"/>
            <a:ext cx="10361084" cy="4570414"/>
          </a:xfrm>
        </p:spPr>
        <p:txBody>
          <a:bodyPr>
            <a:normAutofit fontScale="62500" lnSpcReduction="20000"/>
          </a:bodyPr>
          <a:lstStyle/>
          <a:p>
            <a:pPr marL="0" indent="0">
              <a:buNone/>
            </a:pPr>
            <a:r>
              <a:rPr lang="en-US" sz="1800" b="0" dirty="0">
                <a:solidFill>
                  <a:schemeClr val="tx1"/>
                </a:solidFill>
                <a:sym typeface="Arial"/>
              </a:rPr>
              <a:t>Approve directing the Editor to create a Draft 0.7 with the texts and CID resolutions that have reached consensus within the group during this plenary and earlier ad hoc session.</a:t>
            </a:r>
          </a:p>
          <a:p>
            <a:r>
              <a:rPr lang="en-US" sz="1800" b="0" dirty="0">
                <a:solidFill>
                  <a:schemeClr val="tx1"/>
                </a:solidFill>
                <a:sym typeface="Arial"/>
              </a:rPr>
              <a:t>Specifically: </a:t>
            </a:r>
          </a:p>
          <a:p>
            <a:pPr algn="l"/>
            <a:r>
              <a:rPr lang="en-US" sz="1400" b="0" i="0" dirty="0">
                <a:solidFill>
                  <a:srgbClr val="222222"/>
                </a:solidFill>
                <a:effectLst/>
                <a:latin typeface="Arial" panose="020B0604020202020204" pitchFamily="34" charset="0"/>
              </a:rPr>
              <a:t>- CID resolution from Doc 24/1724r2 : for 16 CIDs : 1005, 1121, 1180, 1198, 1199, 1217, 1218, 1389, 1489, 1490, 1491, 1492, 1493, 1494, 1495, 1498</a:t>
            </a:r>
          </a:p>
          <a:p>
            <a:pPr algn="l"/>
            <a:r>
              <a:rPr lang="en-US" sz="1400" b="0" i="0" dirty="0">
                <a:solidFill>
                  <a:srgbClr val="222222"/>
                </a:solidFill>
                <a:effectLst/>
                <a:latin typeface="Arial" panose="020B0604020202020204" pitchFamily="34" charset="0"/>
              </a:rPr>
              <a:t>- Text from document 24/1710r0</a:t>
            </a:r>
          </a:p>
          <a:p>
            <a:pPr algn="l"/>
            <a:r>
              <a:rPr lang="en-US" sz="1400" b="0" i="0" dirty="0">
                <a:solidFill>
                  <a:srgbClr val="222222"/>
                </a:solidFill>
                <a:effectLst/>
                <a:latin typeface="Arial" panose="020B0604020202020204" pitchFamily="34" charset="0"/>
              </a:rPr>
              <a:t>- CID resolution from Doc 24/1727r2 : for 1 CID : 1146</a:t>
            </a:r>
          </a:p>
          <a:p>
            <a:pPr algn="l"/>
            <a:r>
              <a:rPr lang="en-US" sz="1400" b="0" i="0" dirty="0">
                <a:solidFill>
                  <a:srgbClr val="222222"/>
                </a:solidFill>
                <a:effectLst/>
                <a:latin typeface="Arial" panose="020B0604020202020204" pitchFamily="34" charset="0"/>
              </a:rPr>
              <a:t>- CID resolution from Doc 24/1679r3 for 5 CIDs : 1227, 1229, 1287, 1203, 1224</a:t>
            </a:r>
          </a:p>
          <a:p>
            <a:pPr algn="l"/>
            <a:r>
              <a:rPr lang="en-US" sz="1400" b="0" dirty="0">
                <a:solidFill>
                  <a:srgbClr val="222222"/>
                </a:solidFill>
                <a:latin typeface="Arial" panose="020B0604020202020204" pitchFamily="34" charset="0"/>
              </a:rPr>
              <a:t>- CID resolution from Doc 24/1738r1 for 29 CIDs : 1104, 1059, 1297, 1160, 1298, 1300, 1299, 1301, 1302, 1304, 1305, 1501, 1007, 1315, 1317, 1022, 1323, 1023, 1106, 1110, 1169, 1340, 1064, 1174, 1351, 1352, 1357, 1303, 1329.</a:t>
            </a:r>
          </a:p>
          <a:p>
            <a:pPr marL="0" indent="0" algn="l"/>
            <a:r>
              <a:rPr lang="en-US" sz="1400" b="0" dirty="0">
                <a:solidFill>
                  <a:srgbClr val="222222"/>
                </a:solidFill>
                <a:latin typeface="Arial" panose="020B0604020202020204" pitchFamily="34" charset="0"/>
              </a:rPr>
              <a:t>- CID resolution from Doc 24/1737r2 for 7 CIDs : 1156, 1184, 1185, 1044, 1186, 1045, 1318.</a:t>
            </a:r>
          </a:p>
          <a:p>
            <a:pPr algn="l"/>
            <a:r>
              <a:rPr lang="en-US" sz="1400" b="0" dirty="0">
                <a:solidFill>
                  <a:srgbClr val="222222"/>
                </a:solidFill>
                <a:latin typeface="Arial" panose="020B0604020202020204" pitchFamily="34" charset="0"/>
              </a:rPr>
              <a:t>- CID resolution from Doc 24/1792r2 for 10 CIDS: 1013, 1014, 1015, 1060, 1062, 1066, 1115, 1119, 1167, 1170</a:t>
            </a:r>
          </a:p>
          <a:p>
            <a:pPr algn="l"/>
            <a:r>
              <a:rPr lang="en-US" sz="1400" b="0" dirty="0">
                <a:solidFill>
                  <a:srgbClr val="222222"/>
                </a:solidFill>
                <a:latin typeface="Arial" panose="020B0604020202020204" pitchFamily="34" charset="0"/>
              </a:rPr>
              <a:t>- CID resolution from Doc 24/1304r7 for 30 CIDs: 1002, 1003, 1008, 1009, 1089, 1090, 1367, 1368, 1369, 1370, 1373, 1375, 1379, 1380, 1381, 1382, 1383, 1387, 1388, 1083, 1084, 1371, 1372, 1374, 1377, 1378, 1384, 1385, 1386, 1517</a:t>
            </a:r>
          </a:p>
          <a:p>
            <a:pPr algn="l"/>
            <a:r>
              <a:rPr lang="en-US" sz="1400" b="0" dirty="0">
                <a:solidFill>
                  <a:srgbClr val="222222"/>
                </a:solidFill>
                <a:latin typeface="Arial" panose="020B0604020202020204" pitchFamily="34" charset="0"/>
              </a:rPr>
              <a:t>- CID resolution from Doc 24/1792r3 for 1 CIDs: 1114</a:t>
            </a:r>
          </a:p>
          <a:p>
            <a:pPr algn="l"/>
            <a:r>
              <a:rPr lang="en-US" sz="1400" b="0" dirty="0">
                <a:solidFill>
                  <a:srgbClr val="222222"/>
                </a:solidFill>
                <a:latin typeface="Arial" panose="020B0604020202020204" pitchFamily="34" charset="0"/>
              </a:rPr>
              <a:t>- CID resolution from Doc 24/1751r1 for 10 CIDs : 1206, 1073, 1200, 1201, 1202, 1006, 1504, 1255, 1204, 1205.</a:t>
            </a:r>
          </a:p>
          <a:p>
            <a:pPr algn="l"/>
            <a:r>
              <a:rPr lang="en-US" sz="1400" b="0" dirty="0">
                <a:solidFill>
                  <a:srgbClr val="222222"/>
                </a:solidFill>
                <a:latin typeface="Arial" panose="020B0604020202020204" pitchFamily="34" charset="0"/>
              </a:rPr>
              <a:t>- CID resolution from Doc 24/1678r0 for 1 CID : 1148</a:t>
            </a:r>
          </a:p>
          <a:p>
            <a:pPr algn="l"/>
            <a:r>
              <a:rPr lang="en-US" sz="1400" b="0" dirty="0">
                <a:solidFill>
                  <a:srgbClr val="222222"/>
                </a:solidFill>
                <a:latin typeface="Arial" panose="020B0604020202020204" pitchFamily="34" charset="0"/>
              </a:rPr>
              <a:t>- CID resolution from Doc 24/1739r1 for 27 CIDs :  1232, 1163, 1319, 1320, 1321, 1024, 1322, 1164, 1165, 1108, 1324, 1025, 1325, 1018, 1111, 1326, 1502, 1327, 1505, 1356, 1342, 1506, 1235, 1257, 1281, 1289, 1290.</a:t>
            </a:r>
          </a:p>
          <a:p>
            <a:pPr algn="l"/>
            <a:r>
              <a:rPr lang="en-US" sz="1400" b="0" dirty="0">
                <a:solidFill>
                  <a:srgbClr val="222222"/>
                </a:solidFill>
                <a:latin typeface="Arial" panose="020B0604020202020204" pitchFamily="34" charset="0"/>
              </a:rPr>
              <a:t>- CID resolution from Doc 24/1576r8 for 1 CID : 1521.</a:t>
            </a:r>
          </a:p>
          <a:p>
            <a:pPr algn="l"/>
            <a:r>
              <a:rPr lang="en-US" sz="1400" b="0" dirty="0">
                <a:solidFill>
                  <a:srgbClr val="222222"/>
                </a:solidFill>
                <a:latin typeface="Arial" panose="020B0604020202020204" pitchFamily="34" charset="0"/>
              </a:rPr>
              <a:t>- CID resolution from Doc 24/1440r4 for 3 CIDs : 1001, 1085, 1086</a:t>
            </a:r>
          </a:p>
          <a:p>
            <a:pPr algn="l">
              <a:buFontTx/>
              <a:buChar char="-"/>
            </a:pPr>
            <a:r>
              <a:rPr lang="en-US" sz="1400" b="0" dirty="0">
                <a:solidFill>
                  <a:srgbClr val="222222"/>
                </a:solidFill>
                <a:latin typeface="Arial" panose="020B0604020202020204" pitchFamily="34" charset="0"/>
              </a:rPr>
              <a:t>CID resolution from Doc 24/1844r5 for 3 CIDs : 1026, 1092, 1091</a:t>
            </a:r>
          </a:p>
          <a:p>
            <a:pPr algn="l"/>
            <a:r>
              <a:rPr lang="en-US" sz="1800" b="0" dirty="0"/>
              <a:t>Mover: 		Stephane Baron</a:t>
            </a:r>
          </a:p>
          <a:p>
            <a:r>
              <a:rPr lang="en-US" sz="1800" b="0" dirty="0"/>
              <a:t>Second:   	Jerome Henry</a:t>
            </a:r>
          </a:p>
          <a:p>
            <a:r>
              <a:rPr lang="en-US" sz="1800" b="0" dirty="0"/>
              <a:t>Approved by unanimous consent,   </a:t>
            </a:r>
            <a:r>
              <a:rPr lang="en-US" sz="1800" b="0" strike="sngStrike" dirty="0"/>
              <a:t>xx Yes, x No, x A Provisional until verified</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3776269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November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November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p>
          <a:p>
            <a:pPr>
              <a:buFont typeface="Arial" panose="020B0604020202020204" pitchFamily="34" charset="0"/>
              <a:buChar char="•"/>
            </a:pPr>
            <a:r>
              <a:rPr lang="en-US" dirty="0">
                <a:hlinkClick r:id="rId2"/>
              </a:rPr>
              <a:t>https://cvent.me/eDZgoD</a:t>
            </a:r>
            <a:endParaRPr lang="en-US" dirty="0"/>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365580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8283</TotalTime>
  <Words>3318</Words>
  <Application>Microsoft Office PowerPoint</Application>
  <PresentationFormat>Widescreen</PresentationFormat>
  <Paragraphs>322</Paragraphs>
  <Slides>25</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3" baseType="lpstr">
      <vt:lpstr>Arial</vt:lpstr>
      <vt:lpstr>Calibri</vt:lpstr>
      <vt:lpstr>Helvetica Neue</vt:lpstr>
      <vt:lpstr>Monotype Sorts</vt:lpstr>
      <vt:lpstr>Symbol</vt:lpstr>
      <vt:lpstr>Times New Roman</vt:lpstr>
      <vt:lpstr>Office Theme</vt:lpstr>
      <vt:lpstr>Document</vt:lpstr>
      <vt:lpstr>November Plenary Session Agenda</vt:lpstr>
      <vt:lpstr>Abstract</vt:lpstr>
      <vt:lpstr>IEEE 802.11   Enhanced Data Privacy Task Group</vt:lpstr>
      <vt:lpstr>Registration for the November IEEE 802 plenary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November 14, 2024 – AM1</vt:lpstr>
      <vt:lpstr>TGbi Agenda – November 13, 2024 – AM1</vt:lpstr>
      <vt:lpstr>TGbi Agenda – November 12, 2024 – PM2</vt:lpstr>
      <vt:lpstr>TGbi Agenda – November 12, 2024 – AM2</vt:lpstr>
      <vt:lpstr>TGbi Agenda – November 11, 2024 – AM1</vt:lpstr>
      <vt:lpstr>Timeline</vt:lpstr>
      <vt:lpstr>Motion # 51</vt:lpstr>
      <vt:lpstr>Motion # 52</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Ansley, Carol (CCI-Atlanta)</cp:lastModifiedBy>
  <cp:revision>81</cp:revision>
  <cp:lastPrinted>1601-01-01T00:00:00Z</cp:lastPrinted>
  <dcterms:created xsi:type="dcterms:W3CDTF">2023-11-10T19:40:49Z</dcterms:created>
  <dcterms:modified xsi:type="dcterms:W3CDTF">2024-11-14T18:05:38Z</dcterms:modified>
  <cp:category>Name, Affiliation</cp:category>
</cp:coreProperties>
</file>