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258" r:id="rId4"/>
    <p:sldId id="2427" r:id="rId5"/>
    <p:sldId id="267" r:id="rId6"/>
    <p:sldId id="268" r:id="rId7"/>
    <p:sldId id="269" r:id="rId8"/>
    <p:sldId id="270" r:id="rId9"/>
    <p:sldId id="271" r:id="rId10"/>
    <p:sldId id="272" r:id="rId11"/>
    <p:sldId id="273" r:id="rId12"/>
    <p:sldId id="274" r:id="rId13"/>
    <p:sldId id="275" r:id="rId14"/>
    <p:sldId id="276" r:id="rId15"/>
    <p:sldId id="2415" r:id="rId16"/>
    <p:sldId id="2431" r:id="rId17"/>
    <p:sldId id="2430" r:id="rId18"/>
    <p:sldId id="2429" r:id="rId19"/>
    <p:sldId id="2428" r:id="rId20"/>
    <p:sldId id="2423" r:id="rId21"/>
    <p:sldId id="2374" r:id="rId22"/>
    <p:sldId id="2377" r:id="rId23"/>
    <p:sldId id="2424" r:id="rId24"/>
    <p:sldId id="278" r:id="rId25"/>
    <p:sldId id="279"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48" autoAdjust="0"/>
    <p:restoredTop sz="94660"/>
  </p:normalViewPr>
  <p:slideViewPr>
    <p:cSldViewPr>
      <p:cViewPr varScale="1">
        <p:scale>
          <a:sx n="113" d="100"/>
          <a:sy n="113" d="100"/>
        </p:scale>
        <p:origin x="138" y="16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E6C1542E-518B-48FA-994D-53754007AC2B}"/>
    <pc:docChg chg="custSel modSld">
      <pc:chgData name="Ansley, Carol (CCI-Atlanta)" userId="cbcdc21a-90c4-4b2f-81f7-da4165205229" providerId="ADAL" clId="{E6C1542E-518B-48FA-994D-53754007AC2B}" dt="2024-11-14T14:54:22.590" v="52" actId="20577"/>
      <pc:docMkLst>
        <pc:docMk/>
      </pc:docMkLst>
      <pc:sldChg chg="modSp mod">
        <pc:chgData name="Ansley, Carol (CCI-Atlanta)" userId="cbcdc21a-90c4-4b2f-81f7-da4165205229" providerId="ADAL" clId="{E6C1542E-518B-48FA-994D-53754007AC2B}" dt="2024-11-14T14:54:22.590" v="52" actId="20577"/>
        <pc:sldMkLst>
          <pc:docMk/>
          <pc:sldMk cId="4230476255" sldId="2431"/>
        </pc:sldMkLst>
        <pc:spChg chg="mod">
          <ac:chgData name="Ansley, Carol (CCI-Atlanta)" userId="cbcdc21a-90c4-4b2f-81f7-da4165205229" providerId="ADAL" clId="{E6C1542E-518B-48FA-994D-53754007AC2B}" dt="2024-11-14T14:54:22.590" v="52" actId="20577"/>
          <ac:spMkLst>
            <pc:docMk/>
            <pc:sldMk cId="4230476255" sldId="2431"/>
            <ac:spMk id="9218"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54933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84247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919905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525094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69870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802.11-24/1677r6</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2024</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November Plenary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2024-11-14</a:t>
            </a:r>
            <a:endParaRPr lang="en-GB" sz="2000" b="0" dirty="0"/>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a:xfrm>
            <a:off x="6195484" y="1905001"/>
            <a:ext cx="5080000" cy="4189414"/>
          </a:xfrm>
        </p:spPr>
        <p:txBody>
          <a:bodyPr>
            <a:noAutofit/>
          </a:bodyPr>
          <a:lstStyle/>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November 14, 2024 – AM1</a:t>
            </a:r>
          </a:p>
        </p:txBody>
      </p:sp>
      <p:sp>
        <p:nvSpPr>
          <p:cNvPr id="9218" name="Rectangle 2"/>
          <p:cNvSpPr>
            <a:spLocks noGrp="1" noChangeArrowheads="1"/>
          </p:cNvSpPr>
          <p:nvPr>
            <p:ph idx="1"/>
          </p:nvPr>
        </p:nvSpPr>
        <p:spPr>
          <a:xfrm>
            <a:off x="914401" y="1338927"/>
            <a:ext cx="10361084" cy="4833271"/>
          </a:xfrm>
          <a:ln/>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6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6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Teleconference Schedule: Dec. 4, 11, 18, Jan. </a:t>
            </a:r>
            <a:r>
              <a:rPr lang="en-US" sz="1800" spc="-1">
                <a:solidFill>
                  <a:schemeClr val="tx1"/>
                </a:solidFill>
                <a:latin typeface="Times New Roman" panose="02020603050405020304" pitchFamily="18" charset="0"/>
                <a:cs typeface="Times New Roman" panose="02020603050405020304" pitchFamily="18" charset="0"/>
                <a:sym typeface="Times New Roman"/>
              </a:rPr>
              <a:t>8</a:t>
            </a: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0" lvl="1"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pc="-1" dirty="0">
              <a:solidFill>
                <a:schemeClr val="tx1"/>
              </a:solidFill>
              <a:latin typeface="Times New Roman"/>
              <a:cs typeface="Times New Roman"/>
              <a:sym typeface="Times New Roman"/>
            </a:endParaRP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Times New Roman"/>
              </a:rPr>
              <a:t>De la Oliva 24/1792r3 – updated to add CID1114, no text changes, straw poll requested</a:t>
            </a: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Times New Roman"/>
              </a:rPr>
              <a:t>Ansley 24/1751r1 – straw poll requested</a:t>
            </a: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Times New Roman"/>
              </a:rPr>
              <a:t>Huang 24/1678r0, 24/1927r0</a:t>
            </a:r>
          </a:p>
          <a:p>
            <a:pPr lvl="1">
              <a:buFont typeface="Arial"/>
              <a:buChar char="•"/>
            </a:pPr>
            <a:r>
              <a:rPr lang="en-US" sz="1800" spc="-1" dirty="0" err="1">
                <a:solidFill>
                  <a:schemeClr val="tx1"/>
                </a:solidFill>
                <a:latin typeface="Times New Roman" panose="02020603050405020304" pitchFamily="18" charset="0"/>
                <a:cs typeface="Times New Roman" panose="02020603050405020304" pitchFamily="18" charset="0"/>
                <a:sym typeface="Times New Roman"/>
              </a:rPr>
              <a:t>Ficara</a:t>
            </a:r>
            <a:r>
              <a:rPr lang="en-US" sz="1800" spc="-1" dirty="0">
                <a:solidFill>
                  <a:schemeClr val="tx1"/>
                </a:solidFill>
                <a:latin typeface="Times New Roman" panose="02020603050405020304" pitchFamily="18" charset="0"/>
                <a:cs typeface="Times New Roman" panose="02020603050405020304" pitchFamily="18" charset="0"/>
                <a:sym typeface="Times New Roman"/>
              </a:rPr>
              <a:t> 24/1714r2</a:t>
            </a: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Times New Roman"/>
              </a:rPr>
              <a:t>Henry 24/1936r0</a:t>
            </a:r>
            <a:r>
              <a:rPr lang="en-US" sz="1800" dirty="0">
                <a:latin typeface="Times New Roman" panose="02020603050405020304" pitchFamily="18" charset="0"/>
                <a:cs typeface="Times New Roman" panose="02020603050405020304" pitchFamily="18" charset="0"/>
              </a:rPr>
              <a:t>, 1576r6, 1579r6, </a:t>
            </a:r>
            <a:r>
              <a:rPr lang="en-US" sz="1800" spc="-1" dirty="0">
                <a:solidFill>
                  <a:schemeClr val="tx1"/>
                </a:solidFill>
                <a:latin typeface="Times New Roman" panose="02020603050405020304" pitchFamily="18" charset="0"/>
                <a:cs typeface="Times New Roman" panose="02020603050405020304" pitchFamily="18" charset="0"/>
                <a:sym typeface="Times New Roman"/>
              </a:rPr>
              <a:t>24/1739r0</a:t>
            </a: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Times New Roman"/>
              </a:rPr>
              <a:t>Handling ongoing transactions across epoch boundaries – postponed, potentially to after the Plenary</a:t>
            </a:r>
          </a:p>
          <a:p>
            <a:pPr lvl="1">
              <a:buFont typeface="Arial"/>
              <a:buChar char="•"/>
            </a:pPr>
            <a:r>
              <a:rPr lang="en-US" sz="18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tx1"/>
                </a:solidFill>
              </a:rPr>
              <a:t>Adjourn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4230476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2"/>
                </a:solidFill>
              </a:rPr>
              <a:t>TGbi Agenda – November 13, 2024 – AM1</a:t>
            </a:r>
          </a:p>
        </p:txBody>
      </p:sp>
      <p:sp>
        <p:nvSpPr>
          <p:cNvPr id="9218" name="Rectangle 2"/>
          <p:cNvSpPr>
            <a:spLocks noGrp="1" noChangeArrowheads="1"/>
          </p:cNvSpPr>
          <p:nvPr>
            <p:ph idx="1"/>
          </p:nvPr>
        </p:nvSpPr>
        <p:spPr>
          <a:xfrm>
            <a:off x="914401" y="1338927"/>
            <a:ext cx="10361084" cy="4833271"/>
          </a:xfrm>
          <a:ln/>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2"/>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2"/>
                </a:solidFill>
                <a:latin typeface="Times New Roman" panose="02020603050405020304" pitchFamily="18" charset="0"/>
                <a:cs typeface="Times New Roman" panose="02020603050405020304" pitchFamily="18" charset="0"/>
                <a:sym typeface="Arial"/>
              </a:rPr>
              <a:t>Agenda approval –  approved by unanimous consent (41 participants on-line, 12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bg2"/>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2"/>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Wednesday		AM1 single topic discussion (Handling ongoing transactions across epoch boundaries), Henry 24/1739r0, 1576r6, 1579r6, Hawkes 24/1304r6</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Thursday		AM1 Huang 24/1927, </a:t>
            </a:r>
            <a:r>
              <a:rPr lang="en-US" sz="1800" dirty="0" err="1">
                <a:solidFill>
                  <a:schemeClr val="bg2"/>
                </a:solidFill>
                <a:latin typeface="Times New Roman" panose="02020603050405020304" pitchFamily="18" charset="0"/>
                <a:cs typeface="Times New Roman" panose="02020603050405020304" pitchFamily="18" charset="0"/>
              </a:rPr>
              <a:t>Ficara</a:t>
            </a:r>
            <a:r>
              <a:rPr lang="en-US" sz="1800" dirty="0">
                <a:solidFill>
                  <a:schemeClr val="bg2"/>
                </a:solidFill>
                <a:latin typeface="Times New Roman" panose="02020603050405020304" pitchFamily="18" charset="0"/>
                <a:cs typeface="Times New Roman" panose="02020603050405020304" pitchFamily="18" charset="0"/>
              </a:rPr>
              <a:t> 24/1714r2, motion for creation of Draft 0.7</a:t>
            </a:r>
          </a:p>
          <a:p>
            <a:pPr marL="0" lvl="1" indent="0">
              <a:defRPr sz="1500" spc="-1">
                <a:latin typeface="Arial"/>
                <a:ea typeface="Arial"/>
                <a:cs typeface="Arial"/>
                <a:sym typeface="Arial"/>
              </a:defRPr>
            </a:pPr>
            <a:endParaRPr lang="en-US" sz="1800" b="1" spc="-1" dirty="0">
              <a:solidFill>
                <a:schemeClr val="bg2"/>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2"/>
                </a:solidFill>
                <a:latin typeface="Times New Roman"/>
                <a:cs typeface="Times New Roman"/>
                <a:sym typeface="Times New Roman"/>
              </a:rPr>
              <a:t>Discussion</a:t>
            </a:r>
            <a:endParaRPr lang="en-US" spc="-1" dirty="0">
              <a:solidFill>
                <a:schemeClr val="bg2"/>
              </a:solidFill>
              <a:latin typeface="Times New Roman"/>
              <a:cs typeface="Times New Roman"/>
              <a:sym typeface="Times New Roman"/>
            </a:endParaRPr>
          </a:p>
          <a:p>
            <a:pPr lvl="1">
              <a:buFont typeface="Arial"/>
              <a:buChar char="•"/>
            </a:pPr>
            <a:r>
              <a:rPr lang="en-US" sz="1800" spc="-1" dirty="0">
                <a:solidFill>
                  <a:schemeClr val="bg2"/>
                </a:solidFill>
                <a:latin typeface="Times New Roman" panose="02020603050405020304" pitchFamily="18" charset="0"/>
                <a:cs typeface="Times New Roman" panose="02020603050405020304" pitchFamily="18" charset="0"/>
                <a:sym typeface="Times New Roman"/>
              </a:rPr>
              <a:t>Hawkes </a:t>
            </a:r>
            <a:r>
              <a:rPr lang="en-US" sz="1800" dirty="0">
                <a:solidFill>
                  <a:schemeClr val="bg2"/>
                </a:solidFill>
                <a:latin typeface="Times New Roman" panose="02020603050405020304" pitchFamily="18" charset="0"/>
                <a:cs typeface="Times New Roman" panose="02020603050405020304" pitchFamily="18" charset="0"/>
              </a:rPr>
              <a:t>24/1304r6 – presented and straw poll passed</a:t>
            </a:r>
          </a:p>
          <a:p>
            <a:pPr lvl="1">
              <a:buFont typeface="Arial"/>
              <a:buChar char="•"/>
            </a:pPr>
            <a:r>
              <a:rPr lang="en-US" sz="1800" spc="-1" dirty="0">
                <a:solidFill>
                  <a:schemeClr val="bg2"/>
                </a:solidFill>
                <a:latin typeface="Times New Roman" panose="02020603050405020304" pitchFamily="18" charset="0"/>
                <a:cs typeface="Times New Roman" panose="02020603050405020304" pitchFamily="18" charset="0"/>
                <a:sym typeface="Times New Roman"/>
              </a:rPr>
              <a:t>Henry 24/1936r1 – presented</a:t>
            </a:r>
            <a:r>
              <a:rPr lang="en-US" sz="1800" dirty="0">
                <a:solidFill>
                  <a:schemeClr val="bg2"/>
                </a:solidFill>
                <a:latin typeface="Times New Roman" panose="02020603050405020304" pitchFamily="18" charset="0"/>
                <a:cs typeface="Times New Roman" panose="02020603050405020304" pitchFamily="18" charset="0"/>
              </a:rPr>
              <a:t>, 1576r6, 1579r6, </a:t>
            </a:r>
            <a:r>
              <a:rPr lang="en-US" sz="1800" spc="-1" dirty="0">
                <a:solidFill>
                  <a:schemeClr val="bg2"/>
                </a:solidFill>
                <a:latin typeface="Times New Roman" panose="02020603050405020304" pitchFamily="18" charset="0"/>
                <a:cs typeface="Times New Roman" panose="02020603050405020304" pitchFamily="18" charset="0"/>
                <a:sym typeface="Times New Roman"/>
              </a:rPr>
              <a:t>24/1739r0 - presented</a:t>
            </a:r>
          </a:p>
          <a:p>
            <a:pPr lvl="1">
              <a:buFont typeface="Arial"/>
              <a:buChar char="•"/>
            </a:pPr>
            <a:r>
              <a:rPr lang="en-US" sz="1800" spc="-1" dirty="0">
                <a:solidFill>
                  <a:schemeClr val="bg2"/>
                </a:solidFill>
                <a:latin typeface="Times New Roman" panose="02020603050405020304" pitchFamily="18" charset="0"/>
                <a:cs typeface="Times New Roman" panose="02020603050405020304" pitchFamily="18" charset="0"/>
                <a:sym typeface="Times New Roman"/>
              </a:rPr>
              <a:t>Ansley 24/1751r1</a:t>
            </a:r>
          </a:p>
          <a:p>
            <a:pPr lvl="1">
              <a:buFont typeface="Arial"/>
              <a:buChar char="•"/>
            </a:pPr>
            <a:r>
              <a:rPr lang="en-US" sz="1800" spc="-1" dirty="0">
                <a:solidFill>
                  <a:schemeClr val="bg2"/>
                </a:solidFill>
                <a:latin typeface="Times New Roman" panose="02020603050405020304" pitchFamily="18" charset="0"/>
                <a:cs typeface="Times New Roman" panose="02020603050405020304" pitchFamily="18" charset="0"/>
                <a:sym typeface="Times New Roman"/>
              </a:rPr>
              <a:t>Handling ongoing transactions across epoch boundaries – postponed, potentially to after the Plenary</a:t>
            </a:r>
          </a:p>
          <a:p>
            <a:pPr lvl="1">
              <a:buFont typeface="Arial"/>
              <a:buChar char="•"/>
            </a:pPr>
            <a:r>
              <a:rPr lang="en-US" sz="1800" spc="-1" dirty="0">
                <a:solidFill>
                  <a:schemeClr val="bg2"/>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2"/>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2"/>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extLst>
      <p:ext uri="{BB962C8B-B14F-4D97-AF65-F5344CB8AC3E}">
        <p14:creationId xmlns:p14="http://schemas.microsoft.com/office/powerpoint/2010/main" val="24163612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lumMod val="50000"/>
                    <a:lumOff val="50000"/>
                  </a:schemeClr>
                </a:solidFill>
              </a:rPr>
              <a:t>TGbi Agenda – November 12, 2024 – PM2</a:t>
            </a:r>
          </a:p>
        </p:txBody>
      </p:sp>
      <p:sp>
        <p:nvSpPr>
          <p:cNvPr id="9218" name="Rectangle 2"/>
          <p:cNvSpPr>
            <a:spLocks noGrp="1" noChangeArrowheads="1"/>
          </p:cNvSpPr>
          <p:nvPr>
            <p:ph idx="1"/>
          </p:nvPr>
        </p:nvSpPr>
        <p:spPr>
          <a:xfrm>
            <a:off x="914401" y="1338927"/>
            <a:ext cx="10361084" cy="4833271"/>
          </a:xfrm>
          <a:ln/>
        </p:spPr>
        <p:txBody>
          <a:bodyPr>
            <a:normAutofit fontScale="92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lumMod val="50000"/>
                    <a:lumOff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Agenda approval –  approved by unanimous consent (38 participants on-line, 8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Tuesday			PM2 Henry 24/1739r0, 1576r6, 1579r6, Hawkes 24/1304r6</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Wednesday		AM1 single topic discussion (Handling ongoing transactions across epoch boundaries)</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Thursday		AM1 Huang 24/1927, </a:t>
            </a:r>
            <a:r>
              <a:rPr lang="en-US" sz="1800" dirty="0" err="1">
                <a:solidFill>
                  <a:schemeClr val="tx1">
                    <a:lumMod val="50000"/>
                    <a:lumOff val="50000"/>
                  </a:schemeClr>
                </a:solidFill>
                <a:latin typeface="Times New Roman" panose="02020603050405020304" pitchFamily="18" charset="0"/>
                <a:cs typeface="Times New Roman" panose="02020603050405020304" pitchFamily="18" charset="0"/>
              </a:rPr>
              <a:t>Ficara</a:t>
            </a: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 24/1714r1, motion for creation of Draft 0.7</a:t>
            </a:r>
          </a:p>
          <a:p>
            <a:pPr marL="0" lvl="1" indent="0">
              <a:defRPr sz="1500" spc="-1">
                <a:latin typeface="Arial"/>
                <a:ea typeface="Arial"/>
                <a:cs typeface="Arial"/>
                <a:sym typeface="Arial"/>
              </a:defRPr>
            </a:pPr>
            <a:endParaRPr lang="en-US" sz="1800" b="1" spc="-1" dirty="0">
              <a:solidFill>
                <a:schemeClr val="tx1">
                  <a:lumMod val="50000"/>
                  <a:lumOff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lumMod val="50000"/>
                    <a:lumOff val="50000"/>
                  </a:schemeClr>
                </a:solidFill>
                <a:latin typeface="Times New Roman"/>
                <a:cs typeface="Times New Roman"/>
                <a:sym typeface="Times New Roman"/>
              </a:rPr>
              <a:t>Discussion</a:t>
            </a:r>
            <a:endParaRPr lang="en-US" spc="-1" dirty="0">
              <a:solidFill>
                <a:schemeClr val="tx1">
                  <a:lumMod val="50000"/>
                  <a:lumOff val="50000"/>
                </a:schemeClr>
              </a:solidFill>
              <a:latin typeface="Times New Roman"/>
              <a:cs typeface="Times New Roman"/>
              <a:sym typeface="Times New Roman"/>
            </a:endParaRPr>
          </a:p>
          <a:p>
            <a:pPr lvl="1">
              <a:buFont typeface="Arial"/>
              <a:buChar cha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CID assignment discussion</a:t>
            </a:r>
          </a:p>
          <a:p>
            <a:pPr lvl="1">
              <a:buFont typeface="Arial"/>
              <a:buChar cha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De la Oliva 24/1844r2 (completed discussion)</a:t>
            </a:r>
          </a:p>
          <a:p>
            <a:pPr lvl="1">
              <a:buFont typeface="Arial"/>
              <a:buChar cha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Henry 24/1739r0, 24/1936r0</a:t>
            </a: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 1576r6, 1579r6 – not reached</a:t>
            </a:r>
            <a:endPar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endParaRPr>
          </a:p>
          <a:p>
            <a:pPr lvl="1">
              <a:buFont typeface="Arial"/>
              <a:buChar cha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Hawkes </a:t>
            </a: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24/1304r6</a:t>
            </a:r>
          </a:p>
          <a:p>
            <a:pPr lvl="1">
              <a:buFont typeface="Arial"/>
              <a:buChar cha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tx1">
                    <a:lumMod val="50000"/>
                    <a:lumOff val="50000"/>
                  </a:schemeClr>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166141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2"/>
                </a:solidFill>
              </a:rPr>
              <a:t>TGbi Agenda – November 12, 2024 – AM2</a:t>
            </a:r>
          </a:p>
        </p:txBody>
      </p:sp>
      <p:sp>
        <p:nvSpPr>
          <p:cNvPr id="9218" name="Rectangle 2"/>
          <p:cNvSpPr>
            <a:spLocks noGrp="1" noChangeArrowheads="1"/>
          </p:cNvSpPr>
          <p:nvPr>
            <p:ph idx="1"/>
          </p:nvPr>
        </p:nvSpPr>
        <p:spPr>
          <a:xfrm>
            <a:off x="914401" y="1338927"/>
            <a:ext cx="10361084" cy="4833271"/>
          </a:xfrm>
          <a:ln/>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bg2"/>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2"/>
                </a:solidFill>
                <a:latin typeface="Times New Roman" panose="02020603050405020304" pitchFamily="18" charset="0"/>
                <a:cs typeface="Times New Roman" panose="02020603050405020304" pitchFamily="18" charset="0"/>
                <a:sym typeface="Arial"/>
              </a:rPr>
              <a:t>Agenda approval –  approved by unanimous consent (23 participants on-line, 11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bg2"/>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bg2"/>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Tuesday			AM2 minutes approval (motion #50), de la Oliva (2 submission)</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Tuesday			PM2 Henry 24/1739r0, Hawkes 24/1304r6, 1576r6, 1579r6</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Wednesday		AM1 single topic discussion (Handling ongoing transactions across epoch boundaries)</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bg2"/>
                </a:solidFill>
                <a:latin typeface="Times New Roman" panose="02020603050405020304" pitchFamily="18" charset="0"/>
                <a:cs typeface="Times New Roman" panose="02020603050405020304" pitchFamily="18" charset="0"/>
              </a:rPr>
              <a:t>Thursday		AM1 Huang 24/1927, </a:t>
            </a:r>
            <a:r>
              <a:rPr lang="en-US" sz="1800" dirty="0" err="1">
                <a:solidFill>
                  <a:schemeClr val="bg2"/>
                </a:solidFill>
                <a:latin typeface="Times New Roman" panose="02020603050405020304" pitchFamily="18" charset="0"/>
                <a:cs typeface="Times New Roman" panose="02020603050405020304" pitchFamily="18" charset="0"/>
              </a:rPr>
              <a:t>Ficara</a:t>
            </a:r>
            <a:r>
              <a:rPr lang="en-US" sz="1800" dirty="0">
                <a:solidFill>
                  <a:schemeClr val="bg2"/>
                </a:solidFill>
                <a:latin typeface="Times New Roman" panose="02020603050405020304" pitchFamily="18" charset="0"/>
                <a:cs typeface="Times New Roman" panose="02020603050405020304" pitchFamily="18" charset="0"/>
              </a:rPr>
              <a:t> 24/1714r1, motion for creation of Draft 0.7</a:t>
            </a:r>
          </a:p>
          <a:p>
            <a:pPr marL="0" lvl="1" indent="0">
              <a:defRPr sz="1500" spc="-1">
                <a:latin typeface="Arial"/>
                <a:ea typeface="Arial"/>
                <a:cs typeface="Arial"/>
                <a:sym typeface="Arial"/>
              </a:defRPr>
            </a:pPr>
            <a:endParaRPr lang="en-US" sz="1800" b="1" spc="-1" dirty="0">
              <a:solidFill>
                <a:schemeClr val="bg2"/>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bg2"/>
                </a:solidFill>
                <a:latin typeface="Times New Roman"/>
                <a:cs typeface="Times New Roman"/>
                <a:sym typeface="Times New Roman"/>
              </a:rPr>
              <a:t>Discussion</a:t>
            </a:r>
            <a:endParaRPr lang="en-US" spc="-1" dirty="0">
              <a:solidFill>
                <a:schemeClr val="bg2"/>
              </a:solidFill>
              <a:latin typeface="Times New Roman"/>
              <a:cs typeface="Times New Roman"/>
              <a:sym typeface="Times New Roman"/>
            </a:endParaRPr>
          </a:p>
          <a:p>
            <a:pPr lvl="1">
              <a:buFont typeface="Arial"/>
              <a:buChar char="•"/>
            </a:pPr>
            <a:r>
              <a:rPr lang="en-US" sz="1800" spc="-1" dirty="0">
                <a:solidFill>
                  <a:schemeClr val="bg2"/>
                </a:solidFill>
                <a:latin typeface="Times New Roman" panose="02020603050405020304" pitchFamily="18" charset="0"/>
                <a:cs typeface="Times New Roman" panose="02020603050405020304" pitchFamily="18" charset="0"/>
                <a:sym typeface="Times New Roman"/>
              </a:rPr>
              <a:t>De la Oliva 24/1792r1 – completed</a:t>
            </a:r>
          </a:p>
          <a:p>
            <a:pPr lvl="1">
              <a:buFont typeface="Arial"/>
              <a:buChar char="•"/>
            </a:pPr>
            <a:r>
              <a:rPr lang="en-US" sz="1800" spc="-1" dirty="0">
                <a:solidFill>
                  <a:schemeClr val="bg2"/>
                </a:solidFill>
                <a:latin typeface="Times New Roman" panose="02020603050405020304" pitchFamily="18" charset="0"/>
                <a:cs typeface="Times New Roman" panose="02020603050405020304" pitchFamily="18" charset="0"/>
                <a:sym typeface="Times New Roman"/>
              </a:rPr>
              <a:t>De la Oliva 24/1844r2</a:t>
            </a:r>
          </a:p>
          <a:p>
            <a:pPr lvl="1">
              <a:buFont typeface="Arial"/>
              <a:buChar char="•"/>
            </a:pPr>
            <a:r>
              <a:rPr lang="en-US" sz="1800" spc="-1" dirty="0">
                <a:solidFill>
                  <a:schemeClr val="bg2"/>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bg2"/>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bg2"/>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41852050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2024 November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lumMod val="50000"/>
                    <a:lumOff val="50000"/>
                  </a:schemeClr>
                </a:solidFill>
              </a:rPr>
              <a:t>TGbi Agenda – November 11, 2024 – AM1</a:t>
            </a:r>
          </a:p>
        </p:txBody>
      </p:sp>
      <p:sp>
        <p:nvSpPr>
          <p:cNvPr id="9218" name="Rectangle 2"/>
          <p:cNvSpPr>
            <a:spLocks noGrp="1" noChangeArrowheads="1"/>
          </p:cNvSpPr>
          <p:nvPr>
            <p:ph idx="1"/>
          </p:nvPr>
        </p:nvSpPr>
        <p:spPr>
          <a:xfrm>
            <a:off x="914401" y="1338927"/>
            <a:ext cx="10361084" cy="4833271"/>
          </a:xfrm>
          <a:ln/>
        </p:spPr>
        <p:txBody>
          <a:bodyPr>
            <a:normAutofit fontScale="850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lumMod val="50000"/>
                    <a:lumOff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Agenda approval –  approved by unanimous consent (26 participants on-line, 11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Monday			AM1 (ad hoc) Ansley 1751r0, </a:t>
            </a:r>
            <a:r>
              <a:rPr lang="en-US" sz="1800" dirty="0" err="1">
                <a:solidFill>
                  <a:schemeClr val="tx1">
                    <a:lumMod val="50000"/>
                    <a:lumOff val="50000"/>
                  </a:schemeClr>
                </a:solidFill>
                <a:latin typeface="Times New Roman" panose="02020603050405020304" pitchFamily="18" charset="0"/>
                <a:cs typeface="Times New Roman" panose="02020603050405020304" pitchFamily="18" charset="0"/>
              </a:rPr>
              <a:t>Sevin</a:t>
            </a: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 24/1440r2</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Tuesday			AM2 minutes approval, de la Oliva (1 submissions)</a:t>
            </a:r>
          </a:p>
          <a:p>
            <a:pPr marL="922338" lvl="3" indent="-461963">
              <a:lnSpc>
                <a:spcPct val="120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Tuesday			PM2 Henry 24/1739r0, Hawkes 24/1304r6</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Wednesday		AM1 single topic discussion (Handling ongoing transactions across epoch boundaries)</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Thursday			AM1 Huang, </a:t>
            </a:r>
            <a:r>
              <a:rPr lang="en-US" sz="1800" dirty="0" err="1">
                <a:solidFill>
                  <a:schemeClr val="tx1">
                    <a:lumMod val="50000"/>
                    <a:lumOff val="50000"/>
                  </a:schemeClr>
                </a:solidFill>
                <a:latin typeface="Times New Roman" panose="02020603050405020304" pitchFamily="18" charset="0"/>
                <a:cs typeface="Times New Roman" panose="02020603050405020304" pitchFamily="18" charset="0"/>
              </a:rPr>
              <a:t>Ficara</a:t>
            </a:r>
            <a:r>
              <a:rPr lang="en-US" sz="1800" dirty="0">
                <a:solidFill>
                  <a:schemeClr val="tx1">
                    <a:lumMod val="50000"/>
                    <a:lumOff val="50000"/>
                  </a:schemeClr>
                </a:solidFill>
                <a:latin typeface="Times New Roman" panose="02020603050405020304" pitchFamily="18" charset="0"/>
                <a:cs typeface="Times New Roman" panose="02020603050405020304" pitchFamily="18" charset="0"/>
              </a:rPr>
              <a:t> 24/1714r1 </a:t>
            </a:r>
          </a:p>
          <a:p>
            <a:pPr marL="0" lvl="1" indent="0">
              <a:defRPr sz="1500" spc="-1">
                <a:latin typeface="Arial"/>
                <a:ea typeface="Arial"/>
                <a:cs typeface="Arial"/>
                <a:sym typeface="Arial"/>
              </a:defRPr>
            </a:pPr>
            <a:endParaRPr lang="en-US" sz="1800" b="1" spc="-1" dirty="0">
              <a:solidFill>
                <a:schemeClr val="tx1">
                  <a:lumMod val="50000"/>
                  <a:lumOff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lumMod val="50000"/>
                    <a:lumOff val="50000"/>
                  </a:schemeClr>
                </a:solidFill>
                <a:latin typeface="Times New Roman"/>
                <a:cs typeface="Times New Roman"/>
                <a:sym typeface="Times New Roman"/>
              </a:rPr>
              <a:t>Discussion</a:t>
            </a:r>
            <a:endParaRPr lang="en-US" spc="-1" dirty="0">
              <a:solidFill>
                <a:schemeClr val="tx1">
                  <a:lumMod val="50000"/>
                  <a:lumOff val="50000"/>
                </a:schemeClr>
              </a:solidFill>
              <a:latin typeface="Times New Roman"/>
              <a:cs typeface="Times New Roman"/>
              <a:sym typeface="Times New Roman"/>
            </a:endParaRPr>
          </a:p>
          <a:p>
            <a:pPr lvl="1">
              <a:buFont typeface="Arial"/>
              <a:buChar cha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Ansley 24/1751 Comment resolution</a:t>
            </a:r>
          </a:p>
          <a:p>
            <a:pPr lvl="1">
              <a:buFont typeface="Arial"/>
              <a:buChar char="•"/>
            </a:pPr>
            <a:r>
              <a:rPr lang="en-US" sz="1800" spc="-1" dirty="0" err="1">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Sevin</a:t>
            </a: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 24/1440r2</a:t>
            </a:r>
          </a:p>
          <a:p>
            <a:pPr lvl="1">
              <a:buFont typeface="Arial"/>
              <a:buChar cha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De la Oliva 24/1792r0 – still some comments</a:t>
            </a:r>
          </a:p>
          <a:p>
            <a:pPr lvl="1">
              <a:buFont typeface="Arial"/>
              <a:buChar char="•"/>
            </a:pPr>
            <a:r>
              <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tx1">
                    <a:lumMod val="50000"/>
                    <a:lumOff val="50000"/>
                  </a:schemeClr>
                </a:solidFill>
              </a:rPr>
              <a:t>Adjourn ad hoc session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727934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51</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24/1612r0 (Sept. Interim), 24/1683r0 (Oct. 2 Telecon), 24/1707r0 (Oct. 23 Telecon), 24/1723r0 (October ad Hoc)</a:t>
            </a:r>
          </a:p>
          <a:p>
            <a:endParaRPr lang="en-US" sz="1800" b="0" dirty="0">
              <a:solidFill>
                <a:schemeClr val="tx1"/>
              </a:solidFill>
            </a:endParaRPr>
          </a:p>
          <a:p>
            <a:endParaRPr lang="en-US" sz="1800" b="0" dirty="0">
              <a:solidFill>
                <a:schemeClr val="tx1"/>
              </a:solidFill>
            </a:endParaRPr>
          </a:p>
          <a:p>
            <a:r>
              <a:rPr lang="en-US" sz="1800" b="0" dirty="0"/>
              <a:t>Mover:   Jerome Henry</a:t>
            </a:r>
          </a:p>
          <a:p>
            <a:r>
              <a:rPr lang="en-US" sz="1800" b="0" dirty="0"/>
              <a:t>Second:  Antonio de la Oliva</a:t>
            </a:r>
          </a:p>
          <a:p>
            <a:r>
              <a:rPr lang="en-US" sz="1800" b="0" dirty="0"/>
              <a:t>Approved by unanimous consent</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a:xfrm>
            <a:off x="914401" y="1524001"/>
            <a:ext cx="10361084" cy="4570414"/>
          </a:xfrm>
        </p:spPr>
        <p:txBody>
          <a:bodyPr>
            <a:normAutofit/>
          </a:bodyPr>
          <a:lstStyle/>
          <a:p>
            <a:pPr marL="0" indent="0">
              <a:buNone/>
            </a:pPr>
            <a:r>
              <a:rPr lang="en-US" sz="1800" b="0" dirty="0">
                <a:solidFill>
                  <a:schemeClr val="tx1"/>
                </a:solidFill>
                <a:sym typeface="Arial"/>
              </a:rPr>
              <a:t>Approve directing the Editor to create a Draft ** with the texts and CID resolutions that have reached consensus within the group during this plenary.</a:t>
            </a:r>
          </a:p>
          <a:p>
            <a:r>
              <a:rPr lang="en-US" sz="1800" b="0" dirty="0">
                <a:solidFill>
                  <a:schemeClr val="tx1"/>
                </a:solidFill>
                <a:sym typeface="Arial"/>
              </a:rPr>
              <a:t>Specifically: </a:t>
            </a:r>
          </a:p>
          <a:p>
            <a:pPr algn="l"/>
            <a:r>
              <a:rPr lang="en-US" sz="1800" b="0" i="0" dirty="0">
                <a:solidFill>
                  <a:schemeClr val="tx1"/>
                </a:solidFill>
                <a:effectLst/>
                <a:latin typeface="Segoe UI" panose="020B0502040204020203" pitchFamily="34" charset="0"/>
                <a:sym typeface="Arial"/>
              </a:rPr>
              <a:t>	</a:t>
            </a:r>
            <a:r>
              <a:rPr lang="en-US" sz="1800" b="0" i="0" u="none" strike="noStrike" dirty="0">
                <a:solidFill>
                  <a:srgbClr val="212121"/>
                </a:solidFill>
                <a:effectLst/>
                <a:latin typeface="Calibri" panose="020F0502020204030204" pitchFamily="34" charset="0"/>
              </a:rPr>
              <a:t>11-24/nnnr3: (58 CIDs)</a:t>
            </a:r>
            <a:r>
              <a:rPr lang="en-US" sz="1400" b="0" dirty="0">
                <a:solidFill>
                  <a:srgbClr val="212121"/>
                </a:solidFill>
                <a:latin typeface="Aptos" panose="020B0004020202020204" pitchFamily="34" charset="0"/>
              </a:rPr>
              <a:t>  	</a:t>
            </a:r>
            <a:r>
              <a:rPr lang="en-US" sz="1800" b="0" i="0" u="none" strike="noStrike" dirty="0">
                <a:solidFill>
                  <a:srgbClr val="212121"/>
                </a:solidFill>
                <a:effectLst/>
                <a:latin typeface="Calibri" panose="020F0502020204030204" pitchFamily="34" charset="0"/>
              </a:rPr>
              <a:t>CID #s</a:t>
            </a:r>
          </a:p>
          <a:p>
            <a:pPr algn="l"/>
            <a:r>
              <a:rPr lang="en-US" sz="1800" b="0" dirty="0"/>
              <a:t>Mover: 	</a:t>
            </a:r>
          </a:p>
          <a:p>
            <a:r>
              <a:rPr lang="en-US" sz="1800" b="0" dirty="0"/>
              <a:t>Second:   </a:t>
            </a:r>
          </a:p>
          <a:p>
            <a:r>
              <a:rPr lang="en-US" sz="1800" b="0" strike="sngStrike" dirty="0"/>
              <a:t>Approved by unanimous consent,   xx Yes, x No, x A Provisional until verified</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6650533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November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a:buFont typeface="Arial" panose="020B0604020202020204" pitchFamily="34" charset="0"/>
              <a:buChar char="•"/>
            </a:pPr>
            <a:r>
              <a:rPr lang="en-US" dirty="0">
                <a:hlinkClick r:id="rId2"/>
              </a:rPr>
              <a:t>https://cvent.me/eDZgoD</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365580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8157</TotalTime>
  <Words>2862</Words>
  <Application>Microsoft Office PowerPoint</Application>
  <PresentationFormat>Widescreen</PresentationFormat>
  <Paragraphs>304</Paragraphs>
  <Slides>25</Slides>
  <Notes>8</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5" baseType="lpstr">
      <vt:lpstr>Aptos</vt:lpstr>
      <vt:lpstr>Arial</vt:lpstr>
      <vt:lpstr>Calibri</vt:lpstr>
      <vt:lpstr>Helvetica Neue</vt:lpstr>
      <vt:lpstr>Monotype Sorts</vt:lpstr>
      <vt:lpstr>Segoe UI</vt:lpstr>
      <vt:lpstr>Symbol</vt:lpstr>
      <vt:lpstr>Times New Roman</vt:lpstr>
      <vt:lpstr>Office Theme</vt:lpstr>
      <vt:lpstr>Document</vt:lpstr>
      <vt:lpstr>November Plenary Session Agenda</vt:lpstr>
      <vt:lpstr>Abstract</vt:lpstr>
      <vt:lpstr>IEEE 802.11   Enhanced Data Privacy Task Group</vt:lpstr>
      <vt:lpstr>Registration for the November IEEE 802 plenary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November 14, 2024 – AM1</vt:lpstr>
      <vt:lpstr>TGbi Agenda – November 13, 2024 – AM1</vt:lpstr>
      <vt:lpstr>TGbi Agenda – November 12, 2024 – PM2</vt:lpstr>
      <vt:lpstr>TGbi Agenda – November 12, 2024 – AM2</vt:lpstr>
      <vt:lpstr>TGbi Agenda – November 11, 2024 – AM1</vt:lpstr>
      <vt:lpstr>Timeline</vt:lpstr>
      <vt:lpstr>Motion # 51</vt:lpstr>
      <vt:lpstr>Motion # --</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Ansley, Carol (CCI-Atlanta)</cp:lastModifiedBy>
  <cp:revision>80</cp:revision>
  <cp:lastPrinted>1601-01-01T00:00:00Z</cp:lastPrinted>
  <dcterms:created xsi:type="dcterms:W3CDTF">2023-11-10T19:40:49Z</dcterms:created>
  <dcterms:modified xsi:type="dcterms:W3CDTF">2024-11-14T14:54:57Z</dcterms:modified>
  <cp:category>Name, Affiliation</cp:category>
</cp:coreProperties>
</file>