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0"/>
  </p:notesMasterIdLst>
  <p:handoutMasterIdLst>
    <p:handoutMasterId r:id="rId21"/>
  </p:handoutMasterIdLst>
  <p:sldIdLst>
    <p:sldId id="256" r:id="rId2"/>
    <p:sldId id="257" r:id="rId3"/>
    <p:sldId id="2366" r:id="rId4"/>
    <p:sldId id="262" r:id="rId5"/>
    <p:sldId id="2367" r:id="rId6"/>
    <p:sldId id="2368" r:id="rId7"/>
    <p:sldId id="2369" r:id="rId8"/>
    <p:sldId id="2370" r:id="rId9"/>
    <p:sldId id="269" r:id="rId10"/>
    <p:sldId id="275" r:id="rId11"/>
    <p:sldId id="277" r:id="rId12"/>
    <p:sldId id="270" r:id="rId13"/>
    <p:sldId id="271" r:id="rId14"/>
    <p:sldId id="263" r:id="rId15"/>
    <p:sldId id="2371" r:id="rId16"/>
    <p:sldId id="2372" r:id="rId17"/>
    <p:sldId id="2373" r:id="rId18"/>
    <p:sldId id="264" r:id="rId19"/>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p:cViewPr varScale="1">
        <p:scale>
          <a:sx n="63" d="100"/>
          <a:sy n="63" d="100"/>
        </p:scale>
        <p:origin x="804" y="56"/>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802.11-19/1413r0</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t>Sept. 2019</a:t>
            </a:r>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Nikola Serafimovski, pureLiFi</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802.11-19/1413r0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Sept. 2019</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Nikola Serafimovski, pureLiFi</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11</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85848452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12</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6328449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13</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12216572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14</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18</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4</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5</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8568472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6</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78145966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7</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1145745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8</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1033725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9</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7320750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10</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1885800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November 2024</a:t>
            </a:r>
            <a:endParaRPr lang="en-GB"/>
          </a:p>
        </p:txBody>
      </p:sp>
      <p:sp>
        <p:nvSpPr>
          <p:cNvPr id="5" name="Footer Placeholder 4"/>
          <p:cNvSpPr>
            <a:spLocks noGrp="1"/>
          </p:cNvSpPr>
          <p:nvPr>
            <p:ph type="ftr" idx="11"/>
          </p:nvPr>
        </p:nvSpPr>
        <p:spPr/>
        <p:txBody>
          <a:bodyPr/>
          <a:lstStyle>
            <a:lvl1pPr>
              <a:defRPr/>
            </a:lvl1pPr>
          </a:lstStyle>
          <a:p>
            <a:r>
              <a:rPr lang="en-GB"/>
              <a:t>Nikola Serafimovski, pureLiFi</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Nikola Serafimovski, pureLiFi</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November 2024</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November 2024</a:t>
            </a:r>
            <a:endParaRPr lang="en-GB"/>
          </a:p>
        </p:txBody>
      </p:sp>
      <p:sp>
        <p:nvSpPr>
          <p:cNvPr id="5" name="Footer Placeholder 4"/>
          <p:cNvSpPr>
            <a:spLocks noGrp="1"/>
          </p:cNvSpPr>
          <p:nvPr>
            <p:ph type="ftr" idx="11"/>
          </p:nvPr>
        </p:nvSpPr>
        <p:spPr/>
        <p:txBody>
          <a:bodyPr/>
          <a:lstStyle>
            <a:lvl1pPr>
              <a:defRPr/>
            </a:lvl1pPr>
          </a:lstStyle>
          <a:p>
            <a:r>
              <a:rPr lang="en-GB"/>
              <a:t>Nikola Serafimovski, pureLiFi</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November 2024</a:t>
            </a:r>
            <a:endParaRPr lang="en-GB"/>
          </a:p>
        </p:txBody>
      </p:sp>
      <p:sp>
        <p:nvSpPr>
          <p:cNvPr id="6" name="Footer Placeholder 5"/>
          <p:cNvSpPr>
            <a:spLocks noGrp="1"/>
          </p:cNvSpPr>
          <p:nvPr>
            <p:ph type="ftr" idx="11"/>
          </p:nvPr>
        </p:nvSpPr>
        <p:spPr/>
        <p:txBody>
          <a:bodyPr/>
          <a:lstStyle>
            <a:lvl1pPr>
              <a:defRPr/>
            </a:lvl1pPr>
          </a:lstStyle>
          <a:p>
            <a:r>
              <a:rPr lang="en-GB"/>
              <a:t>Nikola Serafimovski, pureLiFi</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November 2024</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Nikola Serafimovski, pureLiFi</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November 2024</a:t>
            </a:r>
            <a:endParaRPr lang="en-GB"/>
          </a:p>
        </p:txBody>
      </p:sp>
      <p:sp>
        <p:nvSpPr>
          <p:cNvPr id="4" name="Footer Placeholder 3"/>
          <p:cNvSpPr>
            <a:spLocks noGrp="1"/>
          </p:cNvSpPr>
          <p:nvPr>
            <p:ph type="ftr" idx="11"/>
          </p:nvPr>
        </p:nvSpPr>
        <p:spPr/>
        <p:txBody>
          <a:bodyPr/>
          <a:lstStyle>
            <a:lvl1pPr>
              <a:defRPr/>
            </a:lvl1pPr>
          </a:lstStyle>
          <a:p>
            <a:r>
              <a:rPr lang="en-GB"/>
              <a:t>Nikola Serafimovski, pureLiFi</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November 2024</a:t>
            </a:r>
            <a:endParaRPr lang="en-GB"/>
          </a:p>
        </p:txBody>
      </p:sp>
      <p:sp>
        <p:nvSpPr>
          <p:cNvPr id="3" name="Footer Placeholder 2"/>
          <p:cNvSpPr>
            <a:spLocks noGrp="1"/>
          </p:cNvSpPr>
          <p:nvPr>
            <p:ph type="ftr" idx="11"/>
          </p:nvPr>
        </p:nvSpPr>
        <p:spPr/>
        <p:txBody>
          <a:bodyPr/>
          <a:lstStyle>
            <a:lvl1pPr>
              <a:defRPr/>
            </a:lvl1pPr>
          </a:lstStyle>
          <a:p>
            <a:r>
              <a:rPr lang="en-GB"/>
              <a:t>Nikola Serafimovski, pureLiFi</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November 2024</a:t>
            </a:r>
            <a:endParaRPr lang="en-GB"/>
          </a:p>
        </p:txBody>
      </p:sp>
      <p:sp>
        <p:nvSpPr>
          <p:cNvPr id="5" name="Footer Placeholder 4"/>
          <p:cNvSpPr>
            <a:spLocks noGrp="1"/>
          </p:cNvSpPr>
          <p:nvPr>
            <p:ph type="ftr" idx="11"/>
          </p:nvPr>
        </p:nvSpPr>
        <p:spPr/>
        <p:txBody>
          <a:bodyPr/>
          <a:lstStyle>
            <a:lvl1pPr>
              <a:defRPr/>
            </a:lvl1pPr>
          </a:lstStyle>
          <a:p>
            <a:r>
              <a:rPr lang="en-GB"/>
              <a:t>Nikola Serafimovski, pureLiFi</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November 2024</a:t>
            </a:r>
            <a:endParaRPr lang="en-GB"/>
          </a:p>
        </p:txBody>
      </p:sp>
      <p:sp>
        <p:nvSpPr>
          <p:cNvPr id="5" name="Footer Placeholder 4"/>
          <p:cNvSpPr>
            <a:spLocks noGrp="1"/>
          </p:cNvSpPr>
          <p:nvPr>
            <p:ph type="ftr" idx="11"/>
          </p:nvPr>
        </p:nvSpPr>
        <p:spPr/>
        <p:txBody>
          <a:bodyPr/>
          <a:lstStyle>
            <a:lvl1pPr>
              <a:defRPr/>
            </a:lvl1pPr>
          </a:lstStyle>
          <a:p>
            <a:r>
              <a:rPr lang="en-GB"/>
              <a:t>Nikola Serafimovski, pureLiFi</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November 2024</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Nikola Serafimovski, pureLiFi</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802.11-24/1675r2</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web.cvent.com/event/cfbda833-a1ae-4e62-b6c3-fa156738a349/summary"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www.ieee.org/web/membership/ethics/code_ethics.html" TargetMode="External"/><Relationship Id="rId4" Type="http://schemas.openxmlformats.org/officeDocument/2006/relationships/hyperlink" Target="http://standards.ieee.org/resources/antitrust-guidelines.pdf"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tandards.ieee.org/about/sasb/patcom/materials.html"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hyperlink" Target="http://www.ieee802.org/devdocs.shtml" TargetMode="External"/><Relationship Id="rId4" Type="http://schemas.openxmlformats.org/officeDocument/2006/relationships/hyperlink" Target="https://standards.ieee.org/develop/policies/bylaws/sb_bylaws.pdf%20section%205.2.1.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Enhanced Light Communications Agenda</a:t>
            </a:r>
            <a:endParaRPr lang="en-GB" dirty="0"/>
          </a:p>
        </p:txBody>
      </p:sp>
      <p:sp>
        <p:nvSpPr>
          <p:cNvPr id="3074" name="Rectangle 2"/>
          <p:cNvSpPr>
            <a:spLocks noGrp="1" noChangeArrowheads="1"/>
          </p:cNvSpPr>
          <p:nvPr>
            <p:ph type="subTitle" idx="1"/>
          </p:nvPr>
        </p:nvSpPr>
        <p:spPr>
          <a:xfrm>
            <a:off x="1828800" y="2160662"/>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2024-09-30</a:t>
            </a:r>
          </a:p>
        </p:txBody>
      </p:sp>
      <p:sp>
        <p:nvSpPr>
          <p:cNvPr id="6" name="Date Placeholder 3"/>
          <p:cNvSpPr>
            <a:spLocks noGrp="1"/>
          </p:cNvSpPr>
          <p:nvPr>
            <p:ph type="dt" idx="10"/>
          </p:nvPr>
        </p:nvSpPr>
        <p:spPr/>
        <p:txBody>
          <a:bodyPr/>
          <a:lstStyle/>
          <a:p>
            <a:r>
              <a:rPr lang="en-US"/>
              <a:t>November 2024</a:t>
            </a:r>
            <a:endParaRPr lang="en-GB" dirty="0"/>
          </a:p>
        </p:txBody>
      </p:sp>
      <p:sp>
        <p:nvSpPr>
          <p:cNvPr id="7" name="Footer Placeholder 4"/>
          <p:cNvSpPr>
            <a:spLocks noGrp="1"/>
          </p:cNvSpPr>
          <p:nvPr>
            <p:ph type="ftr" idx="11"/>
          </p:nvPr>
        </p:nvSpPr>
        <p:spPr/>
        <p:txBody>
          <a:bodyPr/>
          <a:lstStyle/>
          <a:p>
            <a:r>
              <a:rPr lang="en-GB"/>
              <a:t>Nikola Serafimovski, pureLiFi</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3163692218"/>
              </p:ext>
            </p:extLst>
          </p:nvPr>
        </p:nvGraphicFramePr>
        <p:xfrm>
          <a:off x="996950" y="3484563"/>
          <a:ext cx="10121900" cy="2459037"/>
        </p:xfrm>
        <a:graphic>
          <a:graphicData uri="http://schemas.openxmlformats.org/presentationml/2006/ole">
            <mc:AlternateContent xmlns:mc="http://schemas.openxmlformats.org/markup-compatibility/2006">
              <mc:Choice xmlns:v="urn:schemas-microsoft-com:vml" Requires="v">
                <p:oleObj name="Document" r:id="rId3" imgW="10439485" imgH="2543802" progId="Word.Document.8">
                  <p:embed/>
                </p:oleObj>
              </mc:Choice>
              <mc:Fallback>
                <p:oleObj name="Document" r:id="rId3" imgW="10439485" imgH="2543802" progId="Word.Document.8">
                  <p:embed/>
                  <p:pic>
                    <p:nvPicPr>
                      <p:cNvPr id="3075" name="Object 3"/>
                      <p:cNvPicPr>
                        <a:picLocks noChangeAspect="1" noChangeArrowheads="1"/>
                      </p:cNvPicPr>
                      <p:nvPr/>
                    </p:nvPicPr>
                    <p:blipFill>
                      <a:blip r:embed="rId4"/>
                      <a:srcRect/>
                      <a:stretch>
                        <a:fillRect/>
                      </a:stretch>
                    </p:blipFill>
                    <p:spPr bwMode="auto">
                      <a:xfrm>
                        <a:off x="996950" y="3484563"/>
                        <a:ext cx="10121900" cy="2459037"/>
                      </a:xfrm>
                      <a:prstGeom prst="rect">
                        <a:avLst/>
                      </a:prstGeom>
                      <a:noFill/>
                    </p:spPr>
                  </p:pic>
                </p:oleObj>
              </mc:Fallback>
            </mc:AlternateContent>
          </a:graphicData>
        </a:graphic>
      </p:graphicFrame>
      <p:sp>
        <p:nvSpPr>
          <p:cNvPr id="3076" name="Rectangle 4"/>
          <p:cNvSpPr>
            <a:spLocks noChangeArrowheads="1"/>
          </p:cNvSpPr>
          <p:nvPr/>
        </p:nvSpPr>
        <p:spPr bwMode="auto">
          <a:xfrm>
            <a:off x="993775" y="303912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IEEE SA Copyright Policy</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r>
              <a:rPr lang="en-US" altLang="en-US" sz="2000" dirty="0"/>
              <a:t>By participating in this activity, you agree to comply with the IEEE Code of Ethics, all applicable laws, and all IEEE policies and procedures including, but not limited to, the IEEE SA Copyright Policy. </a:t>
            </a:r>
          </a:p>
          <a:p>
            <a:pPr lvl="0">
              <a:spcBef>
                <a:spcPts val="0"/>
              </a:spcBef>
              <a:spcAft>
                <a:spcPts val="0"/>
              </a:spcAft>
              <a:buClr>
                <a:srgbClr val="CC3300"/>
              </a:buClr>
              <a:buSzPct val="50000"/>
            </a:pPr>
            <a:endParaRPr lang="en-US" altLang="en-US" sz="2000" dirty="0">
              <a:latin typeface="Calibri" pitchFamily="34" charset="0"/>
              <a:cs typeface="Calibri" pitchFamily="34" charset="0"/>
            </a:endParaRPr>
          </a:p>
          <a:p>
            <a:pPr marL="1257300" lvl="2" indent="-342900">
              <a:buSzPct val="150000"/>
              <a:buFont typeface="Arial" panose="020B0604020202020204" pitchFamily="34" charset="0"/>
              <a:buChar char="•"/>
            </a:pPr>
            <a:r>
              <a:rPr lang="en-US" altLang="en-US" sz="2000" dirty="0"/>
              <a:t>Previously Published material (copyright assertion indicated) shall not be presented/submitted to the Working Group nor incorporated into a Working Group draft unless permission is granted. </a:t>
            </a:r>
          </a:p>
          <a:p>
            <a:pPr marL="1257300" lvl="2" indent="-342900">
              <a:buSzPct val="150000"/>
              <a:buFont typeface="Arial" panose="020B0604020202020204" pitchFamily="34" charset="0"/>
              <a:buChar char="•"/>
            </a:pPr>
            <a:r>
              <a:rPr lang="en-US" altLang="en-US" sz="2000" dirty="0"/>
              <a:t>Prior to presentation or submission, you shall notify the Working Group Chair of previously Published material and should assist the Chair in obtaining copyright permission acceptable to IEEE SA.</a:t>
            </a:r>
          </a:p>
          <a:p>
            <a:pPr marL="1257300" lvl="2" indent="-342900">
              <a:buSzPct val="150000"/>
              <a:buFont typeface="Arial" panose="020B0604020202020204" pitchFamily="34" charset="0"/>
              <a:buChar char="•"/>
            </a:pPr>
            <a:r>
              <a:rPr lang="en-US" altLang="en-US" sz="2000" dirty="0"/>
              <a:t>For material that is not previously Published, IEEE is automatically granted a license to use any material that is presented or submitted.</a:t>
            </a:r>
          </a:p>
          <a:p>
            <a:pPr>
              <a:defRPr/>
            </a:pPr>
            <a:endParaRPr lang="en-GB" altLang="en-US" sz="2000" dirty="0">
              <a:ea typeface="MS Gothic" panose="020B0609070205080204" pitchFamily="49" charset="-128"/>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10</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62751397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IEEE SA Copyright Policy</a:t>
            </a:r>
            <a:endParaRPr lang="en-US" altLang="en-US" dirty="0">
              <a:cs typeface="Calibri" panose="020F0502020204030204" pitchFamily="34" charset="0"/>
            </a:endParaRPr>
          </a:p>
        </p:txBody>
      </p:sp>
      <p:sp>
        <p:nvSpPr>
          <p:cNvPr id="3" name="Content Placeholder 2"/>
          <p:cNvSpPr>
            <a:spLocks noGrp="1"/>
          </p:cNvSpPr>
          <p:nvPr>
            <p:ph idx="1"/>
          </p:nvPr>
        </p:nvSpPr>
        <p:spPr>
          <a:xfrm>
            <a:off x="1" y="1556792"/>
            <a:ext cx="12072664" cy="4257229"/>
          </a:xfrm>
        </p:spPr>
        <p:txBody>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700" dirty="0"/>
              <a:t>IEEE SA Copyright Policy, see </a:t>
            </a:r>
            <a:br>
              <a:rPr lang="en-US" sz="1700" dirty="0"/>
            </a:br>
            <a:r>
              <a:rPr lang="en-US" sz="1700" dirty="0"/>
              <a:t>	Clause 7 of the IEEE SA Standards Board Bylaws</a:t>
            </a:r>
            <a:br>
              <a:rPr lang="en-US" sz="1700" dirty="0"/>
            </a:br>
            <a:r>
              <a:rPr lang="en-US" sz="1700" dirty="0"/>
              <a:t> 	</a:t>
            </a:r>
            <a:r>
              <a:rPr lang="en-US" sz="1400" dirty="0">
                <a:hlinkClick r:id="rId3"/>
              </a:rPr>
              <a:t>https://standards.ieee.org/about/policies/bylaws/sect6-7.html#7</a:t>
            </a:r>
            <a:br>
              <a:rPr lang="en-US" sz="1400" dirty="0"/>
            </a:br>
            <a:r>
              <a:rPr lang="en-US" sz="1700" dirty="0"/>
              <a:t>	Clause 6.1 of the IEEE SA Standards Board Operations Manual</a:t>
            </a:r>
            <a:br>
              <a:rPr lang="en-US" sz="1700" dirty="0"/>
            </a:br>
            <a:r>
              <a:rPr lang="en-US" sz="1700" dirty="0"/>
              <a:t>	</a:t>
            </a:r>
            <a:r>
              <a:rPr lang="en-US" sz="1400" dirty="0">
                <a:hlinkClick r:id="rId4"/>
              </a:rPr>
              <a:t>https://standards.ieee.org/about/policies/opman/sect6.html</a:t>
            </a:r>
            <a:endParaRPr lang="en-US" sz="1400" dirty="0"/>
          </a:p>
          <a:p>
            <a:pPr marL="1200150" lvl="2" indent="-285750">
              <a:buSzPct val="150000"/>
              <a:buFont typeface="Arial" panose="020B0604020202020204" pitchFamily="34" charset="0"/>
              <a:buChar char="•"/>
            </a:pPr>
            <a:r>
              <a:rPr lang="en-US" dirty="0"/>
              <a:t>IEEE SA Copyright Permission </a:t>
            </a:r>
            <a:br>
              <a:rPr lang="en-US" dirty="0"/>
            </a:br>
            <a:r>
              <a:rPr lang="en-US" dirty="0"/>
              <a:t>	</a:t>
            </a:r>
            <a:r>
              <a:rPr lang="en-US" sz="1400" dirty="0">
                <a:hlinkClick r:id="rId5"/>
              </a:rPr>
              <a:t>https://standards.ieee.org/content/dam/ieee-standards/standards/web/documents/other/permissionltrs.zip</a:t>
            </a:r>
            <a:br>
              <a:rPr lang="en-US" sz="1400" dirty="0"/>
            </a:br>
            <a:endParaRPr lang="en-US" sz="1400" dirty="0"/>
          </a:p>
          <a:p>
            <a:pPr marL="1200150" lvl="2" indent="-285750">
              <a:buSzPct val="150000"/>
              <a:buFont typeface="Arial" panose="020B0604020202020204" pitchFamily="34" charset="0"/>
              <a:buChar char="•"/>
            </a:pPr>
            <a:r>
              <a:rPr lang="en-US" dirty="0"/>
              <a:t>IEEE SA Copyright FAQs </a:t>
            </a:r>
            <a:br>
              <a:rPr lang="en-US" dirty="0"/>
            </a:br>
            <a:r>
              <a:rPr lang="en-US" dirty="0"/>
              <a:t>	</a:t>
            </a:r>
            <a:r>
              <a:rPr lang="en-US" sz="1400" dirty="0">
                <a:hlinkClick r:id="rId6"/>
              </a:rPr>
              <a:t>http://standards.ieee.org/faqs/copyrights.html/</a:t>
            </a:r>
            <a:endParaRPr lang="en-US" sz="1400" dirty="0"/>
          </a:p>
          <a:p>
            <a:pPr marL="1200150" lvl="2" indent="-285750">
              <a:buSzPct val="150000"/>
              <a:buFont typeface="Arial" panose="020B0604020202020204" pitchFamily="34" charset="0"/>
              <a:buChar char="•"/>
            </a:pPr>
            <a:r>
              <a:rPr lang="en-US" dirty="0"/>
              <a:t>IEEE SA Best Practices for IEEE Standards Development </a:t>
            </a:r>
          </a:p>
          <a:p>
            <a:pPr lvl="3">
              <a:buSzPct val="150000"/>
            </a:pPr>
            <a:r>
              <a:rPr lang="en-US" sz="1400" dirty="0">
                <a:hlinkClick r:id="rId7"/>
              </a:rPr>
              <a:t>http://standards.ieee.org/develop/policies/best_practices_for_ieee_standards_development_051215.pdf</a:t>
            </a:r>
            <a:br>
              <a:rPr lang="en-US" sz="1400" dirty="0"/>
            </a:br>
            <a:endParaRPr lang="en-US" sz="1400" dirty="0"/>
          </a:p>
          <a:p>
            <a:pPr marL="1200150" lvl="2" indent="-285750">
              <a:buSzPct val="150000"/>
              <a:buFont typeface="Arial" panose="020B0604020202020204" pitchFamily="34" charset="0"/>
              <a:buChar char="•"/>
            </a:pPr>
            <a:r>
              <a:rPr lang="en-US" dirty="0"/>
              <a:t>Distribution of Draft Standards (see 6.1.3 of the SASB Operations Manual)</a:t>
            </a:r>
          </a:p>
          <a:p>
            <a:pPr lvl="3">
              <a:buSzPct val="150000"/>
            </a:pPr>
            <a:r>
              <a:rPr lang="en-US" sz="1400" dirty="0">
                <a:hlinkClick r:id="rId4"/>
              </a:rPr>
              <a:t>https://standards.ieee.org/about/policies/opman/sect6.html</a:t>
            </a:r>
            <a:endParaRPr lang="en-US" sz="1400" dirty="0"/>
          </a:p>
          <a:p>
            <a:pPr>
              <a:defRPr/>
            </a:pPr>
            <a:endParaRPr lang="en-GB" altLang="en-US" sz="2000" dirty="0">
              <a:ea typeface="MS Gothic" panose="020B0609070205080204" pitchFamily="49" charset="-128"/>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11</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320539421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Logistics (1)</a:t>
            </a:r>
          </a:p>
        </p:txBody>
      </p:sp>
      <p:sp>
        <p:nvSpPr>
          <p:cNvPr id="3" name="Content Placeholder 2"/>
          <p:cNvSpPr>
            <a:spLocks noGrp="1"/>
          </p:cNvSpPr>
          <p:nvPr>
            <p:ph idx="1"/>
          </p:nvPr>
        </p:nvSpPr>
        <p:spPr>
          <a:xfrm>
            <a:off x="914401" y="1700808"/>
            <a:ext cx="10361084" cy="4113213"/>
          </a:xfrm>
        </p:spPr>
        <p:txBody>
          <a:bodyPr/>
          <a:lstStyle/>
          <a:p>
            <a:pPr>
              <a:spcBef>
                <a:spcPts val="1800"/>
              </a:spcBef>
            </a:pPr>
            <a:r>
              <a:rPr lang="en-US" altLang="en-US" dirty="0"/>
              <a:t>Documentation</a:t>
            </a:r>
          </a:p>
          <a:p>
            <a:pPr lvl="1"/>
            <a:r>
              <a:rPr lang="en-US" altLang="en-US" dirty="0">
                <a:hlinkClick r:id="rId3"/>
              </a:rPr>
              <a:t>http://mentor.ieee.org</a:t>
            </a:r>
            <a:endParaRPr lang="en-US" altLang="en-US" dirty="0"/>
          </a:p>
          <a:p>
            <a:pPr lvl="1"/>
            <a:r>
              <a:rPr lang="en-US" altLang="en-US" dirty="0"/>
              <a:t>Use “Enhanced Light Communications SG”</a:t>
            </a:r>
            <a:r>
              <a:rPr lang="en-US" altLang="ja-JP" dirty="0"/>
              <a:t> for submission</a:t>
            </a:r>
          </a:p>
          <a:p>
            <a:pPr lvl="1"/>
            <a:r>
              <a:rPr lang="en-US" altLang="en-US" dirty="0"/>
              <a:t>If you plan to make a submission be sure it does not contain company logos or advertising</a:t>
            </a:r>
          </a:p>
          <a:p>
            <a:pPr lvl="1"/>
            <a:endParaRPr lang="en-US" altLang="en-US" dirty="0"/>
          </a:p>
          <a:p>
            <a:pPr lvl="1"/>
            <a:endParaRPr lang="en-US" altLang="en-US"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12</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159311694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Logistics (2)</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13</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November 2024</a:t>
            </a:r>
            <a:endParaRPr lang="en-GB" dirty="0"/>
          </a:p>
        </p:txBody>
      </p:sp>
      <p:graphicFrame>
        <p:nvGraphicFramePr>
          <p:cNvPr id="9" name="Table 8">
            <a:extLst>
              <a:ext uri="{FF2B5EF4-FFF2-40B4-BE49-F238E27FC236}">
                <a16:creationId xmlns:a16="http://schemas.microsoft.com/office/drawing/2014/main" id="{E9CEDF24-4D11-45CC-B04F-CA7D8A4DA60E}"/>
              </a:ext>
            </a:extLst>
          </p:cNvPr>
          <p:cNvGraphicFramePr>
            <a:graphicFrameLocks noGrp="1"/>
          </p:cNvGraphicFramePr>
          <p:nvPr>
            <p:extLst>
              <p:ext uri="{D42A27DB-BD31-4B8C-83A1-F6EECF244321}">
                <p14:modId xmlns:p14="http://schemas.microsoft.com/office/powerpoint/2010/main" val="2247148503"/>
              </p:ext>
            </p:extLst>
          </p:nvPr>
        </p:nvGraphicFramePr>
        <p:xfrm>
          <a:off x="1945218" y="2204864"/>
          <a:ext cx="7696200" cy="1440750"/>
        </p:xfrm>
        <a:graphic>
          <a:graphicData uri="http://schemas.openxmlformats.org/drawingml/2006/table">
            <a:tbl>
              <a:tblPr firstRow="1" bandRow="1">
                <a:tableStyleId>{21E4AEA4-8DFA-4A89-87EB-49C32662AFE0}</a:tableStyleId>
              </a:tblPr>
              <a:tblGrid>
                <a:gridCol w="4267200">
                  <a:extLst>
                    <a:ext uri="{9D8B030D-6E8A-4147-A177-3AD203B41FA5}">
                      <a16:colId xmlns:a16="http://schemas.microsoft.com/office/drawing/2014/main" val="20000"/>
                    </a:ext>
                  </a:extLst>
                </a:gridCol>
                <a:gridCol w="3429000">
                  <a:extLst>
                    <a:ext uri="{9D8B030D-6E8A-4147-A177-3AD203B41FA5}">
                      <a16:colId xmlns:a16="http://schemas.microsoft.com/office/drawing/2014/main" val="20001"/>
                    </a:ext>
                  </a:extLst>
                </a:gridCol>
              </a:tblGrid>
              <a:tr h="370587">
                <a:tc>
                  <a:txBody>
                    <a:bodyPr/>
                    <a:lstStyle/>
                    <a:p>
                      <a:r>
                        <a:rPr lang="en-US" sz="1500" dirty="0"/>
                        <a:t>Position(s)</a:t>
                      </a:r>
                    </a:p>
                  </a:txBody>
                  <a:tcPr marT="45689" marB="45689"/>
                </a:tc>
                <a:tc>
                  <a:txBody>
                    <a:bodyPr/>
                    <a:lstStyle/>
                    <a:p>
                      <a:r>
                        <a:rPr lang="en-US" sz="1500" dirty="0"/>
                        <a:t>Officer(s)</a:t>
                      </a:r>
                    </a:p>
                  </a:txBody>
                  <a:tcPr marT="45689" marB="45689"/>
                </a:tc>
                <a:extLst>
                  <a:ext uri="{0D108BD9-81ED-4DB2-BD59-A6C34878D82A}">
                    <a16:rowId xmlns:a16="http://schemas.microsoft.com/office/drawing/2014/main" val="10000"/>
                  </a:ext>
                </a:extLst>
              </a:tr>
              <a:tr h="349788">
                <a:tc>
                  <a:txBody>
                    <a:bodyPr/>
                    <a:lstStyle/>
                    <a:p>
                      <a:r>
                        <a:rPr lang="en-US" sz="1500" dirty="0"/>
                        <a:t>Chair</a:t>
                      </a:r>
                    </a:p>
                  </a:txBody>
                  <a:tcPr marT="45689" marB="45689"/>
                </a:tc>
                <a:tc>
                  <a:txBody>
                    <a:bodyPr/>
                    <a:lstStyle/>
                    <a:p>
                      <a:r>
                        <a:rPr lang="en-US" sz="1500" b="0" dirty="0"/>
                        <a:t>Nikola Serafimovski</a:t>
                      </a:r>
                    </a:p>
                  </a:txBody>
                  <a:tcPr marT="45689" marB="45689"/>
                </a:tc>
                <a:extLst>
                  <a:ext uri="{0D108BD9-81ED-4DB2-BD59-A6C34878D82A}">
                    <a16:rowId xmlns:a16="http://schemas.microsoft.com/office/drawing/2014/main" val="10001"/>
                  </a:ext>
                </a:extLst>
              </a:tr>
              <a:tr h="349788">
                <a:tc>
                  <a:txBody>
                    <a:bodyPr/>
                    <a:lstStyle/>
                    <a:p>
                      <a:r>
                        <a:rPr lang="en-US" sz="1500" b="0" dirty="0"/>
                        <a:t>Vice Chair</a:t>
                      </a:r>
                    </a:p>
                  </a:txBody>
                  <a:tcPr marT="45689" marB="45689"/>
                </a:tc>
                <a:tc>
                  <a:txBody>
                    <a:bodyPr/>
                    <a:lstStyle/>
                    <a:p>
                      <a:r>
                        <a:rPr lang="en-US" sz="1500" dirty="0"/>
                        <a:t>Volker Jungnickel</a:t>
                      </a:r>
                    </a:p>
                  </a:txBody>
                  <a:tcPr marT="45689" marB="45689"/>
                </a:tc>
                <a:extLst>
                  <a:ext uri="{0D108BD9-81ED-4DB2-BD59-A6C34878D82A}">
                    <a16:rowId xmlns:a16="http://schemas.microsoft.com/office/drawing/2014/main" val="2365383430"/>
                  </a:ext>
                </a:extLst>
              </a:tr>
              <a:tr h="37058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t>Secretary</a:t>
                      </a:r>
                    </a:p>
                  </a:txBody>
                  <a:tcPr marT="45689" marB="45689"/>
                </a:tc>
                <a:tc>
                  <a:txBody>
                    <a:bodyPr/>
                    <a:lstStyle/>
                    <a:p>
                      <a:r>
                        <a:rPr lang="en-US" sz="1500" dirty="0"/>
                        <a:t>Mohamed Islim</a:t>
                      </a:r>
                    </a:p>
                  </a:txBody>
                  <a:tcPr marT="45689" marB="45689"/>
                </a:tc>
                <a:extLst>
                  <a:ext uri="{0D108BD9-81ED-4DB2-BD59-A6C34878D82A}">
                    <a16:rowId xmlns:a16="http://schemas.microsoft.com/office/drawing/2014/main" val="3104919123"/>
                  </a:ext>
                </a:extLst>
              </a:tr>
            </a:tbl>
          </a:graphicData>
        </a:graphic>
      </p:graphicFrame>
    </p:spTree>
    <p:extLst>
      <p:ext uri="{BB962C8B-B14F-4D97-AF65-F5344CB8AC3E}">
        <p14:creationId xmlns:p14="http://schemas.microsoft.com/office/powerpoint/2010/main" val="44947144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2"/>
            <a:ext cx="10361084" cy="574202"/>
          </a:xfrm>
        </p:spPr>
        <p:txBody>
          <a:bodyPr/>
          <a:lstStyle/>
          <a:p>
            <a:r>
              <a:rPr lang="en-US" altLang="en-US" dirty="0">
                <a:solidFill>
                  <a:schemeClr val="tx2"/>
                </a:solidFill>
              </a:rPr>
              <a:t>Agenda items for the meeting</a:t>
            </a:r>
          </a:p>
        </p:txBody>
      </p:sp>
      <p:sp>
        <p:nvSpPr>
          <p:cNvPr id="3" name="Content Placeholder 2"/>
          <p:cNvSpPr>
            <a:spLocks noGrp="1"/>
          </p:cNvSpPr>
          <p:nvPr>
            <p:ph idx="1"/>
          </p:nvPr>
        </p:nvSpPr>
        <p:spPr>
          <a:xfrm>
            <a:off x="632267" y="1260004"/>
            <a:ext cx="11152365" cy="4337993"/>
          </a:xfrm>
        </p:spPr>
        <p:txBody>
          <a:bodyPr/>
          <a:lstStyle/>
          <a:p>
            <a:r>
              <a:rPr lang="en-GB" altLang="en-US" sz="2000" dirty="0"/>
              <a:t>Agenda Agreement </a:t>
            </a:r>
          </a:p>
          <a:p>
            <a:r>
              <a:rPr lang="en-GB" altLang="en-US" sz="2000" dirty="0"/>
              <a:t>Submissions to be discussed:</a:t>
            </a:r>
          </a:p>
          <a:p>
            <a:pPr>
              <a:buFont typeface="Arial" panose="020B0604020202020204" pitchFamily="34" charset="0"/>
              <a:buChar char="•"/>
            </a:pPr>
            <a:r>
              <a:rPr lang="en-GB" altLang="en-US" sz="2000" dirty="0"/>
              <a:t>Proposed draft ELC PAR (doc. 11-24/1599r3)</a:t>
            </a:r>
          </a:p>
          <a:p>
            <a:pPr>
              <a:buFont typeface="Arial" panose="020B0604020202020204" pitchFamily="34" charset="0"/>
              <a:buChar char="•"/>
            </a:pPr>
            <a:r>
              <a:rPr lang="en-GB" altLang="en-US" sz="2000" dirty="0"/>
              <a:t>Proposed draft ELC CSD (doc. 11-24/1600r1)</a:t>
            </a:r>
          </a:p>
          <a:p>
            <a:pPr>
              <a:buFont typeface="Arial" panose="020B0604020202020204" pitchFamily="34" charset="0"/>
              <a:buChar char="•"/>
            </a:pPr>
            <a:r>
              <a:rPr lang="en-GB" altLang="en-US" sz="2000" dirty="0"/>
              <a:t>Low-Power Enhanced-Range PHY Mode for ELC (doc. 11-24/1926r1)</a:t>
            </a:r>
          </a:p>
          <a:p>
            <a:pPr>
              <a:buFont typeface="Arial" panose="020B0604020202020204" pitchFamily="34" charset="0"/>
              <a:buChar char="•"/>
            </a:pPr>
            <a:r>
              <a:rPr lang="en-GB" altLang="en-US" sz="2000" dirty="0"/>
              <a:t>Underwater Interoperability and Backwards Compatibility (doc. 11-24/1928r0)</a:t>
            </a:r>
          </a:p>
          <a:p>
            <a:pPr>
              <a:buFont typeface="Arial" panose="020B0604020202020204" pitchFamily="34" charset="0"/>
              <a:buChar char="•"/>
            </a:pPr>
            <a:r>
              <a:rPr lang="en-GB" altLang="en-US" sz="2000" dirty="0"/>
              <a:t>ELC Support for positioning (doc. 11-24/1956r0)</a:t>
            </a:r>
          </a:p>
          <a:p>
            <a:pPr>
              <a:buFont typeface="Arial" panose="020B0604020202020204" pitchFamily="34" charset="0"/>
              <a:buChar char="•"/>
            </a:pPr>
            <a:endParaRPr lang="en-GB" altLang="en-US" sz="2000" dirty="0"/>
          </a:p>
          <a:p>
            <a:pPr marL="0" indent="0"/>
            <a:r>
              <a:rPr lang="en-GB" altLang="en-US" sz="2000" dirty="0"/>
              <a:t>Timeline</a:t>
            </a:r>
          </a:p>
          <a:p>
            <a:pPr marL="457200" lvl="1" indent="0"/>
            <a:r>
              <a:rPr lang="en-GB" altLang="en-US" dirty="0"/>
              <a:t>AOB</a:t>
            </a:r>
          </a:p>
          <a:p>
            <a:pPr lvl="1">
              <a:buFont typeface="Arial" panose="020B0604020202020204" pitchFamily="34" charset="0"/>
              <a:buChar char="•"/>
            </a:pPr>
            <a:r>
              <a:rPr lang="en-GB" altLang="en-US" dirty="0"/>
              <a:t>Telecon schedule </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14</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November 2024</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691480-96F1-17B7-9C81-720AC7482197}"/>
              </a:ext>
            </a:extLst>
          </p:cNvPr>
          <p:cNvSpPr>
            <a:spLocks noGrp="1"/>
          </p:cNvSpPr>
          <p:nvPr>
            <p:ph type="title"/>
          </p:nvPr>
        </p:nvSpPr>
        <p:spPr/>
        <p:txBody>
          <a:bodyPr/>
          <a:lstStyle/>
          <a:p>
            <a:r>
              <a:rPr lang="en-GB" dirty="0"/>
              <a:t>Motion</a:t>
            </a:r>
          </a:p>
        </p:txBody>
      </p:sp>
      <p:sp>
        <p:nvSpPr>
          <p:cNvPr id="3" name="Content Placeholder 2">
            <a:extLst>
              <a:ext uri="{FF2B5EF4-FFF2-40B4-BE49-F238E27FC236}">
                <a16:creationId xmlns:a16="http://schemas.microsoft.com/office/drawing/2014/main" id="{6D9143DD-BDB4-4A13-CCD1-73E9BA1C014E}"/>
              </a:ext>
            </a:extLst>
          </p:cNvPr>
          <p:cNvSpPr>
            <a:spLocks noGrp="1"/>
          </p:cNvSpPr>
          <p:nvPr>
            <p:ph idx="1"/>
          </p:nvPr>
        </p:nvSpPr>
        <p:spPr/>
        <p:txBody>
          <a:bodyPr/>
          <a:lstStyle/>
          <a:p>
            <a:r>
              <a:rPr lang="en-GB" dirty="0"/>
              <a:t>Approve doc. 11-24/1599r4 as the ELC SG PAR.</a:t>
            </a:r>
          </a:p>
          <a:p>
            <a:endParaRPr lang="en-GB" dirty="0"/>
          </a:p>
          <a:p>
            <a:r>
              <a:rPr lang="en-GB" dirty="0"/>
              <a:t>Mover: Volker Jungnickel</a:t>
            </a:r>
          </a:p>
          <a:p>
            <a:r>
              <a:rPr lang="en-GB" dirty="0"/>
              <a:t>Seconder: Stefan Videv</a:t>
            </a:r>
          </a:p>
          <a:p>
            <a:endParaRPr lang="en-GB" dirty="0"/>
          </a:p>
          <a:p>
            <a:r>
              <a:rPr lang="en-GB" dirty="0"/>
              <a:t>Yes: 9</a:t>
            </a:r>
          </a:p>
          <a:p>
            <a:r>
              <a:rPr lang="en-GB" dirty="0"/>
              <a:t>No: 0</a:t>
            </a:r>
          </a:p>
          <a:p>
            <a:r>
              <a:rPr lang="en-GB" dirty="0"/>
              <a:t>Abstain: 0</a:t>
            </a:r>
          </a:p>
        </p:txBody>
      </p:sp>
      <p:sp>
        <p:nvSpPr>
          <p:cNvPr id="4" name="Slide Number Placeholder 3">
            <a:extLst>
              <a:ext uri="{FF2B5EF4-FFF2-40B4-BE49-F238E27FC236}">
                <a16:creationId xmlns:a16="http://schemas.microsoft.com/office/drawing/2014/main" id="{0A47309A-0FF1-CC6F-5C28-7F95466519C3}"/>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0FFF148A-7FA2-692E-3D63-75C64A7C9D31}"/>
              </a:ext>
            </a:extLst>
          </p:cNvPr>
          <p:cNvSpPr>
            <a:spLocks noGrp="1"/>
          </p:cNvSpPr>
          <p:nvPr>
            <p:ph type="ftr" idx="14"/>
          </p:nvPr>
        </p:nvSpPr>
        <p:spPr/>
        <p:txBody>
          <a:bodyPr/>
          <a:lstStyle/>
          <a:p>
            <a:r>
              <a:rPr lang="en-GB"/>
              <a:t>Nikola Serafimovski, pureLiFi</a:t>
            </a:r>
            <a:endParaRPr lang="en-GB" dirty="0"/>
          </a:p>
        </p:txBody>
      </p:sp>
      <p:sp>
        <p:nvSpPr>
          <p:cNvPr id="6" name="Date Placeholder 5">
            <a:extLst>
              <a:ext uri="{FF2B5EF4-FFF2-40B4-BE49-F238E27FC236}">
                <a16:creationId xmlns:a16="http://schemas.microsoft.com/office/drawing/2014/main" id="{0E68D228-C414-E10E-53C2-821BAC47AB13}"/>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69929724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60DD7C7-0708-BA59-FEFB-1B31615C90E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960A2B6-BDEF-2C2F-0DBF-9F11D40283A3}"/>
              </a:ext>
            </a:extLst>
          </p:cNvPr>
          <p:cNvSpPr>
            <a:spLocks noGrp="1"/>
          </p:cNvSpPr>
          <p:nvPr>
            <p:ph type="title"/>
          </p:nvPr>
        </p:nvSpPr>
        <p:spPr/>
        <p:txBody>
          <a:bodyPr/>
          <a:lstStyle/>
          <a:p>
            <a:r>
              <a:rPr lang="en-GB" dirty="0"/>
              <a:t>Motion</a:t>
            </a:r>
          </a:p>
        </p:txBody>
      </p:sp>
      <p:sp>
        <p:nvSpPr>
          <p:cNvPr id="3" name="Content Placeholder 2">
            <a:extLst>
              <a:ext uri="{FF2B5EF4-FFF2-40B4-BE49-F238E27FC236}">
                <a16:creationId xmlns:a16="http://schemas.microsoft.com/office/drawing/2014/main" id="{B8CC34F8-ED4C-3D00-9F02-0811CD9D19FD}"/>
              </a:ext>
            </a:extLst>
          </p:cNvPr>
          <p:cNvSpPr>
            <a:spLocks noGrp="1"/>
          </p:cNvSpPr>
          <p:nvPr>
            <p:ph idx="1"/>
          </p:nvPr>
        </p:nvSpPr>
        <p:spPr/>
        <p:txBody>
          <a:bodyPr/>
          <a:lstStyle/>
          <a:p>
            <a:r>
              <a:rPr lang="en-GB" dirty="0"/>
              <a:t>Approve doc. 11-24/1600r2 as the ELC SG CSD.</a:t>
            </a:r>
          </a:p>
          <a:p>
            <a:endParaRPr lang="en-GB" dirty="0"/>
          </a:p>
          <a:p>
            <a:r>
              <a:rPr lang="en-GB" dirty="0"/>
              <a:t>Mover: Stefan Videv</a:t>
            </a:r>
          </a:p>
          <a:p>
            <a:r>
              <a:rPr lang="en-GB" dirty="0"/>
              <a:t>Seconder: Volker Jungnickel</a:t>
            </a:r>
          </a:p>
          <a:p>
            <a:endParaRPr lang="en-GB" dirty="0"/>
          </a:p>
          <a:p>
            <a:r>
              <a:rPr lang="en-GB" dirty="0"/>
              <a:t>Yes: 9</a:t>
            </a:r>
          </a:p>
          <a:p>
            <a:r>
              <a:rPr lang="en-GB" dirty="0"/>
              <a:t>No: 0</a:t>
            </a:r>
          </a:p>
          <a:p>
            <a:r>
              <a:rPr lang="en-GB" dirty="0"/>
              <a:t>Abstain: 0</a:t>
            </a:r>
          </a:p>
        </p:txBody>
      </p:sp>
      <p:sp>
        <p:nvSpPr>
          <p:cNvPr id="4" name="Slide Number Placeholder 3">
            <a:extLst>
              <a:ext uri="{FF2B5EF4-FFF2-40B4-BE49-F238E27FC236}">
                <a16:creationId xmlns:a16="http://schemas.microsoft.com/office/drawing/2014/main" id="{0BA9AA6C-836D-5B47-68A4-F2890E482262}"/>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34CE6870-A13D-900D-8D61-05116E139C90}"/>
              </a:ext>
            </a:extLst>
          </p:cNvPr>
          <p:cNvSpPr>
            <a:spLocks noGrp="1"/>
          </p:cNvSpPr>
          <p:nvPr>
            <p:ph type="ftr" idx="14"/>
          </p:nvPr>
        </p:nvSpPr>
        <p:spPr/>
        <p:txBody>
          <a:bodyPr/>
          <a:lstStyle/>
          <a:p>
            <a:r>
              <a:rPr lang="en-GB"/>
              <a:t>Nikola Serafimovski, pureLiFi</a:t>
            </a:r>
            <a:endParaRPr lang="en-GB" dirty="0"/>
          </a:p>
        </p:txBody>
      </p:sp>
      <p:sp>
        <p:nvSpPr>
          <p:cNvPr id="6" name="Date Placeholder 5">
            <a:extLst>
              <a:ext uri="{FF2B5EF4-FFF2-40B4-BE49-F238E27FC236}">
                <a16:creationId xmlns:a16="http://schemas.microsoft.com/office/drawing/2014/main" id="{578BA219-E0F0-8C75-7FE1-EBEEC010B1F6}"/>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204935969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F885BE3-6EAE-B0F2-16D6-7E4143992C6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15F19E9-46A8-A5A7-4709-D23459FCEB60}"/>
              </a:ext>
            </a:extLst>
          </p:cNvPr>
          <p:cNvSpPr>
            <a:spLocks noGrp="1"/>
          </p:cNvSpPr>
          <p:nvPr>
            <p:ph type="title"/>
          </p:nvPr>
        </p:nvSpPr>
        <p:spPr/>
        <p:txBody>
          <a:bodyPr/>
          <a:lstStyle/>
          <a:p>
            <a:r>
              <a:rPr lang="en-GB" dirty="0"/>
              <a:t>Motion</a:t>
            </a:r>
          </a:p>
        </p:txBody>
      </p:sp>
      <p:sp>
        <p:nvSpPr>
          <p:cNvPr id="3" name="Content Placeholder 2">
            <a:extLst>
              <a:ext uri="{FF2B5EF4-FFF2-40B4-BE49-F238E27FC236}">
                <a16:creationId xmlns:a16="http://schemas.microsoft.com/office/drawing/2014/main" id="{40463D64-298B-E144-5C72-99C7A240760F}"/>
              </a:ext>
            </a:extLst>
          </p:cNvPr>
          <p:cNvSpPr>
            <a:spLocks noGrp="1"/>
          </p:cNvSpPr>
          <p:nvPr>
            <p:ph idx="1"/>
          </p:nvPr>
        </p:nvSpPr>
        <p:spPr/>
        <p:txBody>
          <a:bodyPr/>
          <a:lstStyle/>
          <a:p>
            <a:r>
              <a:rPr lang="en-GB" dirty="0"/>
              <a:t>Approve doc. 11-24/1599r5 as the ELC SG PAR.</a:t>
            </a:r>
          </a:p>
          <a:p>
            <a:endParaRPr lang="en-GB" dirty="0"/>
          </a:p>
          <a:p>
            <a:r>
              <a:rPr lang="en-GB" dirty="0"/>
              <a:t>Mover: Volker Jungnickel</a:t>
            </a:r>
          </a:p>
          <a:p>
            <a:r>
              <a:rPr lang="en-GB" dirty="0"/>
              <a:t>Seconder: Harry Bims</a:t>
            </a:r>
          </a:p>
          <a:p>
            <a:endParaRPr lang="en-GB" dirty="0"/>
          </a:p>
          <a:p>
            <a:r>
              <a:rPr lang="en-GB" dirty="0"/>
              <a:t>Yes: 11</a:t>
            </a:r>
          </a:p>
          <a:p>
            <a:r>
              <a:rPr lang="en-GB" dirty="0"/>
              <a:t>No: 0</a:t>
            </a:r>
          </a:p>
          <a:p>
            <a:r>
              <a:rPr lang="en-GB" dirty="0"/>
              <a:t>Abstain: 1</a:t>
            </a:r>
          </a:p>
        </p:txBody>
      </p:sp>
      <p:sp>
        <p:nvSpPr>
          <p:cNvPr id="4" name="Slide Number Placeholder 3">
            <a:extLst>
              <a:ext uri="{FF2B5EF4-FFF2-40B4-BE49-F238E27FC236}">
                <a16:creationId xmlns:a16="http://schemas.microsoft.com/office/drawing/2014/main" id="{7DDD064B-2272-8DE2-3171-BAA0744283FE}"/>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B2B2FA07-0355-A74B-93E6-0B4FB7DAA691}"/>
              </a:ext>
            </a:extLst>
          </p:cNvPr>
          <p:cNvSpPr>
            <a:spLocks noGrp="1"/>
          </p:cNvSpPr>
          <p:nvPr>
            <p:ph type="ftr" idx="14"/>
          </p:nvPr>
        </p:nvSpPr>
        <p:spPr/>
        <p:txBody>
          <a:bodyPr/>
          <a:lstStyle/>
          <a:p>
            <a:r>
              <a:rPr lang="en-GB"/>
              <a:t>Nikola Serafimovski, pureLiFi</a:t>
            </a:r>
            <a:endParaRPr lang="en-GB" dirty="0"/>
          </a:p>
        </p:txBody>
      </p:sp>
      <p:sp>
        <p:nvSpPr>
          <p:cNvPr id="6" name="Date Placeholder 5">
            <a:extLst>
              <a:ext uri="{FF2B5EF4-FFF2-40B4-BE49-F238E27FC236}">
                <a16:creationId xmlns:a16="http://schemas.microsoft.com/office/drawing/2014/main" id="{B00999D8-95AC-5A2B-89F9-BB0D3319B720}"/>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78811322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Timeline </a:t>
            </a:r>
          </a:p>
        </p:txBody>
      </p:sp>
      <p:sp>
        <p:nvSpPr>
          <p:cNvPr id="2" name="Content Placeholder 1"/>
          <p:cNvSpPr>
            <a:spLocks noGrp="1"/>
          </p:cNvSpPr>
          <p:nvPr>
            <p:ph idx="1"/>
          </p:nvPr>
        </p:nvSpPr>
        <p:spPr>
          <a:xfrm>
            <a:off x="914401" y="1981201"/>
            <a:ext cx="5757663" cy="4113213"/>
          </a:xfrm>
        </p:spPr>
        <p:txBody>
          <a:bodyPr/>
          <a:lstStyle/>
          <a:p>
            <a:pPr>
              <a:buFontTx/>
              <a:buChar char="-"/>
            </a:pPr>
            <a:r>
              <a:rPr lang="en-GB" dirty="0"/>
              <a:t>Sept. 2024</a:t>
            </a:r>
          </a:p>
          <a:p>
            <a:pPr lvl="1">
              <a:buFontTx/>
              <a:buChar char="-"/>
            </a:pPr>
            <a:r>
              <a:rPr lang="en-GB" dirty="0"/>
              <a:t>Review contributions</a:t>
            </a:r>
          </a:p>
          <a:p>
            <a:pPr lvl="2">
              <a:buFontTx/>
              <a:buChar char="-"/>
            </a:pPr>
            <a:r>
              <a:rPr lang="en-GB" dirty="0"/>
              <a:t>Proposed PAR draft (11-24/1599r0)</a:t>
            </a:r>
          </a:p>
          <a:p>
            <a:pPr lvl="2">
              <a:buFontTx/>
              <a:buChar char="-"/>
            </a:pPr>
            <a:r>
              <a:rPr lang="en-GB" dirty="0"/>
              <a:t>Proposed CSD draft (11-24/1600r0)</a:t>
            </a:r>
          </a:p>
          <a:p>
            <a:pPr marL="457200" lvl="1" indent="0"/>
            <a:r>
              <a:rPr lang="en-GB" dirty="0"/>
              <a:t> </a:t>
            </a:r>
          </a:p>
          <a:p>
            <a:pPr>
              <a:buFontTx/>
              <a:buChar char="-"/>
            </a:pPr>
            <a:r>
              <a:rPr lang="en-GB" dirty="0"/>
              <a:t>Nov. 2024</a:t>
            </a:r>
          </a:p>
          <a:p>
            <a:pPr lvl="1">
              <a:buFontTx/>
              <a:buChar char="-"/>
            </a:pPr>
            <a:r>
              <a:rPr lang="en-GB" dirty="0"/>
              <a:t>Work on PAR</a:t>
            </a:r>
          </a:p>
          <a:p>
            <a:pPr lvl="1">
              <a:buFontTx/>
              <a:buChar char="-"/>
            </a:pPr>
            <a:r>
              <a:rPr lang="en-GB" dirty="0"/>
              <a:t>Work on CSD</a:t>
            </a:r>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18</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November 2024</a:t>
            </a:r>
            <a:endParaRPr lang="en-GB" dirty="0"/>
          </a:p>
        </p:txBody>
      </p:sp>
      <p:sp>
        <p:nvSpPr>
          <p:cNvPr id="3" name="Content Placeholder 1">
            <a:extLst>
              <a:ext uri="{FF2B5EF4-FFF2-40B4-BE49-F238E27FC236}">
                <a16:creationId xmlns:a16="http://schemas.microsoft.com/office/drawing/2014/main" id="{5146163C-C7AC-ACAA-2974-E4F694FC0436}"/>
              </a:ext>
            </a:extLst>
          </p:cNvPr>
          <p:cNvSpPr txBox="1">
            <a:spLocks/>
          </p:cNvSpPr>
          <p:nvPr/>
        </p:nvSpPr>
        <p:spPr bwMode="auto">
          <a:xfrm>
            <a:off x="6672065" y="1981200"/>
            <a:ext cx="5112568"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Tx/>
              <a:buChar char="-"/>
            </a:pPr>
            <a:r>
              <a:rPr lang="en-GB" kern="0" dirty="0"/>
              <a:t>Jan. 2025</a:t>
            </a:r>
          </a:p>
          <a:p>
            <a:pPr lvl="1">
              <a:buFontTx/>
              <a:buChar char="-"/>
            </a:pPr>
            <a:r>
              <a:rPr lang="en-GB" kern="0" dirty="0"/>
              <a:t>Finalize PAR and CSD</a:t>
            </a:r>
          </a:p>
          <a:p>
            <a:pPr lvl="1">
              <a:buFontTx/>
              <a:buChar char="-"/>
            </a:pPr>
            <a:r>
              <a:rPr lang="en-GB" kern="0" dirty="0"/>
              <a:t>WG approval of the PAR and CSD</a:t>
            </a:r>
          </a:p>
          <a:p>
            <a:pPr lvl="1">
              <a:buFontTx/>
              <a:buChar char="-"/>
            </a:pPr>
            <a:endParaRPr lang="en-GB" sz="1800" kern="0" dirty="0"/>
          </a:p>
          <a:p>
            <a:pPr>
              <a:buFontTx/>
              <a:buChar char="-"/>
            </a:pPr>
            <a:r>
              <a:rPr lang="en-GB" kern="0" dirty="0"/>
              <a:t> Mar. 2025</a:t>
            </a:r>
          </a:p>
          <a:p>
            <a:pPr lvl="1">
              <a:buFontTx/>
              <a:buChar char="-"/>
            </a:pPr>
            <a:r>
              <a:rPr lang="en-GB" kern="0" dirty="0"/>
              <a:t>802 LMSC approval of the PAR and acceptance of the CSD</a:t>
            </a:r>
          </a:p>
          <a:p>
            <a:pPr lvl="1">
              <a:buFontTx/>
              <a:buChar char="-"/>
            </a:pPr>
            <a:r>
              <a:rPr lang="en-GB" kern="0" dirty="0"/>
              <a:t>Submit to </a:t>
            </a:r>
            <a:r>
              <a:rPr lang="en-GB" kern="0" dirty="0" err="1"/>
              <a:t>NesCom</a:t>
            </a:r>
            <a:endParaRPr lang="en-GB" kern="0" dirty="0"/>
          </a:p>
          <a:p>
            <a:pPr lvl="1">
              <a:buFontTx/>
              <a:buChar char="-"/>
            </a:pPr>
            <a:endParaRPr lang="en-GB" kern="0" dirty="0"/>
          </a:p>
          <a:p>
            <a:pPr>
              <a:buFontTx/>
              <a:buChar char="-"/>
            </a:pPr>
            <a:r>
              <a:rPr lang="en-GB" kern="0" dirty="0"/>
              <a:t>May 2025</a:t>
            </a:r>
          </a:p>
          <a:p>
            <a:pPr lvl="1">
              <a:buFontTx/>
              <a:buChar char="-"/>
            </a:pPr>
            <a:r>
              <a:rPr lang="en-GB" kern="0" dirty="0"/>
              <a:t>TG start</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This presentation provides the agenda for the Enhanced Light Communications Study Group. </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November 2024</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685801"/>
            <a:ext cx="10627783" cy="1065213"/>
          </a:xfrm>
        </p:spPr>
        <p:txBody>
          <a:bodyPr/>
          <a:lstStyle/>
          <a:p>
            <a:r>
              <a:rPr lang="en-US" dirty="0"/>
              <a:t>Registration for the </a:t>
            </a:r>
            <a:r>
              <a:rPr lang="en-GB" dirty="0"/>
              <a:t>November </a:t>
            </a:r>
            <a:r>
              <a:rPr lang="en-US" dirty="0"/>
              <a:t>802 wireless session</a:t>
            </a:r>
          </a:p>
        </p:txBody>
      </p:sp>
      <p:sp>
        <p:nvSpPr>
          <p:cNvPr id="3" name="Content Placeholder 2"/>
          <p:cNvSpPr>
            <a:spLocks noGrp="1"/>
          </p:cNvSpPr>
          <p:nvPr>
            <p:ph idx="1"/>
          </p:nvPr>
        </p:nvSpPr>
        <p:spPr>
          <a:xfrm>
            <a:off x="914401" y="1905001"/>
            <a:ext cx="10361084" cy="4570414"/>
          </a:xfrm>
        </p:spPr>
        <p:txBody>
          <a:bodyPr/>
          <a:lstStyle/>
          <a:p>
            <a:pPr>
              <a:buFont typeface="Arial" panose="020B0604020202020204" pitchFamily="34" charset="0"/>
              <a:buChar char="•"/>
            </a:pPr>
            <a:r>
              <a:rPr lang="en-US" dirty="0"/>
              <a:t>This meeting is part of the </a:t>
            </a:r>
            <a:r>
              <a:rPr lang="en-GB" dirty="0"/>
              <a:t>November</a:t>
            </a:r>
            <a:r>
              <a:rPr lang="en-US" dirty="0"/>
              <a:t> 802 wireless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whether attending in-person or remotely</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here:</a:t>
            </a:r>
            <a:br>
              <a:rPr lang="en-US" dirty="0"/>
            </a:br>
            <a:r>
              <a:rPr lang="en-US" dirty="0">
                <a:hlinkClick r:id="rId2"/>
              </a:rPr>
              <a:t>https://web.cvent.com/event/cfbda833-a1ae-4e62-b6c3-fa156738a349/summary</a:t>
            </a:r>
            <a:r>
              <a:rPr lang="en-US" dirty="0"/>
              <a:t> </a:t>
            </a:r>
            <a:br>
              <a:rPr lang="en-US" dirty="0"/>
            </a:b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6" name="Date Placeholder 5"/>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19687203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idx="12"/>
          </p:nvPr>
        </p:nvSpPr>
        <p:spPr/>
        <p:txBody>
          <a:bodyPr/>
          <a:lstStyle/>
          <a:p>
            <a:r>
              <a:rPr lang="en-GB"/>
              <a:t>Slide </a:t>
            </a:r>
            <a:fld id="{8DC72EFA-1DF8-481C-8B66-C8A1D5DAFDEA}" type="slidenum">
              <a:rPr lang="en-GB"/>
              <a:pPr/>
              <a:t>4</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November 2024</a:t>
            </a:r>
            <a:endParaRPr lang="en-GB" dirty="0"/>
          </a:p>
        </p:txBody>
      </p:sp>
      <p:grpSp>
        <p:nvGrpSpPr>
          <p:cNvPr id="8" name="Group 7">
            <a:extLst>
              <a:ext uri="{FF2B5EF4-FFF2-40B4-BE49-F238E27FC236}">
                <a16:creationId xmlns:a16="http://schemas.microsoft.com/office/drawing/2014/main" id="{AE72C9CC-890D-478C-A22E-52C0CE01346F}"/>
              </a:ext>
            </a:extLst>
          </p:cNvPr>
          <p:cNvGrpSpPr/>
          <p:nvPr/>
        </p:nvGrpSpPr>
        <p:grpSpPr>
          <a:xfrm>
            <a:off x="1459013" y="800100"/>
            <a:ext cx="9373458" cy="5257800"/>
            <a:chOff x="1847528" y="606425"/>
            <a:chExt cx="7772400" cy="5257800"/>
          </a:xfrm>
        </p:grpSpPr>
        <p:sp>
          <p:nvSpPr>
            <p:cNvPr id="9" name="Rectangle 3">
              <a:extLst>
                <a:ext uri="{FF2B5EF4-FFF2-40B4-BE49-F238E27FC236}">
                  <a16:creationId xmlns:a16="http://schemas.microsoft.com/office/drawing/2014/main" id="{12283804-473C-402C-BC0E-CFD360F3D386}"/>
                </a:ext>
              </a:extLst>
            </p:cNvPr>
            <p:cNvSpPr txBox="1">
              <a:spLocks noChangeArrowheads="1"/>
            </p:cNvSpPr>
            <p:nvPr/>
          </p:nvSpPr>
          <p:spPr bwMode="auto">
            <a:xfrm>
              <a:off x="1847528" y="1749425"/>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indent="-342900" eaLnBrk="1" hangingPunct="1">
                <a:defRPr/>
              </a:pPr>
              <a:r>
                <a:rPr lang="en-US" altLang="en-US" kern="0" dirty="0">
                  <a:solidFill>
                    <a:srgbClr val="000000"/>
                  </a:solidFill>
                  <a:latin typeface="Times New Roman"/>
                </a:rPr>
                <a:t>Required notices</a:t>
              </a:r>
            </a:p>
            <a:p>
              <a:pPr lvl="1">
                <a:defRPr/>
              </a:pPr>
              <a:r>
                <a:rPr lang="en-GB" altLang="en-US" kern="0" dirty="0">
                  <a:solidFill>
                    <a:srgbClr val="000000"/>
                  </a:solidFill>
                  <a:latin typeface="Times New Roman"/>
                </a:rPr>
                <a:t>Link to IEEE Disclosure of Affiliation </a:t>
              </a:r>
            </a:p>
            <a:p>
              <a:pPr lvl="2">
                <a:defRPr/>
              </a:pPr>
              <a:r>
                <a:rPr lang="en-GB" altLang="en-US" sz="2000" kern="0" dirty="0">
                  <a:solidFill>
                    <a:srgbClr val="000000"/>
                  </a:solidFill>
                  <a:latin typeface="Times New Roman"/>
                  <a:hlinkClick r:id="rId3"/>
                </a:rPr>
                <a:t>http://standards.ieee.org/faqs/affiliationFAQ.html</a:t>
              </a:r>
              <a:r>
                <a:rPr lang="en-GB" altLang="en-US" sz="2000" kern="0" dirty="0">
                  <a:solidFill>
                    <a:srgbClr val="000000"/>
                  </a:solidFill>
                  <a:latin typeface="Times New Roman"/>
                </a:rPr>
                <a:t> </a:t>
              </a:r>
            </a:p>
            <a:p>
              <a:pPr lvl="1">
                <a:defRPr/>
              </a:pPr>
              <a:r>
                <a:rPr lang="en-GB" altLang="en-US" kern="0" dirty="0">
                  <a:solidFill>
                    <a:srgbClr val="000000"/>
                  </a:solidFill>
                  <a:latin typeface="Times New Roman"/>
                </a:rPr>
                <a:t>Links to IEEE Antitrust Guidelines</a:t>
              </a:r>
            </a:p>
            <a:p>
              <a:pPr lvl="2">
                <a:defRPr/>
              </a:pPr>
              <a:r>
                <a:rPr lang="en-GB" altLang="en-US" sz="2000" kern="0" dirty="0">
                  <a:solidFill>
                    <a:srgbClr val="000000"/>
                  </a:solidFill>
                  <a:latin typeface="Times New Roman"/>
                  <a:hlinkClick r:id="rId4"/>
                </a:rPr>
                <a:t>http://standards.ieee.org/resources/antitrust-guidelines.pdf</a:t>
              </a:r>
              <a:r>
                <a:rPr lang="en-GB" altLang="en-US" sz="2000" kern="0" dirty="0">
                  <a:solidFill>
                    <a:srgbClr val="000000"/>
                  </a:solidFill>
                  <a:latin typeface="Times New Roman"/>
                </a:rPr>
                <a:t> </a:t>
              </a:r>
            </a:p>
            <a:p>
              <a:pPr lvl="1">
                <a:defRPr/>
              </a:pPr>
              <a:r>
                <a:rPr lang="en-GB" altLang="en-US" kern="0" dirty="0">
                  <a:solidFill>
                    <a:srgbClr val="000000"/>
                  </a:solidFill>
                  <a:latin typeface="Times New Roman"/>
                </a:rPr>
                <a:t>Link to IEEE Code of Ethics</a:t>
              </a:r>
            </a:p>
            <a:p>
              <a:pPr lvl="2">
                <a:defRPr/>
              </a:pPr>
              <a:r>
                <a:rPr lang="en-GB" altLang="en-US" sz="2000" kern="0" dirty="0">
                  <a:solidFill>
                    <a:srgbClr val="000000"/>
                  </a:solidFill>
                  <a:latin typeface="Times New Roman"/>
                  <a:hlinkClick r:id="rId5"/>
                </a:rPr>
                <a:t>http://www.ieee.org/web/membership/ethics/code_ethics.html</a:t>
              </a:r>
              <a:r>
                <a:rPr lang="en-GB" altLang="en-US" sz="2000" kern="0" dirty="0">
                  <a:solidFill>
                    <a:srgbClr val="000000"/>
                  </a:solidFill>
                  <a:latin typeface="Times New Roman"/>
                </a:rPr>
                <a:t>   </a:t>
              </a:r>
            </a:p>
            <a:p>
              <a:pPr lvl="1">
                <a:defRPr/>
              </a:pPr>
              <a:r>
                <a:rPr lang="en-GB" altLang="en-US" kern="0" dirty="0">
                  <a:solidFill>
                    <a:srgbClr val="000000"/>
                  </a:solidFill>
                  <a:latin typeface="Times New Roman"/>
                </a:rPr>
                <a:t>Link to IEEE Patent Policy</a:t>
              </a:r>
            </a:p>
            <a:p>
              <a:pPr lvl="2">
                <a:defRPr/>
              </a:pPr>
              <a:r>
                <a:rPr lang="en-GB" altLang="en-US" sz="2000" kern="0" dirty="0">
                  <a:solidFill>
                    <a:srgbClr val="000000"/>
                  </a:solidFill>
                  <a:latin typeface="Times New Roman"/>
                  <a:hlinkClick r:id="rId6"/>
                </a:rPr>
                <a:t>http://standards.ieee.org/board/pat/pat-slideset.ppt</a:t>
              </a:r>
              <a:r>
                <a:rPr lang="en-GB" altLang="en-US" sz="2000" kern="0" dirty="0">
                  <a:solidFill>
                    <a:srgbClr val="000000"/>
                  </a:solidFill>
                  <a:latin typeface="Times New Roman"/>
                </a:rPr>
                <a:t> </a:t>
              </a:r>
            </a:p>
            <a:p>
              <a:pPr lvl="1">
                <a:defRPr/>
              </a:pPr>
              <a:endParaRPr lang="en-GB" altLang="en-US" kern="0" dirty="0">
                <a:solidFill>
                  <a:srgbClr val="000000"/>
                </a:solidFill>
                <a:latin typeface="Times New Roman"/>
              </a:endParaRPr>
            </a:p>
          </p:txBody>
        </p:sp>
        <p:sp>
          <p:nvSpPr>
            <p:cNvPr id="10" name="Rectangle 2">
              <a:extLst>
                <a:ext uri="{FF2B5EF4-FFF2-40B4-BE49-F238E27FC236}">
                  <a16:creationId xmlns:a16="http://schemas.microsoft.com/office/drawing/2014/main" id="{7043904A-0677-4DA1-B258-E646B5624F71}"/>
                </a:ext>
              </a:extLst>
            </p:cNvPr>
            <p:cNvSpPr txBox="1">
              <a:spLocks noChangeArrowheads="1"/>
            </p:cNvSpPr>
            <p:nvPr/>
          </p:nvSpPr>
          <p:spPr bwMode="auto">
            <a:xfrm>
              <a:off x="1847528" y="606425"/>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Administrative Items</a:t>
              </a:r>
            </a:p>
          </p:txBody>
        </p:sp>
      </p:gr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cs typeface="Calibri" panose="020F0502020204030204" pitchFamily="34" charset="0"/>
              </a:rPr>
              <a:t>Participants have a duty to inform the IEEE</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lvl="1">
              <a:buSzPct val="150000"/>
              <a:buFont typeface="Arial" panose="020B0604020202020204" pitchFamily="34" charset="0"/>
              <a:buChar char="•"/>
            </a:pPr>
            <a:r>
              <a:rPr lang="en-GB" altLang="en-US" b="1" dirty="0">
                <a:cs typeface="Calibri" panose="020F0502020204030204" pitchFamily="34" charset="0"/>
              </a:rPr>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 </a:t>
            </a:r>
          </a:p>
          <a:p>
            <a:pPr lvl="1">
              <a:buSzPct val="150000"/>
              <a:buFont typeface="Arial" panose="020B0604020202020204" pitchFamily="34" charset="0"/>
              <a:buChar char="•"/>
            </a:pPr>
            <a:endParaRPr lang="en-US" altLang="en-US" b="1" dirty="0">
              <a:cs typeface="Calibri" panose="020F0502020204030204" pitchFamily="34" charset="0"/>
            </a:endParaRPr>
          </a:p>
          <a:p>
            <a:pPr lvl="1">
              <a:buSzPct val="150000"/>
              <a:buFont typeface="Arial" panose="020B0604020202020204" pitchFamily="34" charset="0"/>
              <a:buChar char="•"/>
            </a:pPr>
            <a:r>
              <a:rPr lang="en-GB" altLang="en-US" b="1" dirty="0">
                <a:cs typeface="Calibri" panose="020F0502020204030204" pitchFamily="34" charset="0"/>
              </a:rPr>
              <a:t>Participants should inform the IEEE (or cause the IEEE to be informed) of the identity of any other holders of potential Essential Patent Claims</a:t>
            </a:r>
          </a:p>
          <a:p>
            <a:pPr lvl="1">
              <a:buSzPct val="150000"/>
              <a:buFont typeface="Arial" panose="020B0604020202020204" pitchFamily="34" charset="0"/>
              <a:buChar char="•"/>
            </a:pPr>
            <a:endParaRPr lang="en-US" altLang="en-US" b="1" dirty="0">
              <a:cs typeface="Calibri" panose="020F0502020204030204" pitchFamily="34" charset="0"/>
            </a:endParaRPr>
          </a:p>
          <a:p>
            <a:pPr lvl="1" algn="ctr"/>
            <a:r>
              <a:rPr lang="en-GB" altLang="en-US" sz="3200" b="1" dirty="0">
                <a:cs typeface="Calibri" panose="020F0502020204030204" pitchFamily="34" charset="0"/>
              </a:rPr>
              <a:t>Early identification of holders of potential </a:t>
            </a:r>
          </a:p>
          <a:p>
            <a:pPr lvl="1" algn="ctr"/>
            <a:r>
              <a:rPr lang="en-GB" altLang="en-US" sz="3200" b="1" dirty="0">
                <a:cs typeface="Calibri" panose="020F0502020204030204" pitchFamily="34" charset="0"/>
              </a:rPr>
              <a:t>Essential Patent Claims is encouraged</a:t>
            </a:r>
            <a:endParaRPr lang="en-US" altLang="en-US" sz="3200" b="1" dirty="0">
              <a:cs typeface="Calibri" panose="020F0502020204030204" pitchFamily="34" charset="0"/>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5</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134972013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cs typeface="Calibri" panose="020F0502020204030204" pitchFamily="34" charset="0"/>
              </a:rPr>
              <a:t>Ways to inform IEEE</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a:buSzPct val="150000"/>
            </a:pPr>
            <a:r>
              <a:rPr lang="en-US" altLang="en-US" sz="2000" dirty="0">
                <a:cs typeface="Calibri" panose="020F0502020204030204" pitchFamily="34" charset="0"/>
              </a:rPr>
              <a:t>Cause an LOA to be submitted to the IEEE-SA (patcom@ieee.org); or</a:t>
            </a:r>
          </a:p>
          <a:p>
            <a:pPr>
              <a:buSzPct val="150000"/>
            </a:pPr>
            <a:endParaRPr lang="en-US" altLang="en-US" sz="2000" dirty="0">
              <a:cs typeface="Calibri" panose="020F0502020204030204" pitchFamily="34" charset="0"/>
            </a:endParaRPr>
          </a:p>
          <a:p>
            <a:pPr>
              <a:buSzPct val="150000"/>
            </a:pPr>
            <a:r>
              <a:rPr lang="en-US" altLang="en-US" sz="2000" dirty="0">
                <a:cs typeface="Calibri" panose="020F0502020204030204" pitchFamily="34" charset="0"/>
              </a:rPr>
              <a:t>Provide the chair of this group with the identity of the holder(s) of any and all such claims as soon as possible; or</a:t>
            </a:r>
          </a:p>
          <a:p>
            <a:pPr>
              <a:buSzPct val="150000"/>
            </a:pPr>
            <a:endParaRPr lang="en-US" altLang="en-US" sz="2000" dirty="0">
              <a:cs typeface="Calibri" panose="020F0502020204030204" pitchFamily="34" charset="0"/>
            </a:endParaRPr>
          </a:p>
          <a:p>
            <a:pPr>
              <a:buSzPct val="150000"/>
            </a:pPr>
            <a:r>
              <a:rPr lang="en-US" altLang="en-US" sz="2000" dirty="0">
                <a:cs typeface="Calibri" panose="020F0502020204030204" pitchFamily="34" charset="0"/>
              </a:rPr>
              <a:t>Speak up now and respond to this Call for Potentially Essential Patents</a:t>
            </a:r>
          </a:p>
          <a:p>
            <a:r>
              <a:rPr lang="en-US" altLang="en-US" sz="2000" dirty="0">
                <a:cs typeface="Calibri" panose="020F0502020204030204"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cs typeface="Calibri" panose="020F0502020204030204" pitchFamily="34" charset="0"/>
              </a:rPr>
            </a:br>
            <a:endParaRPr lang="en-US" altLang="en-US" dirty="0">
              <a:cs typeface="Calibri" panose="020F0502020204030204" pitchFamily="34" charset="0"/>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6</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137089050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cs typeface="Calibri" panose="020F0502020204030204" pitchFamily="34" charset="0"/>
              </a:rPr>
              <a:t>Patent-related information</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lvl="1">
              <a:lnSpc>
                <a:spcPct val="90000"/>
              </a:lnSpc>
              <a:spcBef>
                <a:spcPct val="0"/>
              </a:spcBef>
            </a:pPr>
            <a:r>
              <a:rPr lang="en-US" altLang="en-US" b="1" dirty="0">
                <a:cs typeface="Calibri" panose="020F0502020204030204" pitchFamily="34" charset="0"/>
              </a:rPr>
              <a:t>The patent policy and the procedures used to execute that policy are documented in the:</a:t>
            </a:r>
          </a:p>
          <a:p>
            <a:pPr lvl="2">
              <a:lnSpc>
                <a:spcPct val="90000"/>
              </a:lnSpc>
              <a:buSzPct val="150000"/>
            </a:pPr>
            <a:r>
              <a:rPr lang="en-US" altLang="en-US" sz="2000" b="1" i="1" dirty="0">
                <a:cs typeface="Calibri" panose="020F0502020204030204" pitchFamily="34" charset="0"/>
              </a:rPr>
              <a:t>IEEE-SA Standards Board Bylaws</a:t>
            </a:r>
            <a:r>
              <a:rPr lang="en-US" altLang="en-US" sz="2000" b="1" dirty="0">
                <a:cs typeface="Calibri" panose="020F0502020204030204" pitchFamily="34" charset="0"/>
              </a:rPr>
              <a:t> </a:t>
            </a:r>
            <a:r>
              <a:rPr lang="en-US" altLang="en-US" sz="1600" b="1" dirty="0">
                <a:cs typeface="Calibri" panose="020F0502020204030204" pitchFamily="34" charset="0"/>
              </a:rPr>
              <a:t>(http://standards.ieee.org/develop/policies/bylaws/sect6-7.html#6) </a:t>
            </a:r>
          </a:p>
          <a:p>
            <a:pPr lvl="2">
              <a:lnSpc>
                <a:spcPct val="90000"/>
              </a:lnSpc>
              <a:buSzPct val="150000"/>
            </a:pPr>
            <a:r>
              <a:rPr lang="en-US" altLang="en-US" sz="2000" b="1" i="1" dirty="0">
                <a:cs typeface="Calibri" panose="020F0502020204030204" pitchFamily="34" charset="0"/>
              </a:rPr>
              <a:t>IEEE-SA Standards Board Operations Manual</a:t>
            </a:r>
            <a:r>
              <a:rPr lang="en-US" altLang="en-US" sz="2000" b="1" dirty="0">
                <a:cs typeface="Calibri" panose="020F0502020204030204" pitchFamily="34" charset="0"/>
              </a:rPr>
              <a:t> </a:t>
            </a:r>
            <a:r>
              <a:rPr lang="en-US" altLang="en-US" sz="1600" b="1" dirty="0">
                <a:cs typeface="Calibri" panose="020F0502020204030204" pitchFamily="34" charset="0"/>
              </a:rPr>
              <a:t>(http://standards.ieee.org/develop/policies/opman/sect6.html#6.3)</a:t>
            </a:r>
          </a:p>
          <a:p>
            <a:pPr lvl="1">
              <a:lnSpc>
                <a:spcPct val="90000"/>
              </a:lnSpc>
            </a:pPr>
            <a:endParaRPr lang="en-US" altLang="en-US" dirty="0">
              <a:cs typeface="Calibri" panose="020F0502020204030204" pitchFamily="34" charset="0"/>
            </a:endParaRPr>
          </a:p>
          <a:p>
            <a:pPr lvl="1">
              <a:lnSpc>
                <a:spcPct val="90000"/>
              </a:lnSpc>
              <a:spcBef>
                <a:spcPct val="0"/>
              </a:spcBef>
            </a:pPr>
            <a:r>
              <a:rPr lang="en-US" altLang="en-US" b="1" dirty="0">
                <a:cs typeface="Calibri" panose="020F0502020204030204" pitchFamily="34" charset="0"/>
              </a:rPr>
              <a:t>	Material about the patent policy is available at </a:t>
            </a:r>
          </a:p>
          <a:p>
            <a:pPr lvl="2">
              <a:lnSpc>
                <a:spcPct val="90000"/>
              </a:lnSpc>
              <a:spcBef>
                <a:spcPct val="0"/>
              </a:spcBef>
            </a:pPr>
            <a:r>
              <a:rPr lang="en-US" altLang="en-US" b="1" dirty="0">
                <a:cs typeface="Calibri" panose="020F0502020204030204" pitchFamily="34" charset="0"/>
                <a:hlinkClick r:id="rId3"/>
              </a:rPr>
              <a:t>http://standards.ieee.org/about/sasb/patcom/materials.html</a:t>
            </a:r>
            <a:endParaRPr lang="en-US" altLang="en-US" b="1" dirty="0">
              <a:cs typeface="Calibri" panose="020F0502020204030204" pitchFamily="34" charset="0"/>
            </a:endParaRPr>
          </a:p>
          <a:p>
            <a:pPr lvl="1">
              <a:lnSpc>
                <a:spcPct val="90000"/>
              </a:lnSpc>
              <a:spcBef>
                <a:spcPct val="0"/>
              </a:spcBef>
            </a:pPr>
            <a:endParaRPr lang="en-US" altLang="en-US" sz="3200" b="1" dirty="0">
              <a:cs typeface="Calibri" panose="020F0502020204030204" pitchFamily="34" charset="0"/>
            </a:endParaRPr>
          </a:p>
          <a:p>
            <a:pPr lvl="1" algn="ctr">
              <a:lnSpc>
                <a:spcPct val="90000"/>
              </a:lnSpc>
              <a:spcBef>
                <a:spcPct val="0"/>
              </a:spcBef>
            </a:pPr>
            <a:r>
              <a:rPr lang="en-US" altLang="en-US" sz="3200" b="1" dirty="0">
                <a:cs typeface="Calibri" panose="020F0502020204030204" pitchFamily="34" charset="0"/>
              </a:rPr>
              <a:t>	</a:t>
            </a:r>
            <a:r>
              <a:rPr lang="en-US" altLang="en-US" sz="2800" b="1" dirty="0">
                <a:cs typeface="Calibri" panose="020F0502020204030204" pitchFamily="34" charset="0"/>
              </a:rPr>
              <a:t>If you have questions, contact the IEEE-SA Standards Board Patent Committee Administrator at patcom@ieee.org</a:t>
            </a:r>
          </a:p>
          <a:p>
            <a:endParaRPr lang="en-US" altLang="en-US" dirty="0">
              <a:cs typeface="Calibri" panose="020F0502020204030204" pitchFamily="34" charset="0"/>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7</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370997503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t>Other Guidelines for IEEE WG Meetings</a:t>
            </a:r>
            <a:endParaRPr lang="en-GB" dirty="0"/>
          </a:p>
        </p:txBody>
      </p:sp>
      <p:sp>
        <p:nvSpPr>
          <p:cNvPr id="3" name="Content Placeholder 2"/>
          <p:cNvSpPr>
            <a:spLocks noGrp="1"/>
          </p:cNvSpPr>
          <p:nvPr>
            <p:ph idx="1"/>
          </p:nvPr>
        </p:nvSpPr>
        <p:spPr>
          <a:xfrm>
            <a:off x="914401" y="1700808"/>
            <a:ext cx="10361084" cy="4113213"/>
          </a:xfrm>
        </p:spPr>
        <p:txBody>
          <a:bodyPr/>
          <a:lstStyle/>
          <a:p>
            <a:pPr marL="230188" indent="-230188">
              <a:lnSpc>
                <a:spcPct val="80000"/>
              </a:lnSpc>
              <a:spcBef>
                <a:spcPct val="20000"/>
              </a:spcBef>
              <a:buClr>
                <a:srgbClr val="CC3300"/>
              </a:buClr>
              <a:buSzPct val="50000"/>
              <a:buFont typeface="Monotype Sorts" pitchFamily="2" charset="2"/>
              <a:buChar char="l"/>
              <a:defRPr/>
            </a:pPr>
            <a:endParaRPr lang="en-US" sz="800" u="sng" dirty="0">
              <a:solidFill>
                <a:srgbClr val="FF0000"/>
              </a:solidFill>
              <a:latin typeface="Arial" charset="0"/>
            </a:endParaRPr>
          </a:p>
          <a:p>
            <a:pPr>
              <a:lnSpc>
                <a:spcPct val="80000"/>
              </a:lnSpc>
              <a:spcAft>
                <a:spcPct val="40000"/>
              </a:spcAft>
              <a:buFont typeface="Arial" pitchFamily="34" charset="0"/>
              <a:buChar char="•"/>
              <a:defRPr/>
            </a:pPr>
            <a:r>
              <a:rPr lang="en-US" altLang="en-US" sz="2000" dirty="0">
                <a:solidFill>
                  <a:schemeClr val="accent6">
                    <a:lumMod val="75000"/>
                  </a:schemeClr>
                </a:solidFill>
                <a:cs typeface="Arial" pitchFamily="34" charset="0"/>
              </a:rPr>
              <a:t>All IEEE-SA standards meetings shall be conducted in compliance with all applicable laws, including antitrust and competition laws. </a:t>
            </a: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the interpretation, validity, or essentiality of patents/patent claims. </a:t>
            </a: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specific license rates, terms, or conditions.</a:t>
            </a:r>
          </a:p>
          <a:p>
            <a:pPr lvl="2">
              <a:lnSpc>
                <a:spcPct val="80000"/>
              </a:lnSpc>
              <a:spcAft>
                <a:spcPct val="40000"/>
              </a:spcAft>
              <a:buFont typeface="Arial" pitchFamily="34" charset="0"/>
              <a:buChar char="•"/>
              <a:defRPr/>
            </a:pPr>
            <a:r>
              <a:rPr lang="en-US" altLang="en-US" sz="1600" dirty="0">
                <a:solidFill>
                  <a:schemeClr val="accent6">
                    <a:lumMod val="75000"/>
                  </a:schemeClr>
                </a:solidFill>
                <a:cs typeface="Arial" pitchFamily="34" charset="0"/>
              </a:rPr>
              <a:t>Relative costs, including licensing costs of essential patent claims, of different technical approaches may be discussed in standards development meetings. </a:t>
            </a:r>
          </a:p>
          <a:p>
            <a:pPr lvl="3">
              <a:lnSpc>
                <a:spcPct val="80000"/>
              </a:lnSpc>
              <a:spcAft>
                <a:spcPct val="40000"/>
              </a:spcAft>
              <a:buFont typeface="Arial" pitchFamily="34" charset="0"/>
              <a:buChar char="•"/>
              <a:defRPr/>
            </a:pPr>
            <a:r>
              <a:rPr lang="en-GB" altLang="en-US" dirty="0">
                <a:solidFill>
                  <a:schemeClr val="accent6">
                    <a:lumMod val="75000"/>
                  </a:schemeClr>
                </a:solidFill>
                <a:cs typeface="Arial" pitchFamily="34" charset="0"/>
              </a:rPr>
              <a:t>Technical considerations remain primary focus</a:t>
            </a:r>
            <a:endParaRPr lang="en-US" altLang="en-US" dirty="0">
              <a:solidFill>
                <a:schemeClr val="accent6">
                  <a:lumMod val="75000"/>
                </a:schemeClr>
              </a:solidFill>
              <a:cs typeface="Arial" pitchFamily="34" charset="0"/>
            </a:endParaRP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or engage in the fixing of product prices, allocation of customers, or division of sales markets.</a:t>
            </a: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the status or substance of ongoing or threatened litigation.</a:t>
            </a:r>
          </a:p>
          <a:p>
            <a:pPr lvl="1">
              <a:lnSpc>
                <a:spcPct val="80000"/>
              </a:lnSpc>
              <a:spcAft>
                <a:spcPct val="40000"/>
              </a:spcAft>
              <a:buFont typeface="Arial" pitchFamily="34" charset="0"/>
              <a:buChar char="•"/>
              <a:defRPr/>
            </a:pPr>
            <a:r>
              <a:rPr lang="en-GB" altLang="en-US" sz="1800" b="1" dirty="0">
                <a:solidFill>
                  <a:schemeClr val="accent6">
                    <a:lumMod val="75000"/>
                  </a:schemeClr>
                </a:solidFill>
                <a:cs typeface="Arial" pitchFamily="34" charset="0"/>
              </a:rPr>
              <a:t>Don’t be silent if inappropriate topics are discussed. Formally object to the discussion immediately</a:t>
            </a:r>
            <a:r>
              <a:rPr lang="en-US" altLang="en-US" sz="1800" b="1" dirty="0">
                <a:solidFill>
                  <a:schemeClr val="accent6">
                    <a:lumMod val="75000"/>
                  </a:schemeClr>
                </a:solidFill>
                <a:cs typeface="Arial" pitchFamily="34" charset="0"/>
              </a:rPr>
              <a:t>.</a:t>
            </a:r>
          </a:p>
          <a:p>
            <a:pPr algn="ctr">
              <a:lnSpc>
                <a:spcPct val="80000"/>
              </a:lnSpc>
              <a:defRPr/>
            </a:pPr>
            <a:r>
              <a:rPr lang="en-US" altLang="en-US" sz="1050" dirty="0">
                <a:solidFill>
                  <a:schemeClr val="accent6">
                    <a:lumMod val="75000"/>
                  </a:schemeClr>
                </a:solidFill>
                <a:cs typeface="Arial" pitchFamily="34" charset="0"/>
              </a:rPr>
              <a:t>---------------------------------------------------------------   </a:t>
            </a:r>
            <a:endParaRPr lang="en-US" altLang="en-US" sz="1400" dirty="0">
              <a:solidFill>
                <a:schemeClr val="accent6">
                  <a:lumMod val="75000"/>
                </a:schemeClr>
              </a:solidFill>
              <a:cs typeface="Arial" pitchFamily="34" charset="0"/>
            </a:endParaRPr>
          </a:p>
          <a:p>
            <a:pPr algn="ctr">
              <a:lnSpc>
                <a:spcPct val="80000"/>
              </a:lnSpc>
              <a:defRPr/>
            </a:pPr>
            <a:r>
              <a:rPr lang="en-GB" altLang="en-US" sz="1400" dirty="0">
                <a:solidFill>
                  <a:schemeClr val="accent6">
                    <a:lumMod val="75000"/>
                  </a:schemeClr>
                </a:solidFill>
                <a:cs typeface="Arial" pitchFamily="34" charset="0"/>
              </a:rPr>
              <a:t>For more details, see IEEE SA Standards Board Operations Manual, clause 5.3.10 and Antitrust and Competition Policy: What You Need to Know at http://standards.ieee.org/develop/policies/antitrust.pdf</a:t>
            </a:r>
            <a:endParaRPr lang="en-US" altLang="en-US" sz="1400" dirty="0">
              <a:solidFill>
                <a:schemeClr val="accent6">
                  <a:lumMod val="75000"/>
                </a:schemeClr>
              </a:solidFill>
              <a:cs typeface="Arial" pitchFamily="34" charset="0"/>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8</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200278821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Participation in IEEE 802 Meetings</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a:defRPr/>
            </a:pPr>
            <a:r>
              <a:rPr lang="en-GB" altLang="en-US" sz="1600" dirty="0">
                <a:ea typeface="MS Gothic" panose="020B0609070205080204" pitchFamily="49" charset="-128"/>
              </a:rPr>
              <a:t>All participation in IEEE 802 Working Group meetings is on an individual basis</a:t>
            </a:r>
          </a:p>
          <a:p>
            <a:pPr>
              <a:defRPr/>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3"/>
              </a:rPr>
              <a:t>https://standards.ieee.org/develop/policies/bylaws/sb_bylaws.pdf</a:t>
            </a:r>
            <a:r>
              <a:rPr lang="en-GB" altLang="en-US" sz="1400" dirty="0">
                <a:ea typeface="MS Gothic" panose="020B0609070205080204" pitchFamily="49" charset="-128"/>
              </a:rPr>
              <a:t>section 5.2.1)</a:t>
            </a:r>
          </a:p>
          <a:p>
            <a:pPr>
              <a:defRPr/>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41313">
              <a:buFont typeface="Arial" panose="020B0604020202020204" pitchFamily="34" charset="0"/>
              <a:buChar char="•"/>
              <a:defRP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defRP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4"/>
              </a:rPr>
              <a:t>https://standards.ieee.org/develop/policies/bylaws/sb_bylaws.pdf </a:t>
            </a:r>
            <a:r>
              <a:rPr lang="en-GB" altLang="en-US" sz="1400" dirty="0">
                <a:ea typeface="MS Gothic" panose="020B0609070205080204" pitchFamily="49" charset="-128"/>
              </a:rPr>
              <a:t> section 5.2.1.3 and the IEEE 802 LMSC Working Group Policies and Procedures, subclause 3.4.1 “Chair”, list item x.</a:t>
            </a:r>
          </a:p>
          <a:p>
            <a:pPr>
              <a:defRPr/>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defRPr/>
            </a:pPr>
            <a:r>
              <a:rPr lang="en-GB" altLang="en-US" dirty="0">
                <a:ea typeface="MS Gothic" panose="020B0609070205080204" pitchFamily="49" charset="-128"/>
              </a:rPr>
              <a:t>(Latest revision of IEEE 802 LMSC Working Group Policies and Procedures: </a:t>
            </a:r>
            <a:r>
              <a:rPr lang="en-GB" altLang="en-US" dirty="0">
                <a:ea typeface="MS Gothic" panose="020B0609070205080204" pitchFamily="49" charset="-128"/>
                <a:hlinkClick r:id="rId5"/>
              </a:rPr>
              <a:t>http://www.ieee802.org/devdocs.shtml</a:t>
            </a:r>
            <a:r>
              <a:rPr lang="en-GB" altLang="en-US" dirty="0">
                <a:ea typeface="MS Gothic" panose="020B0609070205080204" pitchFamily="49" charset="-128"/>
              </a:rPr>
              <a:t>)</a:t>
            </a:r>
          </a:p>
          <a:p>
            <a:pPr>
              <a:defRPr/>
            </a:pPr>
            <a:endParaRPr lang="en-GB" altLang="en-US" sz="1600" dirty="0">
              <a:ea typeface="MS Gothic" panose="020B0609070205080204" pitchFamily="49" charset="-128"/>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9</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511345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9525</TotalTime>
  <Words>1943</Words>
  <Application>Microsoft Office PowerPoint</Application>
  <PresentationFormat>Widescreen</PresentationFormat>
  <Paragraphs>262</Paragraphs>
  <Slides>18</Slides>
  <Notes>14</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18</vt:i4>
      </vt:variant>
    </vt:vector>
  </HeadingPairs>
  <TitlesOfParts>
    <vt:vector size="26" baseType="lpstr">
      <vt:lpstr>MS Gothic</vt:lpstr>
      <vt:lpstr>Arial</vt:lpstr>
      <vt:lpstr>Arial Unicode MS</vt:lpstr>
      <vt:lpstr>Calibri</vt:lpstr>
      <vt:lpstr>Monotype Sorts</vt:lpstr>
      <vt:lpstr>Times New Roman</vt:lpstr>
      <vt:lpstr>Office Theme</vt:lpstr>
      <vt:lpstr>Document</vt:lpstr>
      <vt:lpstr>Enhanced Light Communications Agenda</vt:lpstr>
      <vt:lpstr>Abstract</vt:lpstr>
      <vt:lpstr>Registration for the November 802 wireless session</vt:lpstr>
      <vt:lpstr>PowerPoint Presentation</vt:lpstr>
      <vt:lpstr>Participants have a duty to inform the IEEE</vt:lpstr>
      <vt:lpstr>Ways to inform IEEE</vt:lpstr>
      <vt:lpstr>Patent-related information</vt:lpstr>
      <vt:lpstr>Other Guidelines for IEEE WG Meetings</vt:lpstr>
      <vt:lpstr>Participation in IEEE 802 Meetings</vt:lpstr>
      <vt:lpstr>IEEE SA Copyright Policy</vt:lpstr>
      <vt:lpstr>IEEE SA Copyright Policy</vt:lpstr>
      <vt:lpstr>Logistics (1)</vt:lpstr>
      <vt:lpstr>Logistics (2)</vt:lpstr>
      <vt:lpstr>Agenda items for the meeting</vt:lpstr>
      <vt:lpstr>Motion</vt:lpstr>
      <vt:lpstr>Motion</vt:lpstr>
      <vt:lpstr>Motion</vt:lpstr>
      <vt:lpstr>Timeline </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11-19-1413-00-00bb-september-2019-meeting-agenda</dc:title>
  <dc:creator>Serafimovski, Nikola</dc:creator>
  <cp:lastModifiedBy>Nikola Serafimovski</cp:lastModifiedBy>
  <cp:revision>101</cp:revision>
  <cp:lastPrinted>1601-01-01T00:00:00Z</cp:lastPrinted>
  <dcterms:created xsi:type="dcterms:W3CDTF">2019-08-08T09:50:31Z</dcterms:created>
  <dcterms:modified xsi:type="dcterms:W3CDTF">2024-11-14T22:42:30Z</dcterms:modified>
</cp:coreProperties>
</file>