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473" r:id="rId19"/>
    <p:sldId id="1474" r:id="rId20"/>
    <p:sldId id="1475" r:id="rId21"/>
    <p:sldId id="1396" r:id="rId22"/>
    <p:sldId id="877" r:id="rId23"/>
    <p:sldId id="1476" r:id="rId24"/>
    <p:sldId id="897" r:id="rId25"/>
    <p:sldId id="1477" r:id="rId26"/>
    <p:sldId id="1478" r:id="rId27"/>
    <p:sldId id="1479" r:id="rId28"/>
    <p:sldId id="1480" r:id="rId29"/>
    <p:sldId id="905" r:id="rId30"/>
    <p:sldId id="1183" r:id="rId31"/>
    <p:sldId id="1482" r:id="rId32"/>
    <p:sldId id="1481" r:id="rId33"/>
    <p:sldId id="1471" r:id="rId34"/>
    <p:sldId id="1421" r:id="rId35"/>
    <p:sldId id="1446" r:id="rId36"/>
    <p:sldId id="1024"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0" d="100"/>
          <a:sy n="90" d="100"/>
        </p:scale>
        <p:origin x="163"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56109296"/>
        <c:axId val="556115280"/>
      </c:barChart>
      <c:catAx>
        <c:axId val="5561092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56115280"/>
        <c:crosses val="autoZero"/>
        <c:auto val="1"/>
        <c:lblAlgn val="ctr"/>
        <c:lblOffset val="100"/>
        <c:noMultiLvlLbl val="0"/>
      </c:catAx>
      <c:valAx>
        <c:axId val="5561152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61092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75723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1592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4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a:p>
            <a:pPr marL="0" marR="0" lvl="0" indent="0" algn="l" defTabSz="933450" rtl="0" eaLnBrk="0" fontAlgn="base" latinLnBrk="0" hangingPunct="0">
              <a:lnSpc>
                <a:spcPct val="100000"/>
              </a:lnSpc>
              <a:spcBef>
                <a:spcPct val="30000"/>
              </a:spcBef>
              <a:spcAft>
                <a:spcPct val="0"/>
              </a:spcAft>
              <a:buClrTx/>
              <a:buSzTx/>
              <a:buFontTx/>
              <a:buNone/>
              <a:tabLst/>
              <a:defRPr/>
            </a:pP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412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19509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421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20436585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802.11-24/1670r2</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42-00-00bf-ieee-802-11bf-september-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1814-00-00bf-ieee-802-11bf-teleconference-minutes-november-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1041-08-00bf-initial-sa-ballot-comments-and-approved-resolutions.xls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2024-11-06</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a:t>
            </a:r>
            <a:r>
              <a:rPr lang="en-US" altLang="en-US" sz="1400" dirty="0" smtClean="0">
                <a:solidFill>
                  <a:srgbClr val="0000FF"/>
                </a:solidFill>
              </a:rPr>
              <a:t>591)</a:t>
            </a:r>
            <a:endParaRPr lang="en-US" altLang="en-US" sz="1400" dirty="0">
              <a:solidFill>
                <a:srgbClr val="0000FF"/>
              </a:solidFill>
            </a:endParaRP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48881094"/>
              </p:ext>
            </p:extLst>
          </p:nvPr>
        </p:nvGraphicFramePr>
        <p:xfrm>
          <a:off x="3429000" y="1600200"/>
          <a:ext cx="8305801" cy="2242462"/>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algn="just" defTabSz="914400" rtl="0" eaLnBrk="1" latinLnBrk="0" hangingPunct="1">
                        <a:spcAft>
                          <a:spcPts val="0"/>
                        </a:spcAft>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24/1795</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Ali Raissinia (Qualcomm Inc.)</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SA2-comment-resolutions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30 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24/1810</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Narengerile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R1-31</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54171565"/>
                  </a:ext>
                </a:extLst>
              </a:tr>
              <a:tr h="89561">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24/1773r0</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Cheng Chen (Intel)</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Resolution to SA110 CIDs</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2991640262"/>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24/1825</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Claudio da Silva (Meta Platforms, Inc.)</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Proposed resolutions for comments on D5.0</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20 </a:t>
                      </a:r>
                      <a:r>
                        <a:rPr lang="en-US" altLang="zh-CN" sz="1100" kern="1200" dirty="0" err="1"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24/1869</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Shuling</a:t>
                      </a: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 (Julia) Feng (</a:t>
                      </a:r>
                      <a:r>
                        <a:rPr lang="en-US" altLang="zh-CN" sz="1100" kern="1200" dirty="0" err="1"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Mediatek</a:t>
                      </a: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D5.0 CR for R1-34 and R1-35</a:t>
                      </a: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altLang="zh-CN" sz="1100" kern="1200" dirty="0" err="1" smtClean="0">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24/1900r0</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Zhuqing</a:t>
                      </a: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 Tang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CID 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15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522353205"/>
                  </a:ext>
                </a:extLst>
              </a:tr>
              <a:tr h="89561">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24/1906r0</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Rui Du (Huawei)</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comments - CID R1-32, 36, 37</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10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282951375"/>
                  </a:ext>
                </a:extLst>
              </a:tr>
              <a:tr h="89561">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24/1788r0</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rPr>
                        <a:t>Chris Beg (Cognitive Systems)</a:t>
                      </a:r>
                      <a:endParaRPr lang="zh-CN" sz="1100" kern="120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SA110 Reporting CID Resolutions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c>
                  <a:txBody>
                    <a:bodyPr/>
                    <a:lstStyle/>
                    <a:p>
                      <a:pPr marL="0" algn="just" defTabSz="914400" rtl="0" eaLnBrk="1" latinLnBrk="0" hangingPunct="1">
                        <a:spcAft>
                          <a:spcPts val="0"/>
                        </a:spcAft>
                      </a:pPr>
                      <a:r>
                        <a:rPr 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rPr>
                        <a:t>20 </a:t>
                      </a:r>
                      <a:r>
                        <a:rPr lang="en-US" sz="1100" kern="1200" dirty="0" err="1">
                          <a:solidFill>
                            <a:srgbClr val="000000"/>
                          </a:solidFill>
                          <a:effectLst/>
                          <a:latin typeface="Calibri" panose="020F0502020204030204" pitchFamily="34" charset="0"/>
                          <a:ea typeface="等线" panose="02010600030101010101" pitchFamily="2" charset="-122"/>
                          <a:cs typeface="宋体" panose="02010600030101010101" pitchFamily="2" charset="-122"/>
                        </a:rPr>
                        <a:t>mins</a:t>
                      </a:r>
                      <a:endParaRPr 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zh-CN" sz="1100" kern="1200" dirty="0">
                        <a:solidFill>
                          <a:srgbClr val="000000"/>
                        </a:solidFill>
                        <a:effectLst/>
                        <a:latin typeface="Calibri" panose="020F0502020204030204" pitchFamily="34" charset="0"/>
                        <a:ea typeface="等线" panose="02010600030101010101" pitchFamily="2" charset="-122"/>
                        <a:cs typeface="宋体" panose="02010600030101010101" pitchFamily="2" charset="-122"/>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12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19276086"/>
              </p:ext>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1544660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177009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1st SA Ballot Recirculation (D5.0) CR Status</a:t>
            </a:r>
            <a:endParaRPr lang="en-US" altLang="zh-CN" sz="1400" dirty="0"/>
          </a:p>
          <a:p>
            <a:pPr algn="just"/>
            <a:r>
              <a:rPr lang="en-US" altLang="en-US" sz="1400" dirty="0">
                <a:solidFill>
                  <a:srgbClr val="0000FF"/>
                </a:solidFill>
              </a:rPr>
              <a:t>Motion (5XX - XXX)</a:t>
            </a:r>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zh-CN"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nvPr>
        </p:nvGraphicFramePr>
        <p:xfrm>
          <a:off x="3429000" y="1600200"/>
          <a:ext cx="8305801" cy="172986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1449069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14</a:t>
            </a:r>
            <a:r>
              <a:rPr lang="en-US" altLang="en-US" sz="3200" dirty="0">
                <a:solidFill>
                  <a:srgbClr val="0000FF"/>
                </a:solidFill>
                <a:cs typeface="Times New Roman" panose="02020603050405020304" pitchFamily="18" charset="0"/>
              </a:rPr>
              <a:t>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solidFill>
                  <a:srgbClr val="0000FF"/>
                </a:solidFill>
              </a:rPr>
              <a:t>Motion (5XX-XXX)</a:t>
            </a:r>
            <a:endParaRPr lang="en-US" altLang="en-US" sz="1400" dirty="0">
              <a:solidFill>
                <a:srgbClr val="0000FF"/>
              </a:solidFill>
            </a:endParaRPr>
          </a:p>
          <a:p>
            <a:pPr algn="just"/>
            <a:r>
              <a:rPr lang="en-US" altLang="zh-CN" sz="1400" dirty="0">
                <a:solidFill>
                  <a:srgbClr val="0000FF"/>
                </a:solidFill>
              </a:rPr>
              <a:t>Motion XXX</a:t>
            </a:r>
            <a:r>
              <a:rPr lang="en-US" altLang="zh-CN" sz="1600" dirty="0">
                <a:solidFill>
                  <a:srgbClr val="0000FF"/>
                </a:solidFill>
              </a:rPr>
              <a:t>: </a:t>
            </a:r>
            <a:r>
              <a:rPr lang="en-US" altLang="zh-CN" sz="1400" dirty="0">
                <a:solidFill>
                  <a:srgbClr val="0000FF"/>
                </a:solidFill>
              </a:rPr>
              <a:t>P802.11bf second recirculation SA ballot</a:t>
            </a:r>
            <a:endParaRPr lang="en-US" altLang="en-US" sz="1400" dirty="0">
              <a:solidFill>
                <a:srgbClr val="0000FF"/>
              </a:solidFill>
            </a:endParaRPr>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42774737"/>
              </p:ext>
            </p:extLst>
          </p:nvPr>
        </p:nvGraphicFramePr>
        <p:xfrm>
          <a:off x="3429000" y="1600200"/>
          <a:ext cx="8305801" cy="212030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22"/>
                  </a:ext>
                </a:extLst>
              </a:tr>
              <a:tr h="89561">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5"/>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6"/>
                  </a:ext>
                </a:extLst>
              </a:tr>
              <a:tr h="89561">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chemeClr val="tx1"/>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7"/>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8"/>
                  </a:ext>
                </a:extLst>
              </a:tr>
              <a:tr h="89561">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tc>
                  <a:txBody>
                    <a:bodyPr/>
                    <a:lstStyle/>
                    <a:p>
                      <a:pPr>
                        <a:spcAft>
                          <a:spcPts val="0"/>
                        </a:spcAft>
                      </a:pPr>
                      <a:endParaRPr lang="zh-CN" sz="1100" dirty="0">
                        <a:solidFill>
                          <a:srgbClr val="0000FF"/>
                        </a:solidFill>
                        <a:effectLst/>
                        <a:latin typeface="Aptos"/>
                        <a:ea typeface="宋体" panose="02010600030101010101" pitchFamily="2" charset="-122"/>
                        <a:cs typeface="Times New Roman" panose="02020603050405020304" pitchFamily="18" charset="0"/>
                      </a:endParaRPr>
                    </a:p>
                  </a:txBody>
                  <a:tcPr marL="36195" marR="36195" marT="17780" marB="17780" anchor="ct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a:t>2024 meeting to today:</a:t>
            </a:r>
          </a:p>
          <a:p>
            <a:pPr lvl="1" algn="just">
              <a:buFont typeface="Arial" panose="020B0604020202020204" pitchFamily="34" charset="0"/>
              <a:buChar char="•"/>
            </a:pPr>
            <a:r>
              <a:rPr lang="en-US" altLang="zh-CN" sz="1600" dirty="0"/>
              <a:t>September Interim : </a:t>
            </a:r>
          </a:p>
          <a:p>
            <a:pPr marL="457200" lvl="1" indent="0" algn="just">
              <a:buNone/>
            </a:pPr>
            <a:r>
              <a:rPr lang="en-US" altLang="zh-CN" sz="1600" dirty="0"/>
              <a:t>	 </a:t>
            </a:r>
            <a:r>
              <a:rPr lang="en-US" altLang="zh-CN" sz="1600" dirty="0">
                <a:hlinkClick r:id="rId3"/>
              </a:rPr>
              <a:t>https://mentor.ieee.org/802.11/dcn/24/11-24-1642-00-00bf-ieee-802-11bf-september-2024-interim-meeting-minutes.docx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October - November: </a:t>
            </a:r>
          </a:p>
          <a:p>
            <a:pPr marL="457200" lvl="1" indent="0" algn="just">
              <a:buNone/>
            </a:pPr>
            <a:r>
              <a:rPr lang="en-US" altLang="zh-CN" sz="1600" dirty="0"/>
              <a:t>	 </a:t>
            </a:r>
            <a:r>
              <a:rPr lang="aa-ET" altLang="zh-CN" sz="1600" u="sng" dirty="0">
                <a:hlinkClick r:id="rId4"/>
              </a:rPr>
              <a:t>https://mentor.ieee.org/802.11/dcn/24/11-24-1814-00-00bf-ieee-802-11bf-teleconference-minutes-november-2024.docx</a:t>
            </a:r>
            <a:endParaRPr lang="zh-CN" altLang="zh-CN" sz="1600" dirty="0"/>
          </a:p>
          <a:p>
            <a:pPr marL="457200" lvl="1" indent="0" algn="just">
              <a:buNone/>
            </a:pPr>
            <a:r>
              <a:rPr lang="en-US" altLang="zh-CN" sz="1600" dirty="0" smtClean="0"/>
              <a:t>        </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 </a:t>
            </a:r>
            <a:endParaRPr lang="en-US" altLang="zh-CN" sz="2000" dirty="0">
              <a:highlight>
                <a:srgbClr val="00FF00"/>
              </a:highlight>
            </a:endParaRPr>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4488878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 xmlns:a16="http://schemas.microsoft.com/office/drawing/2014/main" id="{E84B6C98-CECC-41C8-AD6E-CF1B16B2B4E6}"/>
              </a:ext>
            </a:extLst>
          </p:cNvPr>
          <p:cNvGraphicFramePr>
            <a:graphicFrameLocks noGrp="1"/>
          </p:cNvGraphicFramePr>
          <p:nvPr>
            <p:extLst/>
          </p:nvPr>
        </p:nvGraphicFramePr>
        <p:xfrm>
          <a:off x="838200" y="3606181"/>
          <a:ext cx="6781800" cy="2794619"/>
        </p:xfrm>
        <a:graphic>
          <a:graphicData uri="http://schemas.openxmlformats.org/drawingml/2006/table">
            <a:tbl>
              <a:tblPr/>
              <a:tblGrid>
                <a:gridCol w="1371600">
                  <a:extLst>
                    <a:ext uri="{9D8B030D-6E8A-4147-A177-3AD203B41FA5}">
                      <a16:colId xmlns="" xmlns:a16="http://schemas.microsoft.com/office/drawing/2014/main" val="611200940"/>
                    </a:ext>
                  </a:extLst>
                </a:gridCol>
                <a:gridCol w="990600">
                  <a:extLst>
                    <a:ext uri="{9D8B030D-6E8A-4147-A177-3AD203B41FA5}">
                      <a16:colId xmlns="" xmlns:a16="http://schemas.microsoft.com/office/drawing/2014/main" val="4059359357"/>
                    </a:ext>
                  </a:extLst>
                </a:gridCol>
                <a:gridCol w="895723">
                  <a:extLst>
                    <a:ext uri="{9D8B030D-6E8A-4147-A177-3AD203B41FA5}">
                      <a16:colId xmlns="" xmlns:a16="http://schemas.microsoft.com/office/drawing/2014/main" val="1158145895"/>
                    </a:ext>
                  </a:extLst>
                </a:gridCol>
                <a:gridCol w="731371">
                  <a:extLst>
                    <a:ext uri="{9D8B030D-6E8A-4147-A177-3AD203B41FA5}">
                      <a16:colId xmlns="" xmlns:a16="http://schemas.microsoft.com/office/drawing/2014/main" val="517798951"/>
                    </a:ext>
                  </a:extLst>
                </a:gridCol>
                <a:gridCol w="930835">
                  <a:extLst>
                    <a:ext uri="{9D8B030D-6E8A-4147-A177-3AD203B41FA5}">
                      <a16:colId xmlns="" xmlns:a16="http://schemas.microsoft.com/office/drawing/2014/main" val="1306143447"/>
                    </a:ext>
                  </a:extLst>
                </a:gridCol>
                <a:gridCol w="1861671">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bl>
          </a:graphicData>
        </a:graphic>
      </p:graphicFrame>
    </p:spTree>
    <p:extLst>
      <p:ext uri="{BB962C8B-B14F-4D97-AF65-F5344CB8AC3E}">
        <p14:creationId xmlns:p14="http://schemas.microsoft.com/office/powerpoint/2010/main" val="1468459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2880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31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621649026"/>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mtClean="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graphicFrame>
        <p:nvGraphicFramePr>
          <p:cNvPr id="9" name="表格 8">
            <a:extLst>
              <a:ext uri="{FF2B5EF4-FFF2-40B4-BE49-F238E27FC236}">
                <a16:creationId xmlns=""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6D7D566D-A201-4FE5-A18F-3F8ED8E2FB28}"/>
              </a:ext>
            </a:extLst>
          </p:cNvPr>
          <p:cNvGraphicFramePr>
            <a:graphicFrameLocks noGrp="1"/>
          </p:cNvGraphicFramePr>
          <p:nvPr>
            <p:extLst>
              <p:ext uri="{D42A27DB-BD31-4B8C-83A1-F6EECF244321}">
                <p14:modId xmlns:p14="http://schemas.microsoft.com/office/powerpoint/2010/main" val="663392227"/>
              </p:ext>
            </p:extLst>
          </p:nvPr>
        </p:nvGraphicFramePr>
        <p:xfrm>
          <a:off x="9906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11 (Monday PM 2) </a:t>
            </a:r>
            <a:endParaRPr lang="en-US" altLang="en-US" sz="3600" dirty="0"/>
          </a:p>
        </p:txBody>
      </p:sp>
    </p:spTree>
    <p:extLst>
      <p:ext uri="{BB962C8B-B14F-4D97-AF65-F5344CB8AC3E}">
        <p14:creationId xmlns:p14="http://schemas.microsoft.com/office/powerpoint/2010/main" val="1659869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13</a:t>
            </a:r>
            <a:r>
              <a:rPr lang="en-US" altLang="zh-CN" sz="1600" dirty="0"/>
              <a:t>, 14, 16, 17, </a:t>
            </a:r>
            <a:r>
              <a:rPr lang="en-US" altLang="zh-CN" sz="1600" dirty="0" smtClean="0"/>
              <a:t>18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11-24/1716r1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Po-kai Huang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a:t>
            </a:r>
            <a:r>
              <a:rPr lang="zh-CN" altLang="en-US" kern="0" dirty="0" smtClean="0"/>
              <a:t> </a:t>
            </a:r>
            <a:r>
              <a:rPr lang="en-US" altLang="zh-CN" dirty="0"/>
              <a:t>11-24/1716r1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14860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endParaRPr lang="en-US" altLang="en-US" sz="4000" dirty="0">
              <a:solidFill>
                <a:srgbClr val="0000FF"/>
              </a:solidFill>
            </a:endParaRPr>
          </a:p>
          <a:p>
            <a:pPr algn="ctr">
              <a:buFontTx/>
              <a:buNone/>
            </a:pPr>
            <a:r>
              <a:rPr lang="en-US" altLang="zh-CN" sz="2800" dirty="0">
                <a:cs typeface="Times New Roman" panose="02020603050405020304" pitchFamily="18" charset="0"/>
              </a:rPr>
              <a:t>Nov 14 (Thursday AM 2) </a:t>
            </a:r>
            <a:endParaRPr lang="en-US" altLang="en-US" sz="3600" dirty="0"/>
          </a:p>
        </p:txBody>
      </p:sp>
    </p:spTree>
    <p:extLst>
      <p:ext uri="{BB962C8B-B14F-4D97-AF65-F5344CB8AC3E}">
        <p14:creationId xmlns:p14="http://schemas.microsoft.com/office/powerpoint/2010/main" val="3978542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3600" dirty="0"/>
              <a:t>P802.11bf second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first recirculation</a:t>
            </a:r>
            <a:r>
              <a:rPr lang="en-GB" altLang="zh-CN" sz="2000" dirty="0"/>
              <a:t> SA ballot on P802.11bf D5.0, </a:t>
            </a:r>
            <a:r>
              <a:rPr lang="en-US" altLang="zh-CN" sz="2000" dirty="0"/>
              <a:t>as contained in document 11-24/</a:t>
            </a:r>
            <a:r>
              <a:rPr lang="en-US" altLang="zh-CN" sz="2000" dirty="0" err="1"/>
              <a:t>XXXXr</a:t>
            </a:r>
            <a:r>
              <a:rPr lang="en-US" altLang="zh-CN" sz="2000" dirty="0" err="1">
                <a:solidFill>
                  <a:srgbClr val="FF0000"/>
                </a:solidFill>
              </a:rPr>
              <a:t>X</a:t>
            </a:r>
            <a:r>
              <a:rPr lang="en-US" altLang="zh-CN" sz="2000" dirty="0"/>
              <a:t>,</a:t>
            </a:r>
          </a:p>
          <a:p>
            <a:pPr marL="354013" indent="0" algn="just">
              <a:buNone/>
            </a:pPr>
            <a:r>
              <a:rPr lang="en-US" altLang="zh-CN" sz="2000" dirty="0">
                <a:hlinkClick r:id="rId3"/>
              </a:rPr>
              <a:t>https://mentor.ieee.org/802.11/dcn/24/11-24-1041-08-00bf-                                   .xlsx</a:t>
            </a:r>
            <a:endParaRPr lang="en-US" altLang="zh-CN" sz="2000" dirty="0"/>
          </a:p>
          <a:p>
            <a:pPr marL="354013" indent="0" algn="just">
              <a:buNone/>
            </a:pPr>
            <a:r>
              <a:rPr lang="en-US" altLang="zh-CN" sz="2000" dirty="0"/>
              <a:t>Instruct the editor to prepare P802.11bf D6.0 incorporating these resolutions and,</a:t>
            </a:r>
          </a:p>
          <a:p>
            <a:pPr algn="just"/>
            <a:r>
              <a:rPr lang="en-US" altLang="zh-CN" sz="2000" dirty="0"/>
              <a:t>Approve a </a:t>
            </a:r>
            <a:r>
              <a:rPr lang="en-US" altLang="zh-CN" sz="2000" dirty="0">
                <a:solidFill>
                  <a:srgbClr val="FF0000"/>
                </a:solidFill>
              </a:rPr>
              <a:t>20</a:t>
            </a:r>
            <a:r>
              <a:rPr lang="en-US" altLang="zh-CN" sz="2000" dirty="0"/>
              <a:t> day SA Recirculation Ballot asking the question “Should P802.11bf D6.0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86413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November</a:t>
            </a:r>
            <a:r>
              <a:rPr lang="en-US" altLang="zh-CN" dirty="0"/>
              <a:t> IEEE 802 </a:t>
            </a:r>
            <a:r>
              <a:rPr lang="en-US" altLang="zh-CN" dirty="0">
                <a:solidFill>
                  <a:srgbClr val="0000FF"/>
                </a:solidFill>
              </a:rPr>
              <a:t>plenary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a:t>: </a:t>
            </a:r>
            <a:r>
              <a:rPr lang="en-US" altLang="zh-CN">
                <a:hlinkClick r:id="rId2"/>
              </a:rPr>
              <a:t>https://cvent.me/eDZgoD</a:t>
            </a:r>
            <a:endParaRPr lang="en-US" altLang="zh-CN"/>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151155</TotalTime>
  <Words>2914</Words>
  <Application>Microsoft Office PowerPoint</Application>
  <PresentationFormat>宽屏</PresentationFormat>
  <Paragraphs>654</Paragraphs>
  <Slides>36</Slides>
  <Notes>35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Aptos</vt: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2024</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941</cp:revision>
  <cp:lastPrinted>2014-11-04T15:04:57Z</cp:lastPrinted>
  <dcterms:created xsi:type="dcterms:W3CDTF">2007-04-17T18:10:23Z</dcterms:created>
  <dcterms:modified xsi:type="dcterms:W3CDTF">2024-11-11T19:46:40Z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