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2"/>
  </p:notesMasterIdLst>
  <p:handoutMasterIdLst>
    <p:handoutMasterId r:id="rId11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72" r:id="rId22"/>
    <p:sldId id="1273" r:id="rId23"/>
    <p:sldId id="1278" r:id="rId24"/>
    <p:sldId id="1277" r:id="rId25"/>
    <p:sldId id="1276" r:id="rId26"/>
    <p:sldId id="1275" r:id="rId27"/>
    <p:sldId id="1274" r:id="rId28"/>
    <p:sldId id="1279" r:id="rId29"/>
    <p:sldId id="1280" r:id="rId30"/>
    <p:sldId id="1346" r:id="rId31"/>
    <p:sldId id="1137" r:id="rId32"/>
    <p:sldId id="1349" r:id="rId33"/>
    <p:sldId id="1350" r:id="rId34"/>
    <p:sldId id="1348" r:id="rId35"/>
    <p:sldId id="1351" r:id="rId36"/>
    <p:sldId id="1347" r:id="rId37"/>
    <p:sldId id="1353" r:id="rId38"/>
    <p:sldId id="1352" r:id="rId39"/>
    <p:sldId id="1281" r:id="rId40"/>
    <p:sldId id="1307" r:id="rId41"/>
    <p:sldId id="1309" r:id="rId42"/>
    <p:sldId id="1282" r:id="rId43"/>
    <p:sldId id="1327" r:id="rId44"/>
    <p:sldId id="1328" r:id="rId45"/>
    <p:sldId id="1006" r:id="rId46"/>
    <p:sldId id="1178" r:id="rId47"/>
    <p:sldId id="1360" r:id="rId48"/>
    <p:sldId id="1023" r:id="rId49"/>
    <p:sldId id="1024" r:id="rId50"/>
    <p:sldId id="1028" r:id="rId51"/>
    <p:sldId id="1283" r:id="rId52"/>
    <p:sldId id="1312" r:id="rId53"/>
    <p:sldId id="1284" r:id="rId54"/>
    <p:sldId id="1310" r:id="rId55"/>
    <p:sldId id="1311" r:id="rId56"/>
    <p:sldId id="1361" r:id="rId57"/>
    <p:sldId id="1362" r:id="rId58"/>
    <p:sldId id="1285" r:id="rId59"/>
    <p:sldId id="1314" r:id="rId60"/>
    <p:sldId id="1286" r:id="rId61"/>
    <p:sldId id="1366" r:id="rId62"/>
    <p:sldId id="1368" r:id="rId63"/>
    <p:sldId id="1331" r:id="rId64"/>
    <p:sldId id="1332" r:id="rId65"/>
    <p:sldId id="1287" r:id="rId66"/>
    <p:sldId id="1315" r:id="rId67"/>
    <p:sldId id="1288" r:id="rId68"/>
    <p:sldId id="1333" r:id="rId69"/>
    <p:sldId id="1334" r:id="rId70"/>
    <p:sldId id="1369" r:id="rId71"/>
    <p:sldId id="1380" r:id="rId72"/>
    <p:sldId id="1289" r:id="rId73"/>
    <p:sldId id="1316" r:id="rId74"/>
    <p:sldId id="1290" r:id="rId75"/>
    <p:sldId id="1336" r:id="rId76"/>
    <p:sldId id="1371" r:id="rId77"/>
    <p:sldId id="1372" r:id="rId78"/>
    <p:sldId id="1373" r:id="rId79"/>
    <p:sldId id="1291" r:id="rId80"/>
    <p:sldId id="1318" r:id="rId81"/>
    <p:sldId id="1292" r:id="rId82"/>
    <p:sldId id="1374" r:id="rId83"/>
    <p:sldId id="1342" r:id="rId84"/>
    <p:sldId id="1375" r:id="rId85"/>
    <p:sldId id="1293" r:id="rId86"/>
    <p:sldId id="1323" r:id="rId87"/>
    <p:sldId id="1294" r:id="rId88"/>
    <p:sldId id="1295" r:id="rId89"/>
    <p:sldId id="1341" r:id="rId90"/>
    <p:sldId id="1296" r:id="rId91"/>
    <p:sldId id="1343" r:id="rId92"/>
    <p:sldId id="1376" r:id="rId93"/>
    <p:sldId id="1377" r:id="rId94"/>
    <p:sldId id="1354" r:id="rId95"/>
    <p:sldId id="1355" r:id="rId96"/>
    <p:sldId id="1357" r:id="rId97"/>
    <p:sldId id="1358" r:id="rId98"/>
    <p:sldId id="1359" r:id="rId99"/>
    <p:sldId id="1365" r:id="rId100"/>
    <p:sldId id="1325" r:id="rId101"/>
    <p:sldId id="1326" r:id="rId102"/>
    <p:sldId id="1344" r:id="rId103"/>
    <p:sldId id="356" r:id="rId104"/>
    <p:sldId id="1256" r:id="rId105"/>
    <p:sldId id="1345" r:id="rId106"/>
    <p:sldId id="1069" r:id="rId107"/>
    <p:sldId id="997" r:id="rId108"/>
    <p:sldId id="362" r:id="rId109"/>
    <p:sldId id="1034" r:id="rId110"/>
    <p:sldId id="323" r:id="rId1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8E451-6A10-4DC6-8F4C-767DBD326839}" v="261" dt="2024-11-13T17:28:43.9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134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handoutMaster" Target="handoutMasters/handoutMaster1.xml"/><Relationship Id="rId118" Type="http://schemas.microsoft.com/office/2016/11/relationships/changesInfo" Target="changesInfos/changesInfo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presProps" Target="presProps.xml"/><Relationship Id="rId119"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3T18:14:14.128" v="7253" actId="5793"/>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2T22:58:29.651" v="6118" actId="20577"/>
        <pc:sldMkLst>
          <pc:docMk/>
          <pc:sldMk cId="3976818858" sldId="269"/>
        </pc:sldMkLst>
        <pc:graphicFrameChg chg="mod modGraphic">
          <ac:chgData name="Alfred Asterjadhi" userId="39de57b9-85c0-4fd1-aaac-8ca2b6560ad0" providerId="ADAL" clId="{3AF8E451-6A10-4DC6-8F4C-767DBD326839}" dt="2024-11-12T22:58:29.651" v="6118"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1T02:36:15.284" v="3767"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ldChg>
      <pc:sldChg chg="modSp mod">
        <pc:chgData name="Alfred Asterjadhi" userId="39de57b9-85c0-4fd1-aaac-8ca2b6560ad0" providerId="ADAL" clId="{3AF8E451-6A10-4DC6-8F4C-767DBD326839}" dt="2024-11-11T01:01:29.045" v="3145" actId="13926"/>
        <pc:sldMkLst>
          <pc:docMk/>
          <pc:sldMk cId="3930036297" sldId="356"/>
        </pc:sldMkLst>
        <pc:spChg chg="mod">
          <ac:chgData name="Alfred Asterjadhi" userId="39de57b9-85c0-4fd1-aaac-8ca2b6560ad0" providerId="ADAL" clId="{3AF8E451-6A10-4DC6-8F4C-767DBD326839}" dt="2024-11-11T01:01:29.045" v="3145" actId="13926"/>
          <ac:spMkLst>
            <pc:docMk/>
            <pc:sldMk cId="3930036297" sldId="356"/>
            <ac:spMk id="2" creationId="{4B5F0D0E-8BB7-48AB-9160-728B8B3399A2}"/>
          </ac:spMkLst>
        </pc:spChg>
      </pc:sldChg>
      <pc:sldChg chg="addSp delSp modSp mod chgLayout">
        <pc:chgData name="Alfred Asterjadhi" userId="39de57b9-85c0-4fd1-aaac-8ca2b6560ad0" providerId="ADAL" clId="{3AF8E451-6A10-4DC6-8F4C-767DBD326839}" dt="2024-11-11T01:03:13.344" v="3307" actId="6264"/>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1T01:03:13.344" v="3307" actId="6264"/>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1T01:03:17.686" v="3309" actId="6264"/>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1T01:03:17.686" v="3309" actId="6264"/>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1T01:03:04.214" v="3305" actId="20577"/>
        <pc:sldMkLst>
          <pc:docMk/>
          <pc:sldMk cId="1865298196" sldId="1034"/>
        </pc:sldMkLst>
        <pc:spChg chg="mod">
          <ac:chgData name="Alfred Asterjadhi" userId="39de57b9-85c0-4fd1-aaac-8ca2b6560ad0" providerId="ADAL" clId="{3AF8E451-6A10-4DC6-8F4C-767DBD326839}" dt="2024-11-11T01:03:04.214" v="3305" actId="20577"/>
          <ac:spMkLst>
            <pc:docMk/>
            <pc:sldMk cId="1865298196" sldId="1034"/>
            <ac:spMk id="10" creationId="{74D21A5A-B20C-8325-8B54-F067F90E64D5}"/>
          </ac:spMkLst>
        </pc:spChg>
      </pc:sldChg>
      <pc:sldChg chg="addSp delSp modSp mod chgLayout">
        <pc:chgData name="Alfred Asterjadhi" userId="39de57b9-85c0-4fd1-aaac-8ca2b6560ad0" providerId="ADAL" clId="{3AF8E451-6A10-4DC6-8F4C-767DBD326839}" dt="2024-11-11T01:03:21.403" v="3311" actId="6264"/>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1T01:51:47.427" v="3720" actId="6549"/>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ac:chgData name="Alfred Asterjadhi" userId="39de57b9-85c0-4fd1-aaac-8ca2b6560ad0" providerId="ADAL" clId="{3AF8E451-6A10-4DC6-8F4C-767DBD326839}" dt="2024-11-11T01:51:17.980" v="3716"/>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1T19:08:19.133" v="4258" actId="400"/>
        <pc:sldMkLst>
          <pc:docMk/>
          <pc:sldMk cId="3486068256" sldId="1167"/>
        </pc:sldMkLst>
        <pc:graphicFrameChg chg="mod modGraphic">
          <ac:chgData name="Alfred Asterjadhi" userId="39de57b9-85c0-4fd1-aaac-8ca2b6560ad0" providerId="ADAL" clId="{3AF8E451-6A10-4DC6-8F4C-767DBD326839}" dt="2024-11-11T19:08:19.133" v="4258" actId="400"/>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chgLayout">
        <pc:chgData name="Alfred Asterjadhi" userId="39de57b9-85c0-4fd1-aaac-8ca2b6560ad0" providerId="ADAL" clId="{3AF8E451-6A10-4DC6-8F4C-767DBD326839}" dt="2024-11-11T01:03:31.833" v="3316" actId="6264"/>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1T01:03:31.833" v="3316" actId="6264"/>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1T19:04:14.548" v="4247" actId="20577"/>
        <pc:sldMkLst>
          <pc:docMk/>
          <pc:sldMk cId="3809017515" sldId="1272"/>
        </pc:sldMkLst>
        <pc:graphicFrameChg chg="mod modGraphic">
          <ac:chgData name="Alfred Asterjadhi" userId="39de57b9-85c0-4fd1-aaac-8ca2b6560ad0" providerId="ADAL" clId="{3AF8E451-6A10-4DC6-8F4C-767DBD326839}" dt="2024-11-11T19:04:14.548" v="4247" actId="2057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1T19:09:04.920" v="4266" actId="400"/>
        <pc:sldMkLst>
          <pc:docMk/>
          <pc:sldMk cId="1256207422" sldId="1273"/>
        </pc:sldMkLst>
        <pc:graphicFrameChg chg="mod modGraphic">
          <ac:chgData name="Alfred Asterjadhi" userId="39de57b9-85c0-4fd1-aaac-8ca2b6560ad0" providerId="ADAL" clId="{3AF8E451-6A10-4DC6-8F4C-767DBD326839}" dt="2024-11-11T19:09:04.920" v="4266" actId="400"/>
          <ac:graphicFrameMkLst>
            <pc:docMk/>
            <pc:sldMk cId="1256207422" sldId="1273"/>
            <ac:graphicFrameMk id="6" creationId="{5094FBC8-BB74-47F3-965D-16BC678F4D1D}"/>
          </ac:graphicFrameMkLst>
        </pc:graphicFrameChg>
      </pc:sldChg>
      <pc:sldChg chg="modSp">
        <pc:chgData name="Alfred Asterjadhi" userId="39de57b9-85c0-4fd1-aaac-8ca2b6560ad0" providerId="ADAL" clId="{3AF8E451-6A10-4DC6-8F4C-767DBD326839}" dt="2024-11-11T01:49:46.400" v="3706"/>
        <pc:sldMkLst>
          <pc:docMk/>
          <pc:sldMk cId="3576094034" sldId="1274"/>
        </pc:sldMkLst>
        <pc:graphicFrameChg chg="mod">
          <ac:chgData name="Alfred Asterjadhi" userId="39de57b9-85c0-4fd1-aaac-8ca2b6560ad0" providerId="ADAL" clId="{3AF8E451-6A10-4DC6-8F4C-767DBD326839}" dt="2024-11-11T01:49:46.400" v="3706"/>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1T21:41:47.205" v="4449" actId="20577"/>
        <pc:sldMkLst>
          <pc:docMk/>
          <pc:sldMk cId="1930027812" sldId="1275"/>
        </pc:sldMkLst>
        <pc:graphicFrameChg chg="mod modGraphic">
          <ac:chgData name="Alfred Asterjadhi" userId="39de57b9-85c0-4fd1-aaac-8ca2b6560ad0" providerId="ADAL" clId="{3AF8E451-6A10-4DC6-8F4C-767DBD326839}" dt="2024-11-11T21:41:47.205" v="4449" actId="2057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1T03:08:06.256" v="4041" actId="20577"/>
        <pc:sldMkLst>
          <pc:docMk/>
          <pc:sldMk cId="2672561226" sldId="1276"/>
        </pc:sldMkLst>
        <pc:graphicFrameChg chg="mod modGraphic">
          <ac:chgData name="Alfred Asterjadhi" userId="39de57b9-85c0-4fd1-aaac-8ca2b6560ad0" providerId="ADAL" clId="{3AF8E451-6A10-4DC6-8F4C-767DBD326839}" dt="2024-11-11T03:08:06.256" v="4041" actId="2057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1T01:55:11.524" v="3737" actId="2711"/>
        <pc:sldMkLst>
          <pc:docMk/>
          <pc:sldMk cId="1246262870" sldId="1277"/>
        </pc:sldMkLst>
        <pc:graphicFrameChg chg="mod modGraphic">
          <ac:chgData name="Alfred Asterjadhi" userId="39de57b9-85c0-4fd1-aaac-8ca2b6560ad0" providerId="ADAL" clId="{3AF8E451-6A10-4DC6-8F4C-767DBD326839}" dt="2024-11-11T01:55:11.524" v="3737" actId="2711"/>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1T19:09:33.680" v="4276" actId="207"/>
        <pc:sldMkLst>
          <pc:docMk/>
          <pc:sldMk cId="2455484467" sldId="1278"/>
        </pc:sldMkLst>
        <pc:graphicFrameChg chg="mod modGraphic">
          <ac:chgData name="Alfred Asterjadhi" userId="39de57b9-85c0-4fd1-aaac-8ca2b6560ad0" providerId="ADAL" clId="{3AF8E451-6A10-4DC6-8F4C-767DBD326839}" dt="2024-11-11T19:09:33.680" v="4276" actId="20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1T03:00:50.116" v="4004" actId="20577"/>
        <pc:sldMkLst>
          <pc:docMk/>
          <pc:sldMk cId="3685291219" sldId="1279"/>
        </pc:sldMkLst>
        <pc:graphicFrameChg chg="mod modGraphic">
          <ac:chgData name="Alfred Asterjadhi" userId="39de57b9-85c0-4fd1-aaac-8ca2b6560ad0" providerId="ADAL" clId="{3AF8E451-6A10-4DC6-8F4C-767DBD326839}" dt="2024-11-11T03:00:50.116" v="4004" actId="20577"/>
          <ac:graphicFrameMkLst>
            <pc:docMk/>
            <pc:sldMk cId="3685291219" sldId="1279"/>
            <ac:graphicFrameMk id="6" creationId="{5094FBC8-BB74-47F3-965D-16BC678F4D1D}"/>
          </ac:graphicFrameMkLst>
        </pc:graphicFrameChg>
      </pc:sldChg>
      <pc:sldChg chg="modSp">
        <pc:chgData name="Alfred Asterjadhi" userId="39de57b9-85c0-4fd1-aaac-8ca2b6560ad0" providerId="ADAL" clId="{3AF8E451-6A10-4DC6-8F4C-767DBD326839}" dt="2024-11-11T01:50:30.334" v="3710"/>
        <pc:sldMkLst>
          <pc:docMk/>
          <pc:sldMk cId="536130981" sldId="1280"/>
        </pc:sldMkLst>
        <pc:graphicFrameChg chg="mod">
          <ac:chgData name="Alfred Asterjadhi" userId="39de57b9-85c0-4fd1-aaac-8ca2b6560ad0" providerId="ADAL" clId="{3AF8E451-6A10-4DC6-8F4C-767DBD326839}" dt="2024-11-11T01:50:30.334" v="3710"/>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6:25:55.737" v="7143" actId="13926"/>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6:25:50.274" v="7142"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17:28:29.502" v="7241" actId="20577"/>
        <pc:sldMkLst>
          <pc:docMk/>
          <pc:sldMk cId="1518454104" sldId="1289"/>
        </pc:sldMkLst>
        <pc:spChg chg="mod">
          <ac:chgData name="Alfred Asterjadhi" userId="39de57b9-85c0-4fd1-aaac-8ca2b6560ad0" providerId="ADAL" clId="{3AF8E451-6A10-4DC6-8F4C-767DBD326839}" dt="2024-11-11T02:37:46.843" v="3800" actId="21"/>
          <ac:spMkLst>
            <pc:docMk/>
            <pc:sldMk cId="1518454104" sldId="1289"/>
            <ac:spMk id="2" creationId="{4B5F0D0E-8BB7-48AB-9160-728B8B3399A2}"/>
          </ac:spMkLst>
        </pc:spChg>
        <pc:spChg chg="mod">
          <ac:chgData name="Alfred Asterjadhi" userId="39de57b9-85c0-4fd1-aaac-8ca2b6560ad0" providerId="ADAL" clId="{3AF8E451-6A10-4DC6-8F4C-767DBD326839}" dt="2024-11-13T17:28:29.502" v="7241" actId="2057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17:32:03.180" v="7242" actId="21"/>
        <pc:sldMkLst>
          <pc:docMk/>
          <pc:sldMk cId="3108884223" sldId="1290"/>
        </pc:sldMkLst>
        <pc:spChg chg="mod">
          <ac:chgData name="Alfred Asterjadhi" userId="39de57b9-85c0-4fd1-aaac-8ca2b6560ad0" providerId="ADAL" clId="{3AF8E451-6A10-4DC6-8F4C-767DBD326839}" dt="2024-11-11T02:37:59.496" v="3803" actId="21"/>
          <ac:spMkLst>
            <pc:docMk/>
            <pc:sldMk cId="3108884223" sldId="1290"/>
            <ac:spMk id="2" creationId="{4B5F0D0E-8BB7-48AB-9160-728B8B3399A2}"/>
          </ac:spMkLst>
        </pc:spChg>
        <pc:spChg chg="mod">
          <ac:chgData name="Alfred Asterjadhi" userId="39de57b9-85c0-4fd1-aaac-8ca2b6560ad0" providerId="ADAL" clId="{3AF8E451-6A10-4DC6-8F4C-767DBD326839}" dt="2024-11-13T17:32:03.180" v="7242" actId="21"/>
          <ac:spMkLst>
            <pc:docMk/>
            <pc:sldMk cId="3108884223" sldId="1290"/>
            <ac:spMk id="3" creationId="{DFB0BA47-D7B6-4F95-932E-A7AA615BC440}"/>
          </ac:spMkLst>
        </pc:spChg>
      </pc:sldChg>
      <pc:sldChg chg="addSp modSp mod">
        <pc:chgData name="Alfred Asterjadhi" userId="39de57b9-85c0-4fd1-aaac-8ca2b6560ad0" providerId="ADAL" clId="{3AF8E451-6A10-4DC6-8F4C-767DBD326839}" dt="2024-11-13T16:38:17.191" v="7222" actId="404"/>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3T17:32:12.772" v="7244" actId="20577"/>
        <pc:sldMkLst>
          <pc:docMk/>
          <pc:sldMk cId="2034965301" sldId="1292"/>
        </pc:sldMkLst>
        <pc:spChg chg="mod">
          <ac:chgData name="Alfred Asterjadhi" userId="39de57b9-85c0-4fd1-aaac-8ca2b6560ad0" providerId="ADAL" clId="{3AF8E451-6A10-4DC6-8F4C-767DBD326839}" dt="2024-11-11T02:38:34.323" v="3812" actId="20577"/>
          <ac:spMkLst>
            <pc:docMk/>
            <pc:sldMk cId="2034965301" sldId="1292"/>
            <ac:spMk id="2" creationId="{4B5F0D0E-8BB7-48AB-9160-728B8B3399A2}"/>
          </ac:spMkLst>
        </pc:spChg>
        <pc:spChg chg="mod">
          <ac:chgData name="Alfred Asterjadhi" userId="39de57b9-85c0-4fd1-aaac-8ca2b6560ad0" providerId="ADAL" clId="{3AF8E451-6A10-4DC6-8F4C-767DBD326839}" dt="2024-11-13T17:32:12.772" v="7244" actId="2057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3T16:30:00.384" v="7180" actId="20577"/>
        <pc:sldMkLst>
          <pc:docMk/>
          <pc:sldMk cId="3208411967" sldId="1293"/>
        </pc:sldMkLst>
        <pc:spChg chg="mod">
          <ac:chgData name="Alfred Asterjadhi" userId="39de57b9-85c0-4fd1-aaac-8ca2b6560ad0" providerId="ADAL" clId="{3AF8E451-6A10-4DC6-8F4C-767DBD326839}" dt="2024-11-11T02:38:46.167" v="3816" actId="20577"/>
          <ac:spMkLst>
            <pc:docMk/>
            <pc:sldMk cId="3208411967" sldId="1293"/>
            <ac:spMk id="2" creationId="{4B5F0D0E-8BB7-48AB-9160-728B8B3399A2}"/>
          </ac:spMkLst>
        </pc:spChg>
        <pc:spChg chg="mod">
          <ac:chgData name="Alfred Asterjadhi" userId="39de57b9-85c0-4fd1-aaac-8ca2b6560ad0" providerId="ADAL" clId="{3AF8E451-6A10-4DC6-8F4C-767DBD326839}" dt="2024-11-13T16:30:00.384" v="7180" actId="2057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3T01:44:54.517" v="6819" actId="20577"/>
        <pc:sldMkLst>
          <pc:docMk/>
          <pc:sldMk cId="2866206975" sldId="1294"/>
        </pc:sldMkLst>
        <pc:spChg chg="mod">
          <ac:chgData name="Alfred Asterjadhi" userId="39de57b9-85c0-4fd1-aaac-8ca2b6560ad0" providerId="ADAL" clId="{3AF8E451-6A10-4DC6-8F4C-767DBD326839}" dt="2024-11-11T02:38:59.134" v="3821" actId="20577"/>
          <ac:spMkLst>
            <pc:docMk/>
            <pc:sldMk cId="2866206975" sldId="1294"/>
            <ac:spMk id="2" creationId="{4B5F0D0E-8BB7-48AB-9160-728B8B3399A2}"/>
          </ac:spMkLst>
        </pc:spChg>
        <pc:spChg chg="mod">
          <ac:chgData name="Alfred Asterjadhi" userId="39de57b9-85c0-4fd1-aaac-8ca2b6560ad0" providerId="ADAL" clId="{3AF8E451-6A10-4DC6-8F4C-767DBD326839}" dt="2024-11-13T01:44:54.517" v="6819"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1T02:42:26.676" v="3880" actId="20577"/>
        <pc:sldMkLst>
          <pc:docMk/>
          <pc:sldMk cId="2384632981" sldId="1295"/>
        </pc:sldMkLst>
        <pc:spChg chg="mod">
          <ac:chgData name="Alfred Asterjadhi" userId="39de57b9-85c0-4fd1-aaac-8ca2b6560ad0" providerId="ADAL" clId="{3AF8E451-6A10-4DC6-8F4C-767DBD326839}" dt="2024-11-11T02:39:32.429" v="3826" actId="20577"/>
          <ac:spMkLst>
            <pc:docMk/>
            <pc:sldMk cId="2384632981" sldId="1295"/>
            <ac:spMk id="2" creationId="{4B5F0D0E-8BB7-48AB-9160-728B8B3399A2}"/>
          </ac:spMkLst>
        </pc:spChg>
        <pc:spChg chg="mod">
          <ac:chgData name="Alfred Asterjadhi" userId="39de57b9-85c0-4fd1-aaac-8ca2b6560ad0" providerId="ADAL" clId="{3AF8E451-6A10-4DC6-8F4C-767DBD326839}" dt="2024-11-11T02:42:26.676" v="3880" actId="20577"/>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3T01:48:03.732" v="6892" actId="20577"/>
        <pc:sldMkLst>
          <pc:docMk/>
          <pc:sldMk cId="3622002728" sldId="1296"/>
        </pc:sldMkLst>
        <pc:spChg chg="mod">
          <ac:chgData name="Alfred Asterjadhi" userId="39de57b9-85c0-4fd1-aaac-8ca2b6560ad0" providerId="ADAL" clId="{3AF8E451-6A10-4DC6-8F4C-767DBD326839}" dt="2024-11-11T02:39:45.653" v="3829" actId="20577"/>
          <ac:spMkLst>
            <pc:docMk/>
            <pc:sldMk cId="3622002728" sldId="1296"/>
            <ac:spMk id="2" creationId="{4B5F0D0E-8BB7-48AB-9160-728B8B3399A2}"/>
          </ac:spMkLst>
        </pc:spChg>
        <pc:spChg chg="mod">
          <ac:chgData name="Alfred Asterjadhi" userId="39de57b9-85c0-4fd1-aaac-8ca2b6560ad0" providerId="ADAL" clId="{3AF8E451-6A10-4DC6-8F4C-767DBD326839}" dt="2024-11-13T01:48:03.732" v="6892"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3T01:03:35.087" v="6592" actId="20577"/>
        <pc:sldMkLst>
          <pc:docMk/>
          <pc:sldMk cId="2439274614" sldId="1310"/>
        </pc:sldMkLst>
        <pc:spChg chg="mod">
          <ac:chgData name="Alfred Asterjadhi" userId="39de57b9-85c0-4fd1-aaac-8ca2b6560ad0" providerId="ADAL" clId="{3AF8E451-6A10-4DC6-8F4C-767DBD326839}" dt="2024-11-13T01:03:35.087" v="6592" actId="20577"/>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3T00:05:00.339" v="6313" actId="207"/>
        <pc:sldMkLst>
          <pc:docMk/>
          <pc:sldMk cId="2879250025" sldId="1314"/>
        </pc:sldMkLst>
        <pc:spChg chg="mod">
          <ac:chgData name="Alfred Asterjadhi" userId="39de57b9-85c0-4fd1-aaac-8ca2b6560ad0" providerId="ADAL" clId="{3AF8E451-6A10-4DC6-8F4C-767DBD326839}" dt="2024-11-13T00:05:00.339" v="6313" actId="20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00:17:16.966" v="6551" actId="2057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00:17:16.966" v="6551" actId="2057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3T01:30:08.036" v="6734" actId="2057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3T01:30:08.036" v="6734" actId="2057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3T00:19:06.652" v="6580"/>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3T00:19:06.652" v="6580"/>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mod">
        <pc:chgData name="Alfred Asterjadhi" userId="39de57b9-85c0-4fd1-aaac-8ca2b6560ad0" providerId="ADAL" clId="{3AF8E451-6A10-4DC6-8F4C-767DBD326839}" dt="2024-11-13T17:28:07.678" v="7237" actId="21"/>
        <pc:sldMkLst>
          <pc:docMk/>
          <pc:sldMk cId="1153233998" sldId="1325"/>
        </pc:sldMkLst>
        <pc:spChg chg="mod">
          <ac:chgData name="Alfred Asterjadhi" userId="39de57b9-85c0-4fd1-aaac-8ca2b6560ad0" providerId="ADAL" clId="{3AF8E451-6A10-4DC6-8F4C-767DBD326839}" dt="2024-11-13T17:28:07.678" v="7237" actId="21"/>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mod">
        <pc:chgData name="Alfred Asterjadhi" userId="39de57b9-85c0-4fd1-aaac-8ca2b6560ad0" providerId="ADAL" clId="{3AF8E451-6A10-4DC6-8F4C-767DBD326839}" dt="2024-11-13T01:15:06.292" v="6670" actId="21"/>
        <pc:sldMkLst>
          <pc:docMk/>
          <pc:sldMk cId="208823206" sldId="1326"/>
        </pc:sldMkLst>
        <pc:spChg chg="mod">
          <ac:chgData name="Alfred Asterjadhi" userId="39de57b9-85c0-4fd1-aaac-8ca2b6560ad0" providerId="ADAL" clId="{3AF8E451-6A10-4DC6-8F4C-767DBD326839}" dt="2024-11-13T01:15:06.292" v="6670" actId="21"/>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8:14:14.128" v="7253" actId="5793"/>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8:14:14.128" v="7253" actId="5793"/>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3T00:18:24.842" v="6578" actId="5793"/>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3T00:18:24.842" v="6578" actId="5793"/>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2T23:08:31.804" v="6251" actId="20577"/>
        <pc:sldMkLst>
          <pc:docMk/>
          <pc:sldMk cId="3617121007" sldId="1342"/>
        </pc:sldMkLst>
        <pc:spChg chg="mod">
          <ac:chgData name="Alfred Asterjadhi" userId="39de57b9-85c0-4fd1-aaac-8ca2b6560ad0" providerId="ADAL" clId="{3AF8E451-6A10-4DC6-8F4C-767DBD326839}" dt="2024-11-12T23:08:25.906" v="6248"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2T23:08:31.804" v="6251" actId="20577"/>
          <ac:spMkLst>
            <pc:docMk/>
            <pc:sldMk cId="3617121007" sldId="1342"/>
            <ac:spMk id="3" creationId="{0E25DE57-2085-E64A-FD26-86EA014AE0AA}"/>
          </ac:spMkLst>
        </pc:spChg>
      </pc:sldChg>
      <pc:sldChg chg="modSp add mod">
        <pc:chgData name="Alfred Asterjadhi" userId="39de57b9-85c0-4fd1-aaac-8ca2b6560ad0" providerId="ADAL" clId="{3AF8E451-6A10-4DC6-8F4C-767DBD326839}" dt="2024-11-12T22:45:36.838" v="6086" actId="2057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2T22:45:36.838" v="6086" actId="20577"/>
          <ac:spMkLst>
            <pc:docMk/>
            <pc:sldMk cId="2440801393" sldId="1343"/>
            <ac:spMk id="3" creationId="{0E25DE57-2085-E64A-FD26-86EA014AE0AA}"/>
          </ac:spMkLst>
        </pc:spChg>
      </pc:sldChg>
      <pc:sldChg chg="addSp delSp modSp add mod chgLayout">
        <pc:chgData name="Alfred Asterjadhi" userId="39de57b9-85c0-4fd1-aaac-8ca2b6560ad0" providerId="ADAL" clId="{3AF8E451-6A10-4DC6-8F4C-767DBD326839}" dt="2024-11-13T01:44:29.999" v="6814" actId="21"/>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2T05:13:36.278" v="5508" actId="20577"/>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2T05:13:36.278" v="5508" actId="20577"/>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1T01:50:48.796" v="3713" actId="6549"/>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ac:chgData name="Alfred Asterjadhi" userId="39de57b9-85c0-4fd1-aaac-8ca2b6560ad0" providerId="ADAL" clId="{3AF8E451-6A10-4DC6-8F4C-767DBD326839}" dt="2024-11-11T01:50:46.293" v="3711"/>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2T05:03:28.643" v="5399" actId="20577"/>
        <pc:sldMkLst>
          <pc:docMk/>
          <pc:sldMk cId="767189135" sldId="1347"/>
        </pc:sldMkLst>
        <pc:graphicFrameChg chg="mod modGraphic">
          <ac:chgData name="Alfred Asterjadhi" userId="39de57b9-85c0-4fd1-aaac-8ca2b6560ad0" providerId="ADAL" clId="{3AF8E451-6A10-4DC6-8F4C-767DBD326839}" dt="2024-11-12T05:03:28.643" v="5399" actId="20577"/>
          <ac:graphicFrameMkLst>
            <pc:docMk/>
            <pc:sldMk cId="767189135" sldId="1347"/>
            <ac:graphicFrameMk id="6" creationId="{5094FBC8-BB74-47F3-965D-16BC678F4D1D}"/>
          </ac:graphicFrameMkLst>
        </pc:graphicFrameChg>
      </pc:sldChg>
      <pc:sldChg chg="modSp add">
        <pc:chgData name="Alfred Asterjadhi" userId="39de57b9-85c0-4fd1-aaac-8ca2b6560ad0" providerId="ADAL" clId="{3AF8E451-6A10-4DC6-8F4C-767DBD326839}" dt="2024-11-11T01:53:36.673" v="3730"/>
        <pc:sldMkLst>
          <pc:docMk/>
          <pc:sldMk cId="1389508599" sldId="1348"/>
        </pc:sldMkLst>
        <pc:graphicFrameChg chg="mod">
          <ac:chgData name="Alfred Asterjadhi" userId="39de57b9-85c0-4fd1-aaac-8ca2b6560ad0" providerId="ADAL" clId="{3AF8E451-6A10-4DC6-8F4C-767DBD326839}" dt="2024-11-11T01:53:36.673" v="3730"/>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3T01:10:48.586" v="6669" actId="2057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3T01:10:48.586" v="6669" actId="20577"/>
          <ac:graphicFrameMkLst>
            <pc:docMk/>
            <pc:sldMk cId="821712372" sldId="1350"/>
            <ac:graphicFrameMk id="6" creationId="{5094FBC8-BB74-47F3-965D-16BC678F4D1D}"/>
          </ac:graphicFrameMkLst>
        </pc:graphicFrameChg>
      </pc:sldChg>
      <pc:sldChg chg="modSp add">
        <pc:chgData name="Alfred Asterjadhi" userId="39de57b9-85c0-4fd1-aaac-8ca2b6560ad0" providerId="ADAL" clId="{3AF8E451-6A10-4DC6-8F4C-767DBD326839}" dt="2024-11-11T01:53:58.681" v="3731"/>
        <pc:sldMkLst>
          <pc:docMk/>
          <pc:sldMk cId="1784315566" sldId="1351"/>
        </pc:sldMkLst>
        <pc:graphicFrameChg chg="mod">
          <ac:chgData name="Alfred Asterjadhi" userId="39de57b9-85c0-4fd1-aaac-8ca2b6560ad0" providerId="ADAL" clId="{3AF8E451-6A10-4DC6-8F4C-767DBD326839}" dt="2024-11-11T01:53:58.681" v="3731"/>
          <ac:graphicFrameMkLst>
            <pc:docMk/>
            <pc:sldMk cId="1784315566" sldId="1351"/>
            <ac:graphicFrameMk id="6" creationId="{5094FBC8-BB74-47F3-965D-16BC678F4D1D}"/>
          </ac:graphicFrameMkLst>
        </pc:graphicFrameChg>
      </pc:sldChg>
      <pc:sldChg chg="add">
        <pc:chgData name="Alfred Asterjadhi" userId="39de57b9-85c0-4fd1-aaac-8ca2b6560ad0" providerId="ADAL" clId="{3AF8E451-6A10-4DC6-8F4C-767DBD326839}" dt="2024-11-11T01:54:21.290" v="3732" actId="2890"/>
        <pc:sldMkLst>
          <pc:docMk/>
          <pc:sldMk cId="1627378281" sldId="1352"/>
        </pc:sldMkLst>
      </pc:sldChg>
      <pc:sldChg chg="modSp add mod">
        <pc:chgData name="Alfred Asterjadhi" userId="39de57b9-85c0-4fd1-aaac-8ca2b6560ad0" providerId="ADAL" clId="{3AF8E451-6A10-4DC6-8F4C-767DBD326839}" dt="2024-11-12T05:01:31.179" v="5388" actId="20577"/>
        <pc:sldMkLst>
          <pc:docMk/>
          <pc:sldMk cId="6663636" sldId="1353"/>
        </pc:sldMkLst>
        <pc:graphicFrameChg chg="mod modGraphic">
          <ac:chgData name="Alfred Asterjadhi" userId="39de57b9-85c0-4fd1-aaac-8ca2b6560ad0" providerId="ADAL" clId="{3AF8E451-6A10-4DC6-8F4C-767DBD326839}" dt="2024-11-12T05:01:31.179" v="5388" actId="20577"/>
          <ac:graphicFrameMkLst>
            <pc:docMk/>
            <pc:sldMk cId="6663636" sldId="1353"/>
            <ac:graphicFrameMk id="6" creationId="{5094FBC8-BB74-47F3-965D-16BC678F4D1D}"/>
          </ac:graphicFrameMkLst>
        </pc:graphicFrameChg>
      </pc:sldChg>
      <pc:sldChg chg="modSp add mod">
        <pc:chgData name="Alfred Asterjadhi" userId="39de57b9-85c0-4fd1-aaac-8ca2b6560ad0" providerId="ADAL" clId="{3AF8E451-6A10-4DC6-8F4C-767DBD326839}" dt="2024-11-11T02:44:56.813" v="3917" actId="20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mod">
        <pc:chgData name="Alfred Asterjadhi" userId="39de57b9-85c0-4fd1-aaac-8ca2b6560ad0" providerId="ADAL" clId="{3AF8E451-6A10-4DC6-8F4C-767DBD326839}" dt="2024-11-13T00:19:22.798" v="6581"/>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mod">
        <pc:chgData name="Alfred Asterjadhi" userId="39de57b9-85c0-4fd1-aaac-8ca2b6560ad0" providerId="ADAL" clId="{3AF8E451-6A10-4DC6-8F4C-767DBD326839}" dt="2024-11-13T01:48:23.458" v="6902" actId="403"/>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mod">
        <pc:chgData name="Alfred Asterjadhi" userId="39de57b9-85c0-4fd1-aaac-8ca2b6560ad0" providerId="ADAL" clId="{3AF8E451-6A10-4DC6-8F4C-767DBD326839}" dt="2024-11-12T02:55:57.996" v="5290" actId="113"/>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2T02:57:17.090" v="5325" actId="114"/>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mod">
        <pc:chgData name="Alfred Asterjadhi" userId="39de57b9-85c0-4fd1-aaac-8ca2b6560ad0" providerId="ADAL" clId="{3AF8E451-6A10-4DC6-8F4C-767DBD326839}" dt="2024-11-12T02:58:02.101" v="5350" actId="6549"/>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2T23:06:38.237" v="6196" actId="20577"/>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2T23:06:33.251" v="6195" actId="20577"/>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2T23:06:48.755" v="6200" actId="2057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2T23:06:48.755" v="6200" actId="2057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6:37:48.317" v="7221" actId="6549"/>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6:37:48.317" v="7221" actId="6549"/>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3T16:38:59.747" v="7236" actId="2057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3T16:38:59.747" v="7236" actId="2057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2T23:09:01.421" v="6259" actId="2057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2T23:09:01.421" v="6259" actId="2057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2T22:46:20.066" v="6101" actId="20577"/>
        <pc:sldMkLst>
          <pc:docMk/>
          <pc:sldMk cId="4113347919" sldId="1376"/>
        </pc:sldMkLst>
        <pc:spChg chg="mod">
          <ac:chgData name="Alfred Asterjadhi" userId="39de57b9-85c0-4fd1-aaac-8ca2b6560ad0" providerId="ADAL" clId="{3AF8E451-6A10-4DC6-8F4C-767DBD326839}" dt="2024-11-12T22:45:45.119" v="6088"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2T22:46:20.066" v="6101" actId="2057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2T22:46:41.847" v="6109" actId="20577"/>
        <pc:sldMkLst>
          <pc:docMk/>
          <pc:sldMk cId="1178468829" sldId="1377"/>
        </pc:sldMkLst>
        <pc:spChg chg="mod">
          <ac:chgData name="Alfred Asterjadhi" userId="39de57b9-85c0-4fd1-aaac-8ca2b6560ad0" providerId="ADAL" clId="{3AF8E451-6A10-4DC6-8F4C-767DBD326839}" dt="2024-11-12T22:46:28.241" v="6103"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2T22:46:41.847" v="6109"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MasterChg chg="modSp mod">
        <pc:chgData name="Alfred Asterjadhi" userId="39de57b9-85c0-4fd1-aaac-8ca2b6560ad0" providerId="ADAL" clId="{3AF8E451-6A10-4DC6-8F4C-767DBD326839}" dt="2024-11-13T01:07:21.193" v="6622" actId="6549"/>
        <pc:sldMasterMkLst>
          <pc:docMk/>
          <pc:sldMasterMk cId="0" sldId="2147483648"/>
        </pc:sldMasterMkLst>
        <pc:spChg chg="mod">
          <ac:chgData name="Alfred Asterjadhi" userId="39de57b9-85c0-4fd1-aaac-8ca2b6560ad0" providerId="ADAL" clId="{3AF8E451-6A10-4DC6-8F4C-767DBD326839}" dt="2024-11-13T01:07:21.193" v="6622"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802.11-24/1667r7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23-00-00bn-client-experience-reporting.pptx" TargetMode="External"/><Relationship Id="rId7" Type="http://schemas.openxmlformats.org/officeDocument/2006/relationships/hyperlink" Target="https://mentor.ieee.org/802.11/dcn/24/11-24-1224-00-00bn-joint-medium-access-and-txop-shar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1-01-00bn-icf-icr-follow-up.pptx" TargetMode="External"/><Relationship Id="rId11" Type="http://schemas.openxmlformats.org/officeDocument/2006/relationships/hyperlink" Target="https://mentor.ieee.org/802.11/dcn/24/11-24-1261-00-00bn-considerations-on-client-power-save-for-11bn.pptx" TargetMode="External"/><Relationship Id="rId5" Type="http://schemas.openxmlformats.org/officeDocument/2006/relationships/hyperlink" Target="https://mentor.ieee.org/802.11/dcn/24/11-24-1207-00-00bn-preemption-session-setup.pptx" TargetMode="External"/><Relationship Id="rId10" Type="http://schemas.openxmlformats.org/officeDocument/2006/relationships/hyperlink" Target="https://mentor.ieee.org/802.11/dcn/24/11-24-1257-00-00bn-preemption-procedure-and-indication-follow-up.pptx" TargetMode="External"/><Relationship Id="rId4" Type="http://schemas.openxmlformats.org/officeDocument/2006/relationships/hyperlink" Target="https://mentor.ieee.org/802.11/dcn/24/11-24-1193-01-00bn-edca-for-high-priority-access.pptx" TargetMode="External"/><Relationship Id="rId9" Type="http://schemas.openxmlformats.org/officeDocument/2006/relationships/hyperlink" Target="https://mentor.ieee.org/802.11/dcn/24/11-24-1247-00-00bn-icf-icr-design-for-coex.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435-00-00bn-uhr-multi-channel-access.pptx" TargetMode="External"/><Relationship Id="rId3" Type="http://schemas.openxmlformats.org/officeDocument/2006/relationships/hyperlink" Target="https://mentor.ieee.org/802.11/dcn/24/11-24-0864-00-00bn-edca-enhancement-for-low-latency-traffic.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0743-00-00bn-simulation-results-for-map-obss-twt-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57-00-00bn-discussions-on-dynamic-subchannel-operation.pptx" TargetMode="External"/><Relationship Id="rId4" Type="http://schemas.openxmlformats.org/officeDocument/2006/relationships/hyperlink" Target="https://mentor.ieee.org/802.11/dcn/24/11-24-1093-00-00bn-special-scenarios-in-non-primary-channel-acces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468-00-00bn-credibility-criterion-for-txop-preemption.pptx" TargetMode="External"/><Relationship Id="rId13" Type="http://schemas.openxmlformats.org/officeDocument/2006/relationships/hyperlink" Target="https://mentor.ieee.org/802.11/dcn/24/11-24-1504-00-00bn-considerations-on-aperiodic-in-device-coexistence.pptx" TargetMode="External"/><Relationship Id="rId3" Type="http://schemas.openxmlformats.org/officeDocument/2006/relationships/hyperlink" Target="https://mentor.ieee.org/802.11/dcn/24/11-24-1444-00-00bn-roaming-with-context-transfer.pptx" TargetMode="External"/><Relationship Id="rId7" Type="http://schemas.openxmlformats.org/officeDocument/2006/relationships/hyperlink" Target="https://mentor.ieee.org/802.11/dcn/24/11-24-1457-00-00bn-r-twt-sharing.pptx" TargetMode="External"/><Relationship Id="rId12" Type="http://schemas.openxmlformats.org/officeDocument/2006/relationships/hyperlink" Target="https://mentor.ieee.org/802.11/dcn/24/11-24-1499-00-00bn-low-latency-bss-indication.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53-00-00bn-concurrent-messaging.pptx" TargetMode="External"/><Relationship Id="rId11" Type="http://schemas.openxmlformats.org/officeDocument/2006/relationships/hyperlink" Target="https://mentor.ieee.org/802.11/dcn/24/11-24-1492-00-00bn-comparison-between-dynamic-and-fixed-start-csd-assignment.pptx" TargetMode="External"/><Relationship Id="rId5" Type="http://schemas.openxmlformats.org/officeDocument/2006/relationships/hyperlink" Target="https://mentor.ieee.org/802.11/dcn/24/11-24-1447-00-00bn-in-device-coexistence-indication.pptx" TargetMode="External"/><Relationship Id="rId10" Type="http://schemas.openxmlformats.org/officeDocument/2006/relationships/hyperlink" Target="https://mentor.ieee.org/802.11/dcn/24/11-24-1487-00-00bn-ldpc-and-framing-settings-for-ultra-high-reliability.pptx" TargetMode="External"/><Relationship Id="rId4" Type="http://schemas.openxmlformats.org/officeDocument/2006/relationships/hyperlink" Target="https://mentor.ieee.org/802.11/dcn/24/11-24-1445-00-00bn-indication-for-coex-event.pptx" TargetMode="External"/><Relationship Id="rId9" Type="http://schemas.openxmlformats.org/officeDocument/2006/relationships/hyperlink" Target="https://mentor.ieee.org/802.11/dcn/24/11-24-1476-00-00bn-seamless-roaming-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559-00-00bn-in-device-coexistence-next-steps.pptx" TargetMode="External"/><Relationship Id="rId3" Type="http://schemas.openxmlformats.org/officeDocument/2006/relationships/hyperlink" Target="https://mentor.ieee.org/802.11/dcn/24/11-24-1528-00-00bn-details-on-data-forwarding-for-seamless-roaming.pptx" TargetMode="External"/><Relationship Id="rId7" Type="http://schemas.openxmlformats.org/officeDocument/2006/relationships/hyperlink" Target="https://mentor.ieee.org/802.11/dcn/24/11-24-1556-01-00bn-thoughts-on-dru-availability-for-regulatory-compliance.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50-00-00bn-in-device-coexistence-follow-up.pptx" TargetMode="External"/><Relationship Id="rId5" Type="http://schemas.openxmlformats.org/officeDocument/2006/relationships/hyperlink" Target="https://mentor.ieee.org/802.11/dcn/24/11-24-1547-00-00bn-npca-operation-for-idc-management.pptx" TargetMode="External"/><Relationship Id="rId4" Type="http://schemas.openxmlformats.org/officeDocument/2006/relationships/hyperlink" Target="https://mentor.ieee.org/802.11/dcn/24/11-24-1531-01-00bn-non-period-idc-signaling-enhancements.pptx" TargetMode="External"/><Relationship Id="rId9" Type="http://schemas.openxmlformats.org/officeDocument/2006/relationships/hyperlink" Target="https://mentor.ieee.org/802.11/dcn/24/11-24-1562-00-00bn-in-device-coexistence-follow-up.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583-00-00bn-icr-transmission-follow-up.pptx" TargetMode="External"/><Relationship Id="rId2" Type="http://schemas.openxmlformats.org/officeDocument/2006/relationships/hyperlink" Target="https://mentor.ieee.org/802.11/dcn/24/11-24-1577-00-00bn-non-primary-channel-access-during-r-twt-coordin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1591-00-00bn-thoughts-on-seamless-roaming-and-npca.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1611-00-00bn-power-save-capabilities.pptx" TargetMode="External"/><Relationship Id="rId2" Type="http://schemas.openxmlformats.org/officeDocument/2006/relationships/hyperlink" Target="https://mentor.ieee.org/802.11/dcn/24/11-24-1507-00-00bn-uhr-trigger-fram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646-00-00bn-further-considerations-for-generalized-map-framework.ppt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1713-00-00bn-further-considerations-for-generalized-map-framework-follow-up.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828-00-00bn-2xldpc-encoding-parameters.pptx" TargetMode="External"/><Relationship Id="rId2" Type="http://schemas.openxmlformats.org/officeDocument/2006/relationships/hyperlink" Target="https://mentor.ieee.org/802.11/dcn/24/11-24-1487-00-00bn-ldpc-and-framing-settings-for-ultra-high-relia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01-00-00bn-dru-ltf-sequence-design-for-40mhz-dbw.pptx" TargetMode="External"/><Relationship Id="rId5" Type="http://schemas.openxmlformats.org/officeDocument/2006/relationships/hyperlink" Target="https://mentor.ieee.org/802.11/dcn/24/11-24-1556-01-00bn-thoughts-on-dru-availability-for-regulatory-compliance.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23-00-00bn-client-experience-report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963-01-00bn-enhancement-of-bsr-follow-up.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643-20-00bn-sept-nov-tgbn-teleconference-agenda.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1755-00-00bn-tgbn-september-october-2024-teleconferences-minutes.docx" TargetMode="External"/><Relationship Id="rId2" Type="http://schemas.openxmlformats.org/officeDocument/2006/relationships/hyperlink" Target="https://mentor.ieee.org/802.11/dcn/24/11-24-1684-01-00bn-tgbn-september-2024-meeting-minutes.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1705-00-00bn-frer-for-802-11bn.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5-00-00bn-uhr-multi-channel-access.pptx" TargetMode="External"/><Relationship Id="rId5" Type="http://schemas.openxmlformats.org/officeDocument/2006/relationships/hyperlink" Target="https://mentor.ieee.org/802.11/dcn/24/11-24-0963-01-00bn-enhancement-of-bsr-follow-up.pptx" TargetMode="External"/><Relationship Id="rId4" Type="http://schemas.openxmlformats.org/officeDocument/2006/relationships/hyperlink" Target="https://mentor.ieee.org/802.11/dcn/24/11-24-1823-00-00bn-csi-in-sounding-in-cbf.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901-00-00bn-dru-ltf-sequence-design-for-40mhz-dbw.pptx" TargetMode="External"/><Relationship Id="rId2" Type="http://schemas.openxmlformats.org/officeDocument/2006/relationships/hyperlink" Target="https://mentor.ieee.org/802.11/dcn/24/11-24-1556-01-00bn-thoughts-on-dru-availability-for-regulatory-complia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00-00-00bn-collision-detection-mark-for-enhanced-channel-access.pptx" TargetMode="External"/><Relationship Id="rId5" Type="http://schemas.openxmlformats.org/officeDocument/2006/relationships/hyperlink" Target="https://mentor.ieee.org/802.11/dcn/24/11-24-1071-00-00bn-lpi-ppdu-puncturing-follow-up.pptx" TargetMode="External"/><Relationship Id="rId4" Type="http://schemas.openxmlformats.org/officeDocument/2006/relationships/hyperlink" Target="https://mentor.ieee.org/802.11/dcn/24/11-24-1586-00-00bn-reducing-csd-collisions-for-dru-stf.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1257-00-00bn-preemption-procedure-and-indication-follow-up.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68-00-00bn-credibility-criterion-for-txop-preemption.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712-01-00bn-dru-tone-plan-for-20-mhz-distribution-bandwidth.pptx" TargetMode="External"/><Relationship Id="rId2" Type="http://schemas.openxmlformats.org/officeDocument/2006/relationships/hyperlink" Target="https://mentor.ieee.org/802.11/dcn/24/11-24-1470-01-00bn-proposal-for-dru-tone-pa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771-00-00bn-antenna-selection-for-uhr.pptx" TargetMode="External"/><Relationship Id="rId4" Type="http://schemas.openxmlformats.org/officeDocument/2006/relationships/hyperlink" Target="https://mentor.ieee.org/802.11/dcn/24/11-24-1856-00-00bn-tone-distribution-in-dru-with-puncturing-follow-up.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226-00-00bn-icf-icr-design.pptx" TargetMode="External"/><Relationship Id="rId7" Type="http://schemas.openxmlformats.org/officeDocument/2006/relationships/hyperlink" Target="https://mentor.ieee.org/802.11/dcn/24/11-24-1504-00-00bn-considerations-on-aperiodic-in-device-coexistence.pptx" TargetMode="External"/><Relationship Id="rId2" Type="http://schemas.openxmlformats.org/officeDocument/2006/relationships/hyperlink" Target="https://mentor.ieee.org/802.11/dcn/24/11-24-1221-01-00bn-icf-icr-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90-00-00bn-more-consideration-of-icr-crf-for-in-device-coexistence.pptx" TargetMode="External"/><Relationship Id="rId5" Type="http://schemas.openxmlformats.org/officeDocument/2006/relationships/hyperlink" Target="https://mentor.ieee.org/802.11/dcn/24/11-24-1445-00-00bn-indication-for-coex-event.pptx" TargetMode="External"/><Relationship Id="rId4" Type="http://schemas.openxmlformats.org/officeDocument/2006/relationships/hyperlink" Target="https://mentor.ieee.org/802.11/dcn/24/11-24-1247-00-00bn-icf-icr-design-for-coex.pptx"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4/11-24-1837-00-00bn-uhr-ndpa-signaling.pptx" TargetMode="External"/><Relationship Id="rId3" Type="http://schemas.openxmlformats.org/officeDocument/2006/relationships/hyperlink" Target="https://mentor.ieee.org/802.11/dcn/24/11-24-1542-00-00bn-sounding-schemes-for-coordinated-beamforming.pptx" TargetMode="External"/><Relationship Id="rId7" Type="http://schemas.openxmlformats.org/officeDocument/2006/relationships/hyperlink" Target="https://mentor.ieee.org/802.11/dcn/24/11-24-1835-00-00bn-backward-compatible-sounding-for-cobf.pptx" TargetMode="External"/><Relationship Id="rId2" Type="http://schemas.openxmlformats.org/officeDocument/2006/relationships/hyperlink" Target="https://mentor.ieee.org/802.11/dcn/24/11-24-1071-03-00bn-lpi-ppdu-puncturing-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2-01-00bn-cobf-design-for-uhr.pptx" TargetMode="External"/><Relationship Id="rId5" Type="http://schemas.openxmlformats.org/officeDocument/2006/relationships/hyperlink" Target="https://mentor.ieee.org/802.11/dcn/24/11-24-1779-00-00bn-multi-ap-sounding-and-precoding.pptx" TargetMode="External"/><Relationship Id="rId10" Type="http://schemas.openxmlformats.org/officeDocument/2006/relationships/hyperlink" Target="https://mentor.ieee.org/802.11/dcn/24/11-24-1865-00-00bn-universal-sounding-and-ndpa-signaling.pptx" TargetMode="External"/><Relationship Id="rId4" Type="http://schemas.openxmlformats.org/officeDocument/2006/relationships/hyperlink" Target="https://mentor.ieee.org/802.11/dcn/24/11-24-1749-00-00bn-discussion-on-coordinated-sounding.pptx" TargetMode="External"/><Relationship Id="rId9" Type="http://schemas.openxmlformats.org/officeDocument/2006/relationships/hyperlink" Target="https://mentor.ieee.org/802.11/dcn/24/11-24-1843-00-00bn-obss-sounding-for-c-bf.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4/11-24-1547-00-00bn-npca-operation-for-idc-management.pptx" TargetMode="External"/><Relationship Id="rId2" Type="http://schemas.openxmlformats.org/officeDocument/2006/relationships/hyperlink" Target="https://mentor.ieee.org/802.11/dcn/24/11-24-1531-01-00bn-non-period-idc-signaling-enhanc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58-01-00bn-in-device-coexistence-follow-up.pptx" TargetMode="External"/><Relationship Id="rId4" Type="http://schemas.openxmlformats.org/officeDocument/2006/relationships/hyperlink" Target="https://mentor.ieee.org/802.11/dcn/24/11-24-1550-00-00bn-in-device-coexistence-follow-up.pptx"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8" Type="http://schemas.openxmlformats.org/officeDocument/2006/relationships/hyperlink" Target="https://mentor.ieee.org/802.11/dcn/24/11-24-1843-00-00bn-obss-sounding-for-c-bf.pptx" TargetMode="External"/><Relationship Id="rId3" Type="http://schemas.openxmlformats.org/officeDocument/2006/relationships/hyperlink" Target="https://mentor.ieee.org/802.11/dcn/24/11-24-1779-00-00bn-multi-ap-sounding-and-precoding.pptx" TargetMode="External"/><Relationship Id="rId7" Type="http://schemas.openxmlformats.org/officeDocument/2006/relationships/hyperlink" Target="https://mentor.ieee.org/802.11/dcn/24/11-24-1837-00-00bn-uhr-ndpa-signaling.pptx" TargetMode="External"/><Relationship Id="rId2" Type="http://schemas.openxmlformats.org/officeDocument/2006/relationships/hyperlink" Target="https://mentor.ieee.org/802.11/dcn/24/11-24-1749-00-00bn-discussion-on-coordinated-sound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5-00-00bn-backward-compatible-sounding-for-cobf.pptx" TargetMode="External"/><Relationship Id="rId5" Type="http://schemas.openxmlformats.org/officeDocument/2006/relationships/hyperlink" Target="https://mentor.ieee.org/802.11/dcn/24/11-24-1829-00-00bn-uhr-sig-signaling-for-cobf.pptx" TargetMode="External"/><Relationship Id="rId4" Type="http://schemas.openxmlformats.org/officeDocument/2006/relationships/hyperlink" Target="https://mentor.ieee.org/802.11/dcn/24/11-24-1822-01-00bn-cobf-design-for-uhr.pptx" TargetMode="External"/><Relationship Id="rId9" Type="http://schemas.openxmlformats.org/officeDocument/2006/relationships/hyperlink" Target="https://mentor.ieee.org/802.11/dcn/24/11-24-1865-00-00bn-universal-sounding-and-ndpa-signaling.ppt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4/11-24-1590-01-00bn-extended-long-range-signaling.pptx" TargetMode="External"/><Relationship Id="rId2" Type="http://schemas.openxmlformats.org/officeDocument/2006/relationships/hyperlink" Target="https://mentor.ieee.org/802.11/dcn/24/11-24-1488-00-00bn-elr-ppdu-transmission-desig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92-00-00bn-usig-fields-in-an-elr-ppdu.pptx" TargetMode="External"/><Relationship Id="rId4" Type="http://schemas.openxmlformats.org/officeDocument/2006/relationships/hyperlink" Target="https://mentor.ieee.org/802.11/dcn/24/11-24-1571-01-00bn-extended-long-range-elr-mark-symbol-design.pptx" TargetMode="External"/></Relationships>
</file>

<file path=ppt/slides/_rels/slide74.xml.rels><?xml version="1.0" encoding="UTF-8" standalone="yes"?>
<Relationships xmlns="http://schemas.openxmlformats.org/package/2006/relationships"><Relationship Id="rId3" Type="http://schemas.openxmlformats.org/officeDocument/2006/relationships/hyperlink" Target="https://mentor.ieee.org/802.11/dcn/24/11-24-1562-00-00bn-in-device-coexistence-follow-up.pptx" TargetMode="External"/><Relationship Id="rId2" Type="http://schemas.openxmlformats.org/officeDocument/2006/relationships/hyperlink" Target="https://mentor.ieee.org/802.11/dcn/24/11-24-1559-00-00bn-in-device-coexistence-next-step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602-00-00bn-power-save-enhancements-in-uhr.pptx" TargetMode="External"/><Relationship Id="rId4" Type="http://schemas.openxmlformats.org/officeDocument/2006/relationships/hyperlink" Target="https://mentor.ieee.org/802.11/dcn/24/11-24-1512-00-00bn-high-capability-protection-in-dps.ppt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8" Type="http://schemas.openxmlformats.org/officeDocument/2006/relationships/hyperlink" Target="https://mentor.ieee.org/802.11/dcn/24/11-24-1830-00-00bn-efficient-uhr-sig-encoding.pptx" TargetMode="External"/><Relationship Id="rId3" Type="http://schemas.openxmlformats.org/officeDocument/2006/relationships/hyperlink" Target="https://mentor.ieee.org/802.11/dcn/24/11-24-1644-00-00bn-compact-user-field-encodings.pptx" TargetMode="External"/><Relationship Id="rId7" Type="http://schemas.openxmlformats.org/officeDocument/2006/relationships/hyperlink" Target="https://mentor.ieee.org/802.11/dcn/24/11-24-1826-00-00bn-5bit-mcs-table-design.pptx" TargetMode="External"/><Relationship Id="rId12" Type="http://schemas.openxmlformats.org/officeDocument/2006/relationships/hyperlink" Target="https://mentor.ieee.org/802.11/dcn/24/11-24-1864-00-00bn-map-ppdu-consideration-and-harmonized-u-sig-signaling.pptx" TargetMode="External"/><Relationship Id="rId2" Type="http://schemas.openxmlformats.org/officeDocument/2006/relationships/hyperlink" Target="https://mentor.ieee.org/802.11/dcn/24/11-24-1700-00-00bn-collision-detection-mark-for-enhanced-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72-00-00bn-signaling-for-uhr-ppdu-follow-up.pptx" TargetMode="External"/><Relationship Id="rId11" Type="http://schemas.openxmlformats.org/officeDocument/2006/relationships/hyperlink" Target="https://mentor.ieee.org/802.11/dcn/24/11-24-1840-00-00bn-uhr-mu-ppdu-user-info-field-signaling.pptx" TargetMode="External"/><Relationship Id="rId5" Type="http://schemas.openxmlformats.org/officeDocument/2006/relationships/hyperlink" Target="https://mentor.ieee.org/802.11/dcn/24/11-24-1695-00-00bn-11bn-signaling-design-for-extra-mcs-ueqm-2xldpc.pptx" TargetMode="External"/><Relationship Id="rId10" Type="http://schemas.openxmlformats.org/officeDocument/2006/relationships/hyperlink" Target="https://mentor.ieee.org/802.11/dcn/24/11-24-1834-00-00bn-11bn-non-elr-signaling-design-for-new-features.pptx" TargetMode="External"/><Relationship Id="rId4" Type="http://schemas.openxmlformats.org/officeDocument/2006/relationships/hyperlink" Target="https://mentor.ieee.org/802.11/dcn/24/11-24-1645-01-00bn-compact-user-field-encodings-detailed-examples.xlsx" TargetMode="External"/><Relationship Id="rId9" Type="http://schemas.openxmlformats.org/officeDocument/2006/relationships/hyperlink" Target="https://mentor.ieee.org/802.11/dcn/24/11-24-1831-01-00bn-uhr-u-sig-and-uhr-sig-common-field-general-design.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4/11-24-1457-00-00bn-r-twt-sharing.pptx" TargetMode="External"/><Relationship Id="rId2" Type="http://schemas.openxmlformats.org/officeDocument/2006/relationships/hyperlink" Target="https://mentor.ieee.org/802.11/dcn/24/11-24-1261-00-00bn-considerations-on-client-power-save-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8-00-00bn-enabling-qos-monitoring-at-ap-side.pptx" TargetMode="External"/><Relationship Id="rId5" Type="http://schemas.openxmlformats.org/officeDocument/2006/relationships/hyperlink" Target="https://mentor.ieee.org/802.11/dcn/24/11-24-1355-00-00bn-considerations-on-scs-enhancement.pptx" TargetMode="External"/><Relationship Id="rId4" Type="http://schemas.openxmlformats.org/officeDocument/2006/relationships/hyperlink" Target="https://mentor.ieee.org/802.11/dcn/24/11-24-1577-00-00bn-non-primary-channel-access-during-r-twt-coordination.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8" Type="http://schemas.openxmlformats.org/officeDocument/2006/relationships/hyperlink" Target="https://mentor.ieee.org/802.11/dcn/24/11-24-1745-01-00bn-discussion-on-frequency-domain-ueqm.pptx" TargetMode="External"/><Relationship Id="rId3" Type="http://schemas.openxmlformats.org/officeDocument/2006/relationships/hyperlink" Target="https://mentor.ieee.org/802.11/dcn/24/11-24-1754-00-00bn-20-mhz-uhr-ltf-sequence-for-dru.pptx" TargetMode="External"/><Relationship Id="rId7" Type="http://schemas.openxmlformats.org/officeDocument/2006/relationships/hyperlink" Target="https://mentor.ieee.org/802.11/dcn/24/11-24-1778-00-00bn-distributed-ru-distortion-beamforming-power-control.pptx" TargetMode="External"/><Relationship Id="rId2" Type="http://schemas.openxmlformats.org/officeDocument/2006/relationships/hyperlink" Target="https://mentor.ieee.org/802.11/dcn/24/11-24-1726-00-00bn-complementary-sequence-based-ltf-design-for-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53-00-00bn-signaling-for-dru-in-trigger-frame-follow-up.pptx" TargetMode="External"/><Relationship Id="rId5" Type="http://schemas.openxmlformats.org/officeDocument/2006/relationships/hyperlink" Target="https://mentor.ieee.org/802.11/dcn/24/11-24-1744-01-00bn-discussion-on-dru-indication-follow-up.pptx" TargetMode="External"/><Relationship Id="rId10" Type="http://schemas.openxmlformats.org/officeDocument/2006/relationships/hyperlink" Target="https://mentor.ieee.org/802.11/dcn/24/11-24-1832-00-00bn-stream-parser-for-unequal-modulation.pptx" TargetMode="External"/><Relationship Id="rId4" Type="http://schemas.openxmlformats.org/officeDocument/2006/relationships/hyperlink" Target="https://mentor.ieee.org/802.11/dcn/24/11-24-1796-00-00bn-new-ltf-sequences-for-dru.pptx" TargetMode="External"/><Relationship Id="rId9" Type="http://schemas.openxmlformats.org/officeDocument/2006/relationships/hyperlink" Target="https://mentor.ieee.org/802.11/dcn/24/11-24-1807-00-00bn-follow-up-on-ueqm-stream-parser.pptx" TargetMode="Externa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mentor.ieee.org/802.11/dcn/24/11-24-1523-00-00bn-npca-during-intra-bss-traffic-on-primary-channel.pptx" TargetMode="External"/><Relationship Id="rId2" Type="http://schemas.openxmlformats.org/officeDocument/2006/relationships/hyperlink" Target="https://mentor.ieee.org/802.11/dcn/24/11-24-1093-01-00bn-special-scenarios-in-non-primary-channel-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375-00-00bn-coordinated-tdma-analysis-for-time-sensitive-traffic-under-congested-scenarios.pptx" TargetMode="External"/><Relationship Id="rId4" Type="http://schemas.openxmlformats.org/officeDocument/2006/relationships/hyperlink" Target="https://mentor.ieee.org/802.11/dcn/24/11-24-1157-00-00bn-discussions-on-dynamic-subchannel-operation.pptx" TargetMode="Externa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4/11-24-1785-00-00bn-interference-mitigation-pilots-definitions.pptx" TargetMode="External"/><Relationship Id="rId2" Type="http://schemas.openxmlformats.org/officeDocument/2006/relationships/hyperlink" Target="https://mentor.ieee.org/802.11/dcn/24/11-24-1747-00-00bn-discussion-on-signalling-of-additional-pilots-for-interference-mitigat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764-00-00bn-elr-ppdu-follow-up.pptx"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4/11-24-1425-00-00bn-considerations-for-context-transfer-in-11bn.pptx" TargetMode="External"/><Relationship Id="rId2" Type="http://schemas.openxmlformats.org/officeDocument/2006/relationships/hyperlink" Target="https://mentor.ieee.org/802.11/dcn/24/11-24-1388-02-00bn-thoughts-on-interface-between-ap-mlds-for-reamless-roaming.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76-00-00bn-seamless-roaming-follow-up.pptx" TargetMode="External"/><Relationship Id="rId4" Type="http://schemas.openxmlformats.org/officeDocument/2006/relationships/hyperlink" Target="https://mentor.ieee.org/802.11/dcn/24/11-24-1444-00-00bn-roaming-with-context-transfer.ppt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4/11-24-1841-00-00bn-uhr-elr-design-open-topics.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hyperlink" Target="https://mentor.ieee.org/802.11/dcn/24/11-24-1591-00-00bn-thoughts-on-seamless-roaming-and-npca.pptx" TargetMode="External"/><Relationship Id="rId2" Type="http://schemas.openxmlformats.org/officeDocument/2006/relationships/hyperlink" Target="https://mentor.ieee.org/802.11/dcn/24/11-24-1528-01-00bn-details-on-data-forwarding-for-seamless-roaming.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p:txBody>
          <a:bodyPr/>
          <a:lstStyle/>
          <a:p>
            <a:r>
              <a:rPr lang="en-US" dirty="0"/>
              <a:t>Remaining PHY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ELR </a:t>
            </a:r>
          </a:p>
          <a:p>
            <a:pPr lvl="1">
              <a:buFont typeface="Arial" panose="020B0604020202020204" pitchFamily="34" charset="0"/>
              <a:buChar char="•"/>
            </a:pPr>
            <a:r>
              <a:rPr lang="en-US" sz="1200" dirty="0"/>
              <a:t>24/1860 Discussion on Aspects of ELR Transmission			Leonardo </a:t>
            </a:r>
            <a:r>
              <a:rPr lang="en-US" sz="1200" dirty="0" err="1"/>
              <a:t>Lanante</a:t>
            </a:r>
            <a:endParaRPr lang="en-US" sz="1200" dirty="0"/>
          </a:p>
          <a:p>
            <a:pPr lvl="1">
              <a:buFont typeface="Arial" panose="020B0604020202020204" pitchFamily="34" charset="0"/>
              <a:buChar char="•"/>
            </a:pPr>
            <a:r>
              <a:rPr lang="en-US" sz="1200" dirty="0"/>
              <a:t>24/1861 Discussion on Spatial Reuse and ELR Transmission		Leonardo </a:t>
            </a:r>
            <a:r>
              <a:rPr lang="en-US" sz="1200" dirty="0" err="1"/>
              <a:t>Lanante</a:t>
            </a:r>
            <a:endParaRPr lang="en-US" sz="1200" dirty="0"/>
          </a:p>
          <a:p>
            <a:pPr>
              <a:buFont typeface="Arial" panose="020B0604020202020204" pitchFamily="34" charset="0"/>
              <a:buChar char="•"/>
            </a:pPr>
            <a:r>
              <a:rPr lang="en-US" sz="1600" dirty="0"/>
              <a:t>Trigger</a:t>
            </a:r>
          </a:p>
          <a:p>
            <a:pPr lvl="1">
              <a:buFont typeface="Arial" panose="020B0604020202020204" pitchFamily="34" charset="0"/>
              <a:buChar char="•"/>
            </a:pPr>
            <a:r>
              <a:rPr lang="en-US" sz="1200" dirty="0"/>
              <a:t>24/1765 Consideration on 11bn Trigger frame for PHY Signaling	Dongguk Lim</a:t>
            </a:r>
          </a:p>
          <a:p>
            <a:pPr lvl="1">
              <a:buFont typeface="Arial" panose="020B0604020202020204" pitchFamily="34" charset="0"/>
              <a:buChar char="•"/>
            </a:pPr>
            <a:r>
              <a:rPr lang="en-US" sz="1200" dirty="0"/>
              <a:t>24/1833 Trigger Frame Design for UHR				Alice Chen</a:t>
            </a:r>
          </a:p>
          <a:p>
            <a:pPr>
              <a:buFont typeface="Arial" panose="020B0604020202020204" pitchFamily="34" charset="0"/>
              <a:buChar char="•"/>
            </a:pPr>
            <a:r>
              <a:rPr lang="en-US" sz="1600" dirty="0"/>
              <a:t>CBF</a:t>
            </a:r>
          </a:p>
          <a:p>
            <a:pPr lvl="1">
              <a:buFont typeface="Arial" panose="020B0604020202020204" pitchFamily="34" charset="0"/>
              <a:buChar char="•"/>
            </a:pPr>
            <a:r>
              <a:rPr lang="en-US" sz="1200" dirty="0"/>
              <a:t>24/1789 </a:t>
            </a:r>
            <a:r>
              <a:rPr lang="en-US" sz="1200" dirty="0" err="1"/>
              <a:t>CoBF</a:t>
            </a:r>
            <a:r>
              <a:rPr lang="en-US" sz="1200" dirty="0"/>
              <a:t>: Partial Nulling Feedback Types			Rani Keren</a:t>
            </a:r>
          </a:p>
          <a:p>
            <a:pPr lvl="1">
              <a:buFont typeface="Arial" panose="020B0604020202020204" pitchFamily="34" charset="0"/>
              <a:buChar char="•"/>
            </a:pPr>
            <a:r>
              <a:rPr lang="en-US" sz="1200" dirty="0"/>
              <a:t>24/1836 On </a:t>
            </a:r>
            <a:r>
              <a:rPr lang="en-US" sz="1200" dirty="0" err="1"/>
              <a:t>CoBF</a:t>
            </a:r>
            <a:r>
              <a:rPr lang="en-US" sz="1200" dirty="0"/>
              <a:t> Capabilities						Aiguo Yan</a:t>
            </a:r>
          </a:p>
          <a:p>
            <a:pPr lvl="1">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5323399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Remaining PHY Queue - 2</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MIMO</a:t>
            </a:r>
          </a:p>
          <a:p>
            <a:pPr marL="800100" lvl="1" indent="-342900">
              <a:buFont typeface="Arial" panose="020B0604020202020204" pitchFamily="34" charset="0"/>
              <a:buChar char="•"/>
            </a:pPr>
            <a:r>
              <a:rPr lang="pl-PL" sz="1200" dirty="0"/>
              <a:t>24/1827 On OFDMA + MU-MIMO </a:t>
            </a:r>
            <a:r>
              <a:rPr lang="en-US" sz="1200" dirty="0"/>
              <a:t>						</a:t>
            </a:r>
            <a:r>
              <a:rPr lang="pl-PL" sz="1200" dirty="0"/>
              <a:t>Ron Porat </a:t>
            </a:r>
            <a:endParaRPr lang="en-US" sz="1200" dirty="0"/>
          </a:p>
          <a:p>
            <a:pPr>
              <a:buFont typeface="Arial" panose="020B0604020202020204" pitchFamily="34" charset="0"/>
              <a:buChar char="•"/>
            </a:pPr>
            <a:r>
              <a:rPr lang="en-US" sz="1400" dirty="0"/>
              <a:t>LDPC</a:t>
            </a:r>
          </a:p>
          <a:p>
            <a:pPr marL="800100" lvl="1" indent="-342900">
              <a:buFont typeface="Arial" panose="020B0604020202020204" pitchFamily="34" charset="0"/>
              <a:buChar char="•"/>
            </a:pPr>
            <a:r>
              <a:rPr lang="en-US" sz="1200" dirty="0"/>
              <a:t>24/1828 2xLDPC Encoding Parameters 					Shengquan Hu </a:t>
            </a:r>
          </a:p>
          <a:p>
            <a:pPr>
              <a:buFont typeface="Arial" panose="020B0604020202020204" pitchFamily="34" charset="0"/>
              <a:buChar char="•"/>
            </a:pPr>
            <a:r>
              <a:rPr lang="en-US" sz="1400" dirty="0"/>
              <a:t>Sounding</a:t>
            </a:r>
          </a:p>
          <a:p>
            <a:pPr marL="800100" lvl="1" indent="-3429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0882320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Part of Remaining MAC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marL="0" indent="0"/>
            <a:r>
              <a:rPr lang="en-US" sz="1400" dirty="0"/>
              <a:t>C-TDMA</a:t>
            </a:r>
          </a:p>
          <a:p>
            <a:pPr>
              <a:buFont typeface="Arial" panose="020B0604020202020204" pitchFamily="34" charset="0"/>
              <a:buChar char="•"/>
            </a:pPr>
            <a:r>
              <a:rPr lang="en-US" sz="1600" dirty="0"/>
              <a:t>Continues…</a:t>
            </a:r>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158734233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t>24/1499 Low Latency BSS Indication				Akira Kishida 		SP</a:t>
            </a:r>
          </a:p>
          <a:p>
            <a:pPr>
              <a:buFont typeface="Arial" panose="020B0604020202020204" pitchFamily="34" charset="0"/>
              <a:buChar char="•"/>
            </a:pPr>
            <a:r>
              <a:rPr lang="en-US" sz="1600" b="0" dirty="0"/>
              <a:t>24/0864 EDCA enhancement for low latency traffic 	Yonggang Fang 	Q&amp;A</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710E72FC-9D58-DB70-1F2E-BB918CE4188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B8C81D4C-2E7E-2B66-42CD-848FE307651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2025</a:t>
            </a:r>
          </a:p>
        </p:txBody>
      </p:sp>
      <p:sp>
        <p:nvSpPr>
          <p:cNvPr id="10" name="Content Placeholder 9">
            <a:extLst>
              <a:ext uri="{FF2B5EF4-FFF2-40B4-BE49-F238E27FC236}">
                <a16:creationId xmlns:a16="http://schemas.microsoft.com/office/drawing/2014/main" id="{BE5FE002-7030-5944-1AB6-7E2DD2F7E9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74D21A5A-B20C-8325-8B54-F067F90E64D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2024 meeting, and conf calls</a:t>
            </a:r>
          </a:p>
          <a:p>
            <a:pPr>
              <a:buFont typeface="Arial" panose="020B0604020202020204" pitchFamily="34" charset="0"/>
              <a:buChar char="•"/>
            </a:pPr>
            <a:r>
              <a:rPr lang="en-US" sz="1800" dirty="0"/>
              <a:t>Approve TGbn minutes from September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2024 meeting, and conf calls</a:t>
            </a:r>
          </a:p>
          <a:p>
            <a:pPr lvl="1">
              <a:lnSpc>
                <a:spcPct val="80000"/>
              </a:lnSpc>
              <a:buFont typeface="Arial" panose="020B0604020202020204" pitchFamily="34" charset="0"/>
              <a:buChar char="•"/>
            </a:pPr>
            <a:r>
              <a:rPr lang="en-US" altLang="en-US" sz="1100" dirty="0"/>
              <a:t>Approve TGbn minutes from September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2025</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87275064"/>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EVE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Vancouver, Canada</a:t>
            </a:r>
          </a:p>
          <a:p>
            <a:pPr algn="ctr">
              <a:lnSpc>
                <a:spcPct val="90000"/>
              </a:lnSpc>
              <a:buFontTx/>
              <a:buNone/>
            </a:pPr>
            <a:r>
              <a:rPr lang="en-US" sz="4000" dirty="0">
                <a:latin typeface="Arial" panose="020B0604020202020204" pitchFamily="34" charset="0"/>
              </a:rPr>
              <a:t>November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5591133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24/0888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24/1123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24/1193</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EDCA+ for High Priority Access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Mingyu LEE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24/1207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24/1221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24/1224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Joint Medium Access and TXOP Sharing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24/1226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24/1247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24/1257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11"/>
                        </a:rPr>
                        <a:t>24/1261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gridSpan="6">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tx1"/>
                          </a:solidFill>
                          <a:effectLst/>
                          <a:latin typeface="Calibri" panose="020F0502020204030204" pitchFamily="34" charset="0"/>
                        </a:rPr>
                        <a:t>First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7294911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24/0743</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Simulation results for MAP OBSS TWT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Patrice NEZOU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24/0864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EDCA enhancement for low latency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Yonggang Fang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24/1093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kern="1200">
                          <a:solidFill>
                            <a:srgbClr val="000000"/>
                          </a:solidFill>
                          <a:effectLst/>
                          <a:latin typeface="Times New Roman" panose="02020603050405020304" pitchFamily="18" charset="0"/>
                          <a:ea typeface="MS Gothic" panose="020B0609070205080204" pitchFamily="49" charset="-128"/>
                        </a:rPr>
                        <a:t>Special scenarios in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24/1157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Operation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24/1375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24/1388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for Coordinated R-TWT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Jonghoe Koo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Follow-up on Peer-to-Peer TWT for Handling Co-Ex</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24/1435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Multi-Channel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Yanchun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809017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8172391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24/1438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24/1444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24/1445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24/1447</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24/1453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24/1457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ICF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Insun Jang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24/1476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24/1487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LDPC and Framing Settings for Ultra High Reliability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of ICR/CRF for in-device-coexistence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24/1492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Dynamic and Fixed Start CSD Assignment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24/1499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Low Latency BSS Indication</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Akira Kishida</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Pending Q&amp;A</a:t>
                      </a: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chemeClr val="tx1"/>
                          </a:solidFill>
                          <a:effectLst/>
                          <a:latin typeface="Times New Roman" panose="02020603050405020304" pitchFamily="18" charset="0"/>
                          <a:ea typeface="MS Gothic" panose="020B0609070205080204" pitchFamily="49" charset="-128"/>
                        </a:rPr>
                        <a:t>Low Latency</a:t>
                      </a:r>
                      <a:endParaRPr lang="en-GB"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Joint</a:t>
                      </a: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24/1504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Aperiodic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5620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162890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24/1508</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Context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Data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24/1523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During Intra-BSS Traffic On Primary Channel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Charlie Pettersson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24/1528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Details-on-data-forwarding-for-seamless-roaming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Ryuichi Hirata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24/1531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Non-period IDC signaling enhancements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Michail Koundourakis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24/1532</a:t>
                      </a:r>
                      <a:endParaRPr lang="en-US"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Resource management on preemption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Yue Qi</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err="1">
                          <a:solidFill>
                            <a:srgbClr val="FF0000"/>
                          </a:solidFill>
                          <a:effectLst/>
                          <a:latin typeface="Times New Roman" panose="02020603050405020304" pitchFamily="18" charset="0"/>
                          <a:ea typeface="MS Gothic" panose="020B0609070205080204" pitchFamily="49" charset="-128"/>
                        </a:rPr>
                        <a:t>Deferref</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Preemption</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Operation for IDC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24/1550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24/1556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DRU Availability for Regulatory Compliance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Yusuke Asai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(second in Q)</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24/1559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next steps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24/1562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4554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2362184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24/1577</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During R-TWT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24/1583</a:t>
                      </a:r>
                      <a:endParaRPr lang="en-US" sz="800" b="0" i="0" u="sng" strike="noStrike" dirty="0">
                        <a:solidFill>
                          <a:srgbClr val="0563C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ICR transmission-follow-up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24/1586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Reducing CSD collisions for DRU STF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DRU-STF</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24/1591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Thoughts on Seamless Roaming and NPCA</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Ning Gao</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24/1602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Power Save Enhancements in UHR</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Kumail Haider</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gridSpan="6">
                  <a:txBody>
                    <a:bodyPr/>
                    <a:lstStyle/>
                    <a:p>
                      <a:pPr algn="ctr" fontAlgn="ctr"/>
                      <a:r>
                        <a:rPr lang="en-US" sz="1000" b="1" i="0" u="none" strike="noStrike" dirty="0">
                          <a:solidFill>
                            <a:schemeClr val="tx1"/>
                          </a:solidFill>
                          <a:effectLst/>
                          <a:latin typeface="+mn-lt"/>
                        </a:rPr>
                        <a:t>Second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7847446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23/1452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 provisioning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Pascal Viger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LPI PPDU Puncturing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Pelin Salem</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Proposal-for-dru-tone-plan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46262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303779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24/1507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Trigger Frame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24/1542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1542r0 Sounding Schemes for Coordinated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Sameer Vermani</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24/1611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TGbn Power Save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Manasi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Ekkundi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 - detailed examples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24/1646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24/1661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in multiple BSSID</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OOO delivery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672561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1443695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24/1694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CBF</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signaling design for extra MCS, UEQM, 2xLDPC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Collision detection mark for enhanced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Daniel Verenzuela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Consideration-on-the-signalling-method-of-intermediate-fcs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FRER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Donald Eastlake 3rd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Reliability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24/1706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Multi-user EDCA Parameter Management in NPCA Operation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Juseong Moon</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24/1712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Tone Plan for 20 MHz Distribution Bandwidth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Complementary Sequence-Based LTF Design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 Data Transmission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DRU Indication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930027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0900183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Frequency Domain UEQM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Signalling of Additional Pilots for Interference Mitigation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ELR-SIG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Coordinated Sounding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 Profiles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Signaling-for-dru-in-trigger-frame-follow-up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20-mhz-uhr-ltf-sequence-for-dru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PPDU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11bn Trigger frame for PHY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Pilot Value Design for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UL/DL Indication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Antenna selection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576094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0951065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for UHR PPDU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and Precoding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CoBF: Partial Nulling Feedback Types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Rani Keren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24/1796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New LTF Sequences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DRU</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Switching Criteria​For Non-Primary Channel Access</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Follow Up on UEQM Stream Parser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Ying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Jun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Minotani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through a target AP follow up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UL Data Continuity Improvement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Yudai Morikawa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685291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720895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COBF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CSI in Sounding in CBF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Okan Mutgan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Context Transfer in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Javier Perez-Ramirez</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5 bit MCS Table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MIMO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2xLDPC Encoding Parameters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24/1829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 Signaling for COBF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Efficient UHR-SIG encoding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U-SIG and UHR-SIG common field general design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Juan Fang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Stream Parser for Unequal Modulation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24/1834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Non-ELR Signaling Design for New Features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24/1835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Backward Compatible Sounding for CoBF</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NDPA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53613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November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a:t>
            </a:r>
          </a:p>
          <a:p>
            <a:pPr>
              <a:buFont typeface="Arial" panose="020B0604020202020204" pitchFamily="34" charset="0"/>
              <a:buChar char="•"/>
            </a:pPr>
            <a:r>
              <a:rPr lang="en-US" sz="2000" dirty="0">
                <a:hlinkClick r:id="rId2"/>
              </a:rPr>
              <a:t>https://cvent.me/eDZgoD</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51346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 PPDU user info field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OBSS sounding for 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Insik Jung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Tone Distribution in DRU with Puncturing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63952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6804575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 PPDU Consideration and Harmonized U-SIG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Signaling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Universal Sounding and NDPA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Details on Improving Roaming between MLDs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Huang, Po-kai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MLMD Architecture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Jarkko Kneckt</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Coordination-AP Identifier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Kaiying Lu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24/1878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OBSS bandwidth ambiguity in NPCA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Proposals for Expeditious Discovery of APs for Initial Association and Roaming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Neel Krishnan</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22138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Solutions for Beacon Bloating</a:t>
                      </a:r>
                    </a:p>
                  </a:txBody>
                  <a:tcPr marL="85725" marR="9525" marT="9525" marB="0" anchor="ctr"/>
                </a:tc>
                <a:tc>
                  <a:txBody>
                    <a:bodyPr/>
                    <a:lstStyle/>
                    <a:p>
                      <a:pPr algn="ctr" fontAlgn="b"/>
                      <a:r>
                        <a:rPr lang="en-US" sz="800" b="0" i="0" u="none" strike="noStrike">
                          <a:solidFill>
                            <a:srgbClr val="222222"/>
                          </a:solidFill>
                          <a:effectLst/>
                          <a:latin typeface="Times New Roman" panose="02020603050405020304" pitchFamily="18" charset="0"/>
                        </a:rPr>
                        <a:t>Reza Hedayat</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Link Setup for Seamless 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Chittabrata Ghosh</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Signaling considerations for seamless roaming</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Hidden Node Problem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Gwangho Lee</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with eMLSR, DPS and coex mode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BSRP TF response rules changes for M-BA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light beacon consideration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1</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2’</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24/1891</a:t>
                      </a:r>
                    </a:p>
                  </a:txBody>
                  <a:tcPr marL="9525" marR="9525" marT="9525" marB="0" anchor="b"/>
                </a:tc>
                <a:tc>
                  <a:txBody>
                    <a:bodyPr/>
                    <a:lstStyle/>
                    <a:p>
                      <a:pPr algn="l" fontAlgn="b"/>
                      <a:r>
                        <a:rPr lang="en-US" sz="800" b="0" i="0" u="none" strike="noStrike">
                          <a:solidFill>
                            <a:srgbClr val="222222"/>
                          </a:solidFill>
                          <a:effectLst/>
                          <a:latin typeface="Times New Roman" panose="02020603050405020304" pitchFamily="18" charset="0"/>
                        </a:rPr>
                        <a:t>NPCA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capability mode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Operation and AP Behaviour for Coex Unavailability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 Wang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keys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Thomas Derham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3827705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44305208"/>
              </p:ext>
            </p:extLst>
          </p:nvPr>
        </p:nvGraphicFramePr>
        <p:xfrm>
          <a:off x="851217" y="1587465"/>
          <a:ext cx="7736268" cy="528636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222222"/>
                          </a:solidFill>
                          <a:effectLst/>
                          <a:latin typeface="Times New Roman" panose="02020603050405020304" pitchFamily="18" charset="0"/>
                        </a:rPr>
                        <a:t>24/1898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Latency Roaming Flow</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Pooya Monajemi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SCS Enhancements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Abdel Karim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SCS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dirty="0">
                          <a:solidFill>
                            <a:srgbClr val="000000"/>
                          </a:solidFill>
                          <a:effectLst/>
                          <a:latin typeface="Times New Roman" panose="02020603050405020304" pitchFamily="18" charset="0"/>
                        </a:rPr>
                        <a:t>24/1901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DRU LTF Sequence Design for 40MHz DBW</a:t>
                      </a:r>
                    </a:p>
                  </a:txBody>
                  <a:tcPr marL="9525" marR="9525" marT="9525" marB="0" anchor="b"/>
                </a:tc>
                <a:tc>
                  <a:txBody>
                    <a:bodyPr/>
                    <a:lstStyle/>
                    <a:p>
                      <a:pPr algn="ctr" fontAlgn="b"/>
                      <a:r>
                        <a:rPr lang="en-US" sz="800" b="0" i="0" u="none" strike="noStrike" dirty="0" err="1">
                          <a:solidFill>
                            <a:srgbClr val="000000"/>
                          </a:solidFill>
                          <a:effectLst/>
                          <a:latin typeface="Times New Roman" panose="02020603050405020304" pitchFamily="18" charset="0"/>
                        </a:rPr>
                        <a:t>Chenchen</a:t>
                      </a:r>
                      <a:r>
                        <a:rPr lang="en-US" sz="800" b="0" i="0" u="none" strike="noStrike" dirty="0">
                          <a:solidFill>
                            <a:srgbClr val="000000"/>
                          </a:solidFill>
                          <a:effectLst/>
                          <a:latin typeface="Times New Roman" panose="02020603050405020304" pitchFamily="18" charset="0"/>
                        </a:rPr>
                        <a:t> LIU</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gridSpan="6">
                  <a:txBody>
                    <a:bodyPr/>
                    <a:lstStyle/>
                    <a:p>
                      <a:pPr algn="ctr"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algn="ctr" fontAlgn="ct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dirty="0">
                          <a:solidFill>
                            <a:schemeClr val="tx1"/>
                          </a:solidFill>
                          <a:effectLst/>
                          <a:latin typeface="+mn-lt"/>
                        </a:rPr>
                        <a:t>24/0656</a:t>
                      </a:r>
                    </a:p>
                  </a:txBody>
                  <a:tcPr marL="9525" marR="9525" marT="9525" marB="0" anchor="ctr"/>
                </a:tc>
                <a:tc>
                  <a:txBody>
                    <a:bodyPr/>
                    <a:lstStyle/>
                    <a:p>
                      <a:pPr algn="l" fontAlgn="ctr"/>
                      <a:r>
                        <a:rPr lang="en-US" sz="800" b="0" i="0" u="none" strike="noStrike" dirty="0">
                          <a:solidFill>
                            <a:schemeClr val="tx1"/>
                          </a:solidFill>
                          <a:effectLst/>
                          <a:latin typeface="+mn-lt"/>
                        </a:rPr>
                        <a:t>Seamless roaming signaling details</a:t>
                      </a:r>
                    </a:p>
                  </a:txBody>
                  <a:tcPr marL="85725" marR="9525" marT="9525" marB="0" anchor="ctr"/>
                </a:tc>
                <a:tc>
                  <a:txBody>
                    <a:bodyPr/>
                    <a:lstStyle/>
                    <a:p>
                      <a:pPr algn="l" fontAlgn="ct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620566357"/>
                  </a:ext>
                </a:extLst>
              </a:tr>
              <a:tr h="278505">
                <a:tc>
                  <a:txBody>
                    <a:bodyPr/>
                    <a:lstStyle/>
                    <a:p>
                      <a:pPr algn="ctr" fontAlgn="ctr"/>
                      <a:r>
                        <a:rPr lang="en-GB" sz="800" b="0" i="0" u="none" strike="noStrike" dirty="0">
                          <a:solidFill>
                            <a:schemeClr val="tx1"/>
                          </a:solidFill>
                          <a:effectLst/>
                          <a:latin typeface="+mn-lt"/>
                        </a:rPr>
                        <a:t>24/1894</a:t>
                      </a:r>
                    </a:p>
                  </a:txBody>
                  <a:tcPr marL="9525" marR="9525" marT="9525" marB="0" anchor="ctr"/>
                </a:tc>
                <a:tc>
                  <a:txBody>
                    <a:bodyPr/>
                    <a:lstStyle/>
                    <a:p>
                      <a:pPr algn="l" fontAlgn="ctr"/>
                      <a:r>
                        <a:rPr lang="en-US" sz="800" b="0" i="0" u="none" strike="noStrike" dirty="0">
                          <a:solidFill>
                            <a:schemeClr val="tx1"/>
                          </a:solidFill>
                          <a:effectLst/>
                          <a:latin typeface="+mn-lt"/>
                        </a:rPr>
                        <a:t>SMD architecture</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875492659"/>
                  </a:ext>
                </a:extLst>
              </a:tr>
              <a:tr h="278505">
                <a:tc>
                  <a:txBody>
                    <a:bodyPr/>
                    <a:lstStyle/>
                    <a:p>
                      <a:pPr algn="ctr" fontAlgn="ctr"/>
                      <a:r>
                        <a:rPr lang="en-GB" sz="800" b="0" i="0" u="none" strike="noStrike" dirty="0">
                          <a:solidFill>
                            <a:schemeClr val="tx1"/>
                          </a:solidFill>
                          <a:effectLst/>
                          <a:latin typeface="+mn-lt"/>
                        </a:rPr>
                        <a:t>24-1907</a:t>
                      </a:r>
                    </a:p>
                  </a:txBody>
                  <a:tcPr marL="9525" marR="9525" marT="9525" marB="0" anchor="ctr"/>
                </a:tc>
                <a:tc>
                  <a:txBody>
                    <a:bodyPr/>
                    <a:lstStyle/>
                    <a:p>
                      <a:pPr algn="l" fontAlgn="ctr"/>
                      <a:r>
                        <a:rPr lang="en-US" sz="800" b="0" i="0" u="none" strike="noStrike" dirty="0">
                          <a:solidFill>
                            <a:schemeClr val="tx1"/>
                          </a:solidFill>
                          <a:effectLst/>
                          <a:latin typeface="+mn-lt"/>
                        </a:rPr>
                        <a:t>Trigger Frame Protection Signaling</a:t>
                      </a: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Security</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dirty="0">
                          <a:solidFill>
                            <a:schemeClr val="tx1"/>
                          </a:solidFill>
                          <a:effectLst/>
                          <a:latin typeface="+mn-lt"/>
                        </a:rPr>
                        <a:t>24/1914</a:t>
                      </a:r>
                    </a:p>
                  </a:txBody>
                  <a:tcPr marL="9525" marR="9525" marT="9525" marB="0" anchor="ctr"/>
                </a:tc>
                <a:tc>
                  <a:txBody>
                    <a:bodyPr/>
                    <a:lstStyle/>
                    <a:p>
                      <a:pPr algn="l" fontAlgn="ctr"/>
                      <a:r>
                        <a:rPr lang="en-US" sz="800" b="0" i="0" u="none" strike="noStrike" dirty="0">
                          <a:solidFill>
                            <a:schemeClr val="tx1"/>
                          </a:solidFill>
                          <a:effectLst/>
                          <a:latin typeface="+mn-lt"/>
                        </a:rPr>
                        <a:t>Further Considerations on NPCA</a:t>
                      </a:r>
                    </a:p>
                  </a:txBody>
                  <a:tcPr marL="85725" marR="9525" marT="9525" marB="0" anchor="ctr"/>
                </a:tc>
                <a:tc>
                  <a:txBody>
                    <a:bodyPr/>
                    <a:lstStyle/>
                    <a:p>
                      <a:pPr algn="l" fontAlgn="ctr"/>
                      <a:r>
                        <a:rPr lang="en-GB" sz="800" b="0" i="0" u="none" strike="noStrike" dirty="0" err="1">
                          <a:solidFill>
                            <a:schemeClr val="tx1"/>
                          </a:solidFill>
                          <a:effectLst/>
                          <a:latin typeface="+mn-lt"/>
                        </a:rPr>
                        <a:t>DongJu</a:t>
                      </a:r>
                      <a:r>
                        <a:rPr lang="en-GB" sz="800" b="0" i="0" u="none" strike="noStrike" dirty="0">
                          <a:solidFill>
                            <a:schemeClr val="tx1"/>
                          </a:solidFill>
                          <a:effectLst/>
                          <a:latin typeface="+mn-lt"/>
                        </a:rPr>
                        <a:t> Cha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NPCA</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821712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5766998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10/09</a:t>
                      </a:r>
                      <a:endParaRPr lang="en-US" sz="800" b="0" i="0" u="none" strike="noStrike">
                        <a:solidFill>
                          <a:srgbClr val="00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23/1895, 24/0423,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24/1552r1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Mahmoud Kamel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24-1227r1, 24/0544</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Laurent Cariou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24/1218r1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Gaurang Naik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6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24/0052, 23/1884, 23/1996, 24/830, 24/0083, 24/0101, 24/0396, 24/0655, 23/2157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11/23/1993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23/1837r2, 24/1389r0,24/1217r2,24/842r0,24/843r0, 24/1016r2 (update 11/08)</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24/838r0, 24/1075r1 (update 11/08)</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23/1895, 23/1910, 23/1912, 24/0227, 24/0411, 24/0423, 24/0842, 24/0843,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24/160, 23/1916</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4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23/2078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23/2040, 23/2078, 24/0509,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389508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6464469"/>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 23/1873, 23/1875, 23/1965, 23/2003, 24/544, 24/1129, 24/1227, 24/1246, 24/1256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24/858r0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24/1222r1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24/1563r2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24/494r2, 24/1226r0, 24/1558r1, 24/1562r0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24/857r1, 24/494r2, 24/1226r0, 24/1558r1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24/1477r1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23/1913, 23/2005, 23/2023, 24/0070, 24/0495, 24/0538, 24/1104, 24/1115, 24/1155, 24/1218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11/01</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nn-NO" sz="800" b="0" i="0" u="none" strike="noStrike">
                          <a:solidFill>
                            <a:srgbClr val="000000"/>
                          </a:solidFill>
                          <a:effectLst/>
                          <a:latin typeface="Times New Roman" panose="02020603050405020304" pitchFamily="18" charset="0"/>
                        </a:rPr>
                        <a:t>24/0399, 24/0384, 24/0818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11/02</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11/04</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24/742r1, 24/538r1, 24/1259r2, 24/1435r0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24/0834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784315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76814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5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24/1485r1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24/1486r1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24/1427r1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PHY header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24/1567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24/1478</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24/1510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8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24/1573</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Wook Bong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24/0468r2</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24/1188r1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24/1189r1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24/1489r0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24/1488r0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1542r0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4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767189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4823997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24/1590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24/1985</a:t>
                      </a: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2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2x LDPC</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1571r1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23/1836r3</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24/1952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Hari Ram Balakrishnan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23/2020r1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24/1856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Yan Xin</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1 SP</a:t>
                      </a:r>
                    </a:p>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Postponed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pt-BR" sz="800" b="0" i="0" u="none" strike="noStrike">
                          <a:solidFill>
                            <a:srgbClr val="000000"/>
                          </a:solidFill>
                          <a:effectLst/>
                          <a:latin typeface="Times New Roman" panose="02020603050405020304" pitchFamily="18" charset="0"/>
                        </a:rPr>
                        <a:t>23/1995r0, 23/1933r0, 23/1914r2, 23/1915r1, 23/2001r2, 23/312r0, 23/286r0, 23/352r1, 23/1102r0, 24/535r0, 24/497r0, 24/547r2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24/520r1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24/1712r0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e-mail 11/08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b"/>
                      <a:r>
                        <a:rPr lang="en-US" sz="800" b="0" i="0" u="none" strike="sngStrike" dirty="0">
                          <a:solidFill>
                            <a:srgbClr val="FF0000"/>
                          </a:solidFill>
                          <a:effectLst/>
                          <a:latin typeface="Times New Roman" panose="02020603050405020304" pitchFamily="18" charset="0"/>
                        </a:rPr>
                        <a:t>24/1796r0 (new submission)</a:t>
                      </a:r>
                    </a:p>
                  </a:txBody>
                  <a:tcPr marL="9525" marR="9525" marT="9525" marB="0" anchor="b"/>
                </a:tc>
                <a:tc>
                  <a:txBody>
                    <a:bodyPr/>
                    <a:lstStyle/>
                    <a:p>
                      <a:pPr algn="l" fontAlgn="b"/>
                      <a:r>
                        <a:rPr lang="en-US" sz="800" b="0" i="0" u="none" strike="sngStrike" dirty="0">
                          <a:solidFill>
                            <a:srgbClr val="FF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sngStrike">
                          <a:solidFill>
                            <a:srgbClr val="FF0000"/>
                          </a:solidFill>
                          <a:effectLst/>
                          <a:latin typeface="Times New Roman" panose="02020603050405020304" pitchFamily="18" charset="0"/>
                        </a:rPr>
                        <a:t>Pending 3 SP</a:t>
                      </a:r>
                    </a:p>
                  </a:txBody>
                  <a:tcPr marL="9525" marR="9525" marT="9525" marB="0" anchor="b"/>
                </a:tc>
                <a:tc>
                  <a:txBody>
                    <a:bodyPr/>
                    <a:lstStyle/>
                    <a:p>
                      <a:pPr algn="ctr" fontAlgn="b"/>
                      <a:r>
                        <a:rPr lang="en-US" sz="800" b="1" i="0" u="none" strike="sngStrike">
                          <a:solidFill>
                            <a:srgbClr val="FF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sngStrike" dirty="0">
                          <a:solidFill>
                            <a:srgbClr val="FF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11/09</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24-463r1, 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24/1901r0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Chenchen Liu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mn-lt"/>
                        </a:rPr>
                        <a:t>??</a:t>
                      </a:r>
                    </a:p>
                  </a:txBody>
                  <a:tcPr marL="85725" marR="9525" marT="9525" marB="0" anchor="ctr"/>
                </a:tc>
                <a:tc>
                  <a:txBody>
                    <a:bodyPr/>
                    <a:lstStyle/>
                    <a:p>
                      <a:pPr algn="l" fontAlgn="ctr"/>
                      <a:r>
                        <a:rPr lang="en-GB" sz="800" b="0" i="0" u="none" strike="noStrike" dirty="0">
                          <a:solidFill>
                            <a:schemeClr val="tx1"/>
                          </a:solidFill>
                          <a:effectLst/>
                          <a:latin typeface="+mn-lt"/>
                        </a:rPr>
                        <a:t>Mohamed Abouelseoud</a:t>
                      </a:r>
                    </a:p>
                  </a:txBody>
                  <a:tcPr marL="857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6663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sng"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627378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LDPC + DRU</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24/1487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LDPC and Framing Settings for Ultra High Reliability</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Rainer Strobel</a:t>
            </a:r>
            <a:r>
              <a:rPr lang="en-US" sz="1400" dirty="0">
                <a:solidFill>
                  <a:srgbClr val="00B050"/>
                </a:solidFill>
                <a:effectLst/>
              </a:rPr>
              <a:t> </a:t>
            </a:r>
          </a:p>
          <a:p>
            <a:pPr lvl="1">
              <a:buFont typeface="Arial" panose="020B0604020202020204" pitchFamily="34" charset="0"/>
              <a:buChar char="•"/>
            </a:pPr>
            <a:r>
              <a:rPr lang="en-US" sz="1400" b="0" i="0" u="non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24/1828</a:t>
            </a:r>
            <a:r>
              <a:rPr lang="en-US" sz="1400" dirty="0">
                <a:solidFill>
                  <a:srgbClr val="00B050"/>
                </a:solidFill>
              </a:rPr>
              <a:t> </a:t>
            </a:r>
            <a:r>
              <a:rPr lang="en-US" sz="1400" b="0" i="0" u="none" kern="1200" dirty="0">
                <a:solidFill>
                  <a:srgbClr val="00B050"/>
                </a:solidFill>
                <a:effectLst/>
                <a:ea typeface="MS Gothic" panose="020B0609070205080204" pitchFamily="49" charset="-128"/>
              </a:rPr>
              <a:t>2xLDPC Encoding Parameters</a:t>
            </a:r>
            <a:r>
              <a:rPr lang="en-US" sz="1400" dirty="0">
                <a:solidFill>
                  <a:srgbClr val="00B050"/>
                </a:solidFill>
              </a:rPr>
              <a:t> 						</a:t>
            </a:r>
            <a:r>
              <a:rPr lang="en-US" sz="1400" b="0" i="0" u="none" kern="1200" dirty="0">
                <a:solidFill>
                  <a:srgbClr val="00B050"/>
                </a:solidFill>
                <a:effectLst/>
                <a:ea typeface="MS Gothic" panose="020B0609070205080204" pitchFamily="49" charset="-128"/>
              </a:rPr>
              <a:t>Shengquan Hu</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24/1492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Comparison between Dynamic and Fixed Start CSD Assignment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Bo Gong</a:t>
            </a:r>
            <a:r>
              <a:rPr lang="en-US" sz="1400" dirty="0">
                <a:solidFill>
                  <a:srgbClr val="00B050"/>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24/1556</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Thoughts on DRU Availability for Regulatory Compliance</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Yusuke Asai</a:t>
            </a:r>
            <a:endParaRPr lang="en-GB" sz="1400"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US" sz="1400" b="0" kern="1200" dirty="0">
                <a:solidFill>
                  <a:schemeClr val="bg1">
                    <a:lumMod val="65000"/>
                  </a:schemeClr>
                </a:solidFill>
                <a:ea typeface="MS Gothic" panose="020B0609070205080204" pitchFamily="49" charset="-128"/>
                <a:hlinkClick r:id="rId6">
                  <a:extLst>
                    <a:ext uri="{A12FA001-AC4F-418D-AE19-62706E023703}">
                      <ahyp:hlinkClr xmlns:ahyp="http://schemas.microsoft.com/office/drawing/2018/hyperlinkcolor" val="tx"/>
                    </a:ext>
                  </a:extLst>
                </a:hlinkClick>
              </a:rPr>
              <a:t>24/1901</a:t>
            </a:r>
            <a:r>
              <a:rPr lang="en-US" sz="1400" b="0" kern="1200" dirty="0">
                <a:solidFill>
                  <a:schemeClr val="bg1">
                    <a:lumMod val="65000"/>
                  </a:schemeClr>
                </a:solidFill>
                <a:ea typeface="MS Gothic" panose="020B0609070205080204" pitchFamily="49" charset="-128"/>
              </a:rPr>
              <a:t> DRU LTF Sequence Design for 40MHz DBW 				</a:t>
            </a:r>
            <a:r>
              <a:rPr lang="en-US" sz="1400" b="0" kern="1200" dirty="0" err="1">
                <a:solidFill>
                  <a:schemeClr val="bg1">
                    <a:lumMod val="65000"/>
                  </a:schemeClr>
                </a:solidFill>
                <a:ea typeface="MS Gothic" panose="020B0609070205080204" pitchFamily="49" charset="-128"/>
              </a:rPr>
              <a:t>Chenchen</a:t>
            </a:r>
            <a:r>
              <a:rPr lang="en-US" sz="1400" b="0" kern="1200" dirty="0">
                <a:solidFill>
                  <a:schemeClr val="bg1">
                    <a:lumMod val="65000"/>
                  </a:schemeClr>
                </a:solidFill>
                <a:ea typeface="MS Gothic" panose="020B0609070205080204" pitchFamily="49" charset="-128"/>
              </a:rPr>
              <a:t> LIU</a:t>
            </a:r>
          </a:p>
          <a:p>
            <a:pPr>
              <a:buFont typeface="Arial" panose="020B0604020202020204" pitchFamily="34" charset="0"/>
              <a:buChar char="•"/>
            </a:pPr>
            <a:r>
              <a:rPr lang="en-GB" sz="20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9961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FF0000"/>
                </a:solidFill>
              </a:rPr>
              <a:t>SP1 – Mahmoud Kamel – DRU – Withdrawn</a:t>
            </a:r>
          </a:p>
          <a:p>
            <a:pPr marL="0" indent="0"/>
            <a:r>
              <a:rPr lang="en-US" sz="1100" b="0" dirty="0"/>
              <a:t>Do you agree to add the following to 11bn SFD:</a:t>
            </a:r>
          </a:p>
          <a:p>
            <a:pPr>
              <a:buFont typeface="Arial" panose="020B0604020202020204" pitchFamily="34" charset="0"/>
              <a:buChar char="•"/>
            </a:pPr>
            <a:r>
              <a:rPr lang="en-US" sz="1100" b="0" dirty="0"/>
              <a:t>The LTF type that 11bn supports for DRU in TB PPDU is 4xLTF, i.e., each tone of every DRU in 11bn will have a nonzero value in the DRU LTF sequence.</a:t>
            </a:r>
          </a:p>
          <a:p>
            <a:pPr lvl="1">
              <a:buFont typeface="Arial" panose="020B0604020202020204" pitchFamily="34" charset="0"/>
              <a:buChar char="•"/>
            </a:pPr>
            <a:r>
              <a:rPr lang="en-US" sz="1050" dirty="0"/>
              <a:t>1xLTF and 2xLTF are TBD</a:t>
            </a:r>
          </a:p>
          <a:p>
            <a:pPr marL="0" indent="0"/>
            <a:r>
              <a:rPr lang="en-GB" sz="1200" b="0" i="0" u="none" strike="noStrike" dirty="0">
                <a:solidFill>
                  <a:srgbClr val="000000"/>
                </a:solidFill>
                <a:effectLst/>
                <a:latin typeface="Times New Roman" panose="02020603050405020304" pitchFamily="18" charset="0"/>
              </a:rPr>
              <a:t>24/1552r1</a:t>
            </a:r>
            <a:r>
              <a:rPr lang="en-GB" sz="1200" dirty="0"/>
              <a:t> </a:t>
            </a:r>
            <a:endParaRPr lang="en-US" sz="1200" dirty="0"/>
          </a:p>
          <a:p>
            <a:pPr>
              <a:buFont typeface="Arial" panose="020B0604020202020204" pitchFamily="34" charset="0"/>
              <a:buChar char="•"/>
            </a:pPr>
            <a:r>
              <a:rPr lang="en-US" sz="1200" dirty="0">
                <a:solidFill>
                  <a:srgbClr val="FFC000"/>
                </a:solidFill>
              </a:rPr>
              <a:t>SP2 – Eunsung Park – DRU – Deferred</a:t>
            </a:r>
          </a:p>
          <a:p>
            <a:r>
              <a:rPr lang="en-US" altLang="ko-KR" sz="1100" b="0" dirty="0"/>
              <a:t>Do you agree to add the following text to the TGbn SFD?</a:t>
            </a:r>
          </a:p>
          <a:p>
            <a:pPr>
              <a:buFont typeface="Arial" panose="020B0604020202020204" pitchFamily="34" charset="0"/>
              <a:buChar char="•"/>
            </a:pPr>
            <a:r>
              <a:rPr lang="en-US" altLang="ko-KR" sz="1100" b="0" dirty="0"/>
              <a:t>For 80 MHz PPDU where one of the 20 MHz channels is punctured, the following distribution bandwidth mode is allowed for DRU</a:t>
            </a:r>
          </a:p>
          <a:p>
            <a:pPr marL="800100" lvl="1">
              <a:buFont typeface="Arial" panose="020B0604020202020204" pitchFamily="34" charset="0"/>
              <a:buChar char="•"/>
            </a:pPr>
            <a:r>
              <a:rPr lang="en-US" altLang="ko-KR" sz="1050" dirty="0"/>
              <a:t>20 MHz + 40 MHz (or 40 MHz + 20 MHz) mode</a:t>
            </a:r>
            <a:endParaRPr lang="en-US" sz="1050" dirty="0"/>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a:buFont typeface="Arial" panose="020B0604020202020204" pitchFamily="34" charset="0"/>
              <a:buChar char="•"/>
            </a:pPr>
            <a:r>
              <a:rPr lang="en-US" sz="1200" dirty="0">
                <a:solidFill>
                  <a:srgbClr val="FFC000"/>
                </a:solidFill>
              </a:rPr>
              <a:t>SP3 – Eunsung Park– DRU – Deferred</a:t>
            </a:r>
          </a:p>
          <a:p>
            <a:pPr marL="0" indent="0"/>
            <a:r>
              <a:rPr lang="en-US" altLang="ko-KR" sz="1100" b="0" dirty="0"/>
              <a:t>Do you agree to add the following text to the TGbn SFD?</a:t>
            </a:r>
          </a:p>
          <a:p>
            <a:pPr>
              <a:buFont typeface="Arial" panose="020B0604020202020204" pitchFamily="34" charset="0"/>
              <a:buChar char="•"/>
            </a:pPr>
            <a:r>
              <a:rPr lang="en-US" altLang="ko-KR" sz="1100" b="0" dirty="0"/>
              <a:t>For 160 MHz and 320 MHz PPDUs, in an 80 MHz channel where one of the 20 MHz channels is punctured, the following distribution bandwidth mode is allowed for DRU</a:t>
            </a:r>
          </a:p>
          <a:p>
            <a:pPr lvl="1">
              <a:buFont typeface="Arial" panose="020B0604020202020204" pitchFamily="34" charset="0"/>
              <a:buChar char="•"/>
            </a:pPr>
            <a:r>
              <a:rPr lang="en-US" altLang="ko-KR" sz="1000" dirty="0"/>
              <a:t>20 MHz + 40 MHz (or 40 MHz + 20 MHz) mode</a:t>
            </a:r>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46915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600200"/>
            <a:ext cx="7770813" cy="4924425"/>
          </a:xfrm>
        </p:spPr>
        <p:txBody>
          <a:bodyPr/>
          <a:lstStyle/>
          <a:p>
            <a:pPr marL="0" indent="0"/>
            <a:r>
              <a:rPr lang="en-US" sz="1400" dirty="0">
                <a:solidFill>
                  <a:srgbClr val="00B050"/>
                </a:solidFill>
              </a:rPr>
              <a:t>SP4 – Eunsung Park – DRU - Result: 63Y/12N/16A</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160 MHz and 320 MHz PPDUs, in an 80 MHz channel where one of the 40 MHz channels is punctured (i.e., either 1100 or 0011 case), the following distribution bandwidth mode is allowed for DRU</a:t>
            </a:r>
          </a:p>
          <a:p>
            <a:pPr marL="800100" lvl="1">
              <a:buFont typeface="Arial" panose="020B0604020202020204" pitchFamily="34" charset="0"/>
              <a:buChar char="•"/>
            </a:pPr>
            <a:r>
              <a:rPr lang="en-US" altLang="ko-KR" sz="1100" dirty="0"/>
              <a:t>40 MHz mode</a:t>
            </a:r>
          </a:p>
          <a:p>
            <a:pPr marL="0" indent="0"/>
            <a:r>
              <a:rPr lang="en-GB" sz="1200" b="0" dirty="0"/>
              <a:t>24/1471</a:t>
            </a:r>
            <a:endParaRPr lang="en-US" sz="1200" b="0" dirty="0"/>
          </a:p>
          <a:p>
            <a:pPr marL="0" indent="0"/>
            <a:r>
              <a:rPr lang="en-US" sz="1400" dirty="0">
                <a:solidFill>
                  <a:srgbClr val="FFC000"/>
                </a:solidFill>
              </a:rPr>
              <a:t>SP5 – Eunsung Park – DRU – Deferred</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a 40 MHz PPDU, the following distribution bandwidth modes are allowed for DRU</a:t>
            </a:r>
          </a:p>
          <a:p>
            <a:pPr marL="800100" lvl="1">
              <a:buFont typeface="Arial" panose="020B0604020202020204" pitchFamily="34" charset="0"/>
              <a:buChar char="•"/>
            </a:pPr>
            <a:r>
              <a:rPr lang="en-US" altLang="ko-KR" sz="1100" dirty="0"/>
              <a:t>40 MHz mode</a:t>
            </a:r>
          </a:p>
          <a:p>
            <a:pPr marL="800100" lvl="1">
              <a:buFont typeface="Arial" panose="020B0604020202020204" pitchFamily="34" charset="0"/>
              <a:buChar char="•"/>
            </a:pPr>
            <a:r>
              <a:rPr lang="en-US" altLang="ko-KR" sz="1100" dirty="0"/>
              <a:t>20 MHz + 20 MHz mode</a:t>
            </a:r>
          </a:p>
          <a:p>
            <a:pPr marL="0" indent="0"/>
            <a:r>
              <a:rPr lang="en-GB" sz="1200" b="0" dirty="0"/>
              <a:t>24/1471</a:t>
            </a:r>
            <a:endParaRPr lang="en-US" sz="1400" b="0" dirty="0"/>
          </a:p>
          <a:p>
            <a:pPr marL="0" indent="0"/>
            <a:r>
              <a:rPr lang="en-US" sz="1400" dirty="0">
                <a:solidFill>
                  <a:srgbClr val="00B050"/>
                </a:solidFill>
              </a:rPr>
              <a:t>SP6 – Eunsung Park – DRU - Results : 33Y/14N/14A</a:t>
            </a:r>
          </a:p>
          <a:p>
            <a:pPr marL="0" indent="0"/>
            <a:r>
              <a:rPr lang="en-US" altLang="ko-KR" sz="1400" b="0" dirty="0"/>
              <a:t>Do you agree to add the following text to the TGbn SFD?</a:t>
            </a:r>
          </a:p>
          <a:p>
            <a:pPr marL="285750" indent="-285750">
              <a:buFont typeface="Arial" panose="020B0604020202020204" pitchFamily="34" charset="0"/>
              <a:buChar char="•"/>
            </a:pPr>
            <a:r>
              <a:rPr lang="en-US" altLang="ko-KR" sz="1400" b="0" dirty="0"/>
              <a:t>For 160 MHz and 320 MHz PPDUs, in a non-punctured 80 MHz channel, the following distribution bandwidth modes are allowed for DRU</a:t>
            </a:r>
          </a:p>
          <a:p>
            <a:pPr marL="685800" lvl="1">
              <a:buFont typeface="Arial" panose="020B0604020202020204" pitchFamily="34" charset="0"/>
              <a:buChar char="•"/>
            </a:pPr>
            <a:r>
              <a:rPr lang="en-US" altLang="ko-KR" sz="1000" b="0" dirty="0"/>
              <a:t>80 MHz mode</a:t>
            </a:r>
          </a:p>
          <a:p>
            <a:pPr marL="685800" lvl="1">
              <a:buFont typeface="Arial" panose="020B0604020202020204" pitchFamily="34" charset="0"/>
              <a:buChar char="•"/>
            </a:pPr>
            <a:r>
              <a:rPr lang="en-US" altLang="ko-KR" sz="1000" b="0" dirty="0"/>
              <a:t>20 MHz + 20 MHz + 40 MHz (or 40 MHz + 20 MHz + 20 MHz) mode</a:t>
            </a:r>
          </a:p>
          <a:p>
            <a:pPr marL="0" indent="0"/>
            <a:r>
              <a:rPr lang="en-GB" sz="1200" b="0" dirty="0"/>
              <a:t>24/1471</a:t>
            </a:r>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4129827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C-TDMA + PS (1 hr)</a:t>
            </a:r>
          </a:p>
          <a:p>
            <a:pPr lvl="0">
              <a:buFont typeface="Arial" panose="020B0604020202020204" pitchFamily="34" charset="0"/>
              <a:buChar char="•"/>
            </a:pPr>
            <a:r>
              <a:rPr lang="en-GB" sz="1600" dirty="0"/>
              <a:t>Submissions – SR + Feedback</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24/0888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Trigger-based spatial reuse and P2P transmission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Liuming Lu</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24/1123</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Client Experience Reporting</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Brian Hart</a:t>
            </a:r>
            <a:r>
              <a:rPr lang="en-US" sz="1400" dirty="0">
                <a:solidFill>
                  <a:srgbClr val="00B050"/>
                </a:solidFill>
                <a:effectLst/>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24/0963</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Enhancement of BSR follow-up</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Frank Hsu</a:t>
            </a:r>
            <a:r>
              <a:rPr lang="en-US" sz="1400" dirty="0">
                <a:solidFill>
                  <a:schemeClr val="bg1">
                    <a:lumMod val="65000"/>
                  </a:schemeClr>
                </a:solidFill>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237462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113213"/>
          </a:xfrm>
        </p:spPr>
        <p:txBody>
          <a:bodyPr/>
          <a:lstStyle/>
          <a:p>
            <a:pPr marL="0" indent="0"/>
            <a:r>
              <a:rPr lang="en-US" sz="1400" dirty="0">
                <a:solidFill>
                  <a:srgbClr val="00B050"/>
                </a:solidFill>
              </a:rPr>
              <a:t>SP1 – Sanket Kalamkar – C-TDMA - Result :120Y, 33N, 44A</a:t>
            </a:r>
          </a:p>
          <a:p>
            <a:pPr marL="0" indent="0"/>
            <a:r>
              <a:rPr lang="en-US" sz="1200" b="0" dirty="0"/>
              <a:t>Do you agree that a UHR AP shall indicate to another AP its capability to respond in a TB PPDU or not </a:t>
            </a:r>
          </a:p>
          <a:p>
            <a:pPr marL="0" indent="0"/>
            <a:r>
              <a:rPr lang="en-US" sz="1200" b="0" dirty="0"/>
              <a:t>23/1895, 24/0423, 24/1016, 24/1017, 24/1225</a:t>
            </a:r>
          </a:p>
          <a:p>
            <a:pPr marL="0" indent="0"/>
            <a:r>
              <a:rPr lang="en-US" sz="1400" dirty="0">
                <a:solidFill>
                  <a:srgbClr val="00B050"/>
                </a:solidFill>
              </a:rPr>
              <a:t>SP2 – Sanket Kalamkar – C-TDMA - Result: 137Y, 21N, 42A</a:t>
            </a:r>
          </a:p>
          <a:p>
            <a:pPr marL="0" indent="0"/>
            <a:r>
              <a:rPr lang="en-US" sz="1200" b="0" dirty="0"/>
              <a:t>Do you agree that, as part of the C-TDMA procedure, a sharing AP may solicit a poll response in a TB PPDU from another AP only if the other AP has indicated support for responding via a TB PPDU </a:t>
            </a:r>
          </a:p>
          <a:p>
            <a:pPr marL="0" indent="0"/>
            <a:r>
              <a:rPr lang="en-US" sz="1200" b="0" dirty="0"/>
              <a:t>23/1895, 24/0423, 24/1016, 24/1017, 24/1225</a:t>
            </a:r>
          </a:p>
          <a:p>
            <a:pPr marL="0" indent="0"/>
            <a:r>
              <a:rPr lang="en-US" sz="1400" dirty="0">
                <a:solidFill>
                  <a:srgbClr val="00B050"/>
                </a:solidFill>
              </a:rPr>
              <a:t>SP3 – </a:t>
            </a:r>
            <a:r>
              <a:rPr lang="en-US" sz="1400" dirty="0" err="1">
                <a:solidFill>
                  <a:srgbClr val="00B050"/>
                </a:solidFill>
              </a:rPr>
              <a:t>GeonHwan</a:t>
            </a:r>
            <a:r>
              <a:rPr lang="en-US" sz="1400" dirty="0">
                <a:solidFill>
                  <a:srgbClr val="00B050"/>
                </a:solidFill>
              </a:rPr>
              <a:t> Kim – C-TDMA - Result: 111Y, 52N, 33A</a:t>
            </a:r>
          </a:p>
          <a:p>
            <a:pPr marL="342900" algn="l" fontAlgn="ctr"/>
            <a:r>
              <a:rPr lang="en-US" sz="1200" b="0" i="0" dirty="0">
                <a:solidFill>
                  <a:srgbClr val="222222"/>
                </a:solidFill>
                <a:effectLst/>
              </a:rPr>
              <a:t>Do you agree to include the following into the 11bn SFD?</a:t>
            </a:r>
          </a:p>
          <a:p>
            <a:pPr fontAlgn="ctr">
              <a:buFont typeface="Arial" panose="020B0604020202020204" pitchFamily="34" charset="0"/>
              <a:buChar char="•"/>
            </a:pPr>
            <a:r>
              <a:rPr lang="en-US" sz="1200" b="0" dirty="0"/>
              <a:t>As part of the C-TDMA procedure, a sharing AP shall send a MU-RTS TXS Trigger frame to another AP to share a time portion of its TXOP.</a:t>
            </a:r>
          </a:p>
          <a:p>
            <a:pPr marL="1028700" algn="l" fontAlgn="ctr">
              <a:buFont typeface="Arial" panose="020B0604020202020204" pitchFamily="34" charset="0"/>
              <a:buChar char="•"/>
            </a:pPr>
            <a:r>
              <a:rPr lang="en-US" sz="1200" b="0" dirty="0"/>
              <a:t>The Allocation Duration field of the frame indicates the duration of that time portion.</a:t>
            </a:r>
          </a:p>
          <a:p>
            <a:pPr marL="1028700" algn="l" fontAlgn="ctr">
              <a:buFont typeface="Arial" panose="020B0604020202020204" pitchFamily="34" charset="0"/>
              <a:buChar char="•"/>
            </a:pPr>
            <a:r>
              <a:rPr lang="en-US" sz="1200" b="0" dirty="0"/>
              <a:t>The Duration field of the frame is set to the time required to transmit the solicited response frame plus one SIFS.</a:t>
            </a:r>
          </a:p>
          <a:p>
            <a:pPr marL="0" indent="0"/>
            <a:r>
              <a:rPr lang="en-GB" sz="1200" b="0" dirty="0"/>
              <a:t>23/1895, 23/1910, 23/1912, 24/0227, 24/0411, 24/0423, 24/0842, 24/0843, 24/1016, 24/1017, 24/1225 </a:t>
            </a:r>
            <a:endParaRPr lang="en-US" sz="12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91893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050" dirty="0">
                <a:solidFill>
                  <a:srgbClr val="00B050"/>
                </a:solidFill>
              </a:rPr>
              <a:t>SP4 – </a:t>
            </a:r>
            <a:r>
              <a:rPr lang="en-US" sz="1050" dirty="0" err="1">
                <a:solidFill>
                  <a:srgbClr val="00B050"/>
                </a:solidFill>
              </a:rPr>
              <a:t>GeonHwan</a:t>
            </a:r>
            <a:r>
              <a:rPr lang="en-US" sz="1050" dirty="0">
                <a:solidFill>
                  <a:srgbClr val="00B050"/>
                </a:solidFill>
              </a:rPr>
              <a:t> Kim – C-TDMA - </a:t>
            </a:r>
            <a:r>
              <a:rPr lang="es-ES" sz="1050" dirty="0" err="1">
                <a:solidFill>
                  <a:srgbClr val="00B050"/>
                </a:solidFill>
              </a:rPr>
              <a:t>Result</a:t>
            </a:r>
            <a:r>
              <a:rPr lang="es-ES" sz="1050" dirty="0">
                <a:solidFill>
                  <a:srgbClr val="00B050"/>
                </a:solidFill>
              </a:rPr>
              <a:t>: 114Y, 57 N, 40A</a:t>
            </a:r>
            <a:endParaRPr lang="en-US" sz="1050" dirty="0">
              <a:solidFill>
                <a:srgbClr val="00B050"/>
              </a:solidFill>
            </a:endParaRPr>
          </a:p>
          <a:p>
            <a:pPr marL="0" indent="0"/>
            <a:r>
              <a:rPr lang="en-US" sz="1050" b="0" i="0" u="none" strike="noStrike" dirty="0">
                <a:solidFill>
                  <a:srgbClr val="000000"/>
                </a:solidFill>
                <a:effectLst/>
              </a:rPr>
              <a:t>Do you agree to include the following into the 11bn SFD?</a:t>
            </a:r>
          </a:p>
          <a:p>
            <a:pPr marL="171450" indent="-171450">
              <a:buFont typeface="Arial" panose="020B0604020202020204" pitchFamily="34" charset="0"/>
              <a:buChar char="•"/>
            </a:pPr>
            <a:r>
              <a:rPr lang="en-US" sz="1000" b="0" i="0" u="none" strike="noStrike" dirty="0">
                <a:solidFill>
                  <a:srgbClr val="000000"/>
                </a:solidFill>
                <a:effectLst/>
              </a:rPr>
              <a:t>As part of the C-TDMA procedure, TGbn defines a mechanism for an AP, that received a time portion of a TXOP from a sharing AP, to return the remainder of the allocated time (if any) back to the sharing AP.</a:t>
            </a:r>
          </a:p>
          <a:p>
            <a:pPr marL="571500" lvl="1" indent="-171450">
              <a:buFont typeface="Arial" panose="020B0604020202020204" pitchFamily="34" charset="0"/>
              <a:buChar char="•"/>
            </a:pPr>
            <a:r>
              <a:rPr lang="en-US" sz="800" b="0" i="0" u="none" strike="noStrike" dirty="0">
                <a:solidFill>
                  <a:srgbClr val="000000"/>
                </a:solidFill>
                <a:effectLst/>
              </a:rPr>
              <a:t>Signaling details are TBD.</a:t>
            </a:r>
          </a:p>
          <a:p>
            <a:pPr marL="0" indent="0"/>
            <a:r>
              <a:rPr lang="en-GB" sz="1050" b="0" i="0" u="none" strike="noStrike" dirty="0">
                <a:solidFill>
                  <a:srgbClr val="000000"/>
                </a:solidFill>
                <a:effectLst/>
              </a:rPr>
              <a:t>23/1895, 23/1910, 23/1912, 24/0227, 24/0411, 24/0423, 24/0842, 24/0843, 24/1016, 24/1017, 24/1225</a:t>
            </a:r>
            <a:r>
              <a:rPr lang="en-GB" sz="1050" dirty="0"/>
              <a:t> </a:t>
            </a:r>
            <a:endParaRPr lang="en-US" sz="1050" dirty="0"/>
          </a:p>
          <a:p>
            <a:pPr>
              <a:buFont typeface="Arial" panose="020B0604020202020204" pitchFamily="34" charset="0"/>
              <a:buChar char="•"/>
            </a:pPr>
            <a:r>
              <a:rPr lang="en-US" sz="1050" dirty="0">
                <a:solidFill>
                  <a:srgbClr val="00B050"/>
                </a:solidFill>
              </a:rPr>
              <a:t>SP5 – Laurent Cariou – Power Save - Result: 101Y, 51N, 45A</a:t>
            </a:r>
          </a:p>
          <a:p>
            <a:pPr marL="0" indent="0"/>
            <a:r>
              <a:rPr lang="en-US" sz="1050" b="0" dirty="0"/>
              <a:t>Do you support that if a UHR non-AP MLD operates in the eMLSR mode, then its associated UHR AP MLD shall include an intermediate FCS, if needed by the non-AP MLD, in every Initial Control Frames for eMLSR transmitted to the non-AP MLD through its affiliated APs on the eMLSR links?</a:t>
            </a:r>
          </a:p>
          <a:p>
            <a:pPr marL="285750" indent="-285750">
              <a:buFont typeface="Arial" panose="020B0604020202020204" pitchFamily="34" charset="0"/>
              <a:buChar char="•"/>
            </a:pPr>
            <a:r>
              <a:rPr lang="en-US" sz="1000" b="0" dirty="0"/>
              <a:t>The field that carries the Intermediate FCS shall be designed to be ignored by legacy STAs if they are scheduled in the same initial control frame</a:t>
            </a:r>
          </a:p>
          <a:p>
            <a:pPr marL="285750" indent="-285750">
              <a:buFont typeface="Arial" panose="020B0604020202020204" pitchFamily="34" charset="0"/>
              <a:buChar char="•"/>
            </a:pPr>
            <a:r>
              <a:rPr lang="en-US" sz="1000" b="0" dirty="0"/>
              <a:t>Note: intermediate FCS may not be needed, for instance, if the STA requires no padding.</a:t>
            </a:r>
          </a:p>
          <a:p>
            <a:pPr marL="0" indent="0"/>
            <a:r>
              <a:rPr lang="en-US" sz="1050" b="0" dirty="0"/>
              <a:t>24-1227r1, 24/0544</a:t>
            </a:r>
          </a:p>
          <a:p>
            <a:pPr>
              <a:buFont typeface="Arial" panose="020B0604020202020204" pitchFamily="34" charset="0"/>
              <a:buChar char="•"/>
            </a:pPr>
            <a:r>
              <a:rPr lang="en-US" sz="1050" dirty="0">
                <a:solidFill>
                  <a:srgbClr val="00B050"/>
                </a:solidFill>
              </a:rPr>
              <a:t>SP6 – Sherief Helwa – Power Save - Result: 129Y, 21N, 68A</a:t>
            </a:r>
          </a:p>
          <a:p>
            <a:pPr marL="0" indent="0"/>
            <a:r>
              <a:rPr lang="en-US" sz="1050" b="0" i="0" u="none" strike="noStrike" dirty="0">
                <a:solidFill>
                  <a:srgbClr val="000000"/>
                </a:solidFill>
                <a:effectLst/>
              </a:rPr>
              <a:t>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p>
          <a:p>
            <a:pPr marL="171450" indent="-171450">
              <a:buFont typeface="Arial" panose="020B0604020202020204" pitchFamily="34" charset="0"/>
              <a:buChar char="•"/>
            </a:pPr>
            <a:r>
              <a:rPr lang="en-US" sz="1050" b="0" i="0" u="none" strike="noStrike" dirty="0">
                <a:solidFill>
                  <a:srgbClr val="000000"/>
                </a:solidFill>
                <a:effectLst/>
              </a:rPr>
              <a:t>Mandatory/optional support for transmitting intermediate FCS is TBD</a:t>
            </a:r>
          </a:p>
          <a:p>
            <a:pPr marL="171450" indent="-171450">
              <a:buFont typeface="Arial" panose="020B0604020202020204" pitchFamily="34" charset="0"/>
              <a:buChar char="•"/>
            </a:pPr>
            <a:r>
              <a:rPr lang="en-US" sz="1050" b="0" i="0" u="none" strike="noStrike" dirty="0">
                <a:solidFill>
                  <a:srgbClr val="000000"/>
                </a:solidFill>
                <a:effectLst/>
              </a:rPr>
              <a:t>Note: intermediate FCS may not be needed, for instance, if the STA requires no padding.</a:t>
            </a:r>
          </a:p>
          <a:p>
            <a:pPr marL="0" indent="0"/>
            <a:r>
              <a:rPr lang="en-GB" sz="1050" b="0" i="0" u="none" strike="noStrike" dirty="0">
                <a:solidFill>
                  <a:srgbClr val="000000"/>
                </a:solidFill>
                <a:effectLst/>
              </a:rPr>
              <a:t>23/1934, 23/1964, 23/2002, 23/2040, 23/2078, 24/0509, 24/1558</a:t>
            </a:r>
            <a:r>
              <a:rPr lang="en-GB" sz="1050" dirty="0"/>
              <a:t> </a:t>
            </a:r>
            <a:endParaRPr lang="en-US" sz="105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26150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September 2024 meeting, and conf calls</a:t>
            </a:r>
          </a:p>
          <a:p>
            <a:pPr>
              <a:lnSpc>
                <a:spcPct val="80000"/>
              </a:lnSpc>
              <a:buFont typeface="Arial" panose="020B0604020202020204" pitchFamily="34" charset="0"/>
              <a:buChar char="•"/>
            </a:pPr>
            <a:r>
              <a:rPr lang="en-US" altLang="en-US" sz="1800" dirty="0"/>
              <a:t>Approve TGbn minutes from September 2024 meeting</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761FF12D-1F60-683F-F5F4-249649063E3D}"/>
              </a:ext>
            </a:extLst>
          </p:cNvPr>
          <p:cNvSpPr>
            <a:spLocks noGrp="1"/>
          </p:cNvSpPr>
          <p:nvPr>
            <p:ph idx="1"/>
          </p:nvPr>
        </p:nvSpPr>
        <p:spPr/>
        <p:txBody>
          <a:bodyPr/>
          <a:lstStyle/>
          <a:p>
            <a:pPr>
              <a:buFont typeface="Arial" panose="020B0604020202020204" pitchFamily="34" charset="0"/>
              <a:buChar char="•"/>
            </a:pPr>
            <a:r>
              <a:rPr lang="en-US" sz="1400" dirty="0"/>
              <a:t>At the discretion of the chair, the member running a straw poll may request that a record be made of the individual responses (not just the aggregate result)</a:t>
            </a:r>
          </a:p>
          <a:p>
            <a:pPr lvl="1">
              <a:buFont typeface="Arial" panose="020B0604020202020204" pitchFamily="34" charset="0"/>
              <a:buChar char="•"/>
            </a:pPr>
            <a:r>
              <a:rPr lang="en-US" sz="1200" dirty="0"/>
              <a:t>The objective is to allow the member to get more detail on where other members stand on the question</a:t>
            </a:r>
          </a:p>
          <a:p>
            <a:pPr>
              <a:buFont typeface="Arial" panose="020B0604020202020204" pitchFamily="34" charset="0"/>
              <a:buChar char="•"/>
            </a:pPr>
            <a:r>
              <a:rPr lang="en-US" sz="1400" dirty="0"/>
              <a:t>If a record of the responses is requested and the chair grants the request, the responses are recorded in the minutes</a:t>
            </a:r>
          </a:p>
          <a:p>
            <a:pPr lvl="1">
              <a:buFont typeface="Arial" panose="020B0604020202020204" pitchFamily="34" charset="0"/>
              <a:buChar char="•"/>
            </a:pPr>
            <a:r>
              <a:rPr lang="en-US" sz="1200" dirty="0"/>
              <a:t>This is so that the result is available to all members</a:t>
            </a:r>
          </a:p>
          <a:p>
            <a:pPr>
              <a:buFont typeface="Arial" panose="020B0604020202020204" pitchFamily="34" charset="0"/>
              <a:buChar char="•"/>
            </a:pPr>
            <a:r>
              <a:rPr lang="en-US" sz="1400" dirty="0"/>
              <a:t>The members responding to the poll must be made aware that the responses are being recorded </a:t>
            </a:r>
            <a:r>
              <a:rPr lang="en-US" sz="1400" i="1" dirty="0"/>
              <a:t>before</a:t>
            </a:r>
            <a:r>
              <a:rPr lang="en-US" sz="1400" dirty="0"/>
              <a:t> the poll is run</a:t>
            </a:r>
          </a:p>
          <a:p>
            <a:pPr lvl="1">
              <a:buFont typeface="Arial" panose="020B0604020202020204" pitchFamily="34" charset="0"/>
              <a:buChar char="•"/>
            </a:pPr>
            <a:r>
              <a:rPr lang="en-US" sz="1200" dirty="0"/>
              <a:t>This is so that the members are aware of the information being gathered and can respond appropriately</a:t>
            </a:r>
          </a:p>
          <a:p>
            <a:pPr>
              <a:buFont typeface="Arial" panose="020B0604020202020204" pitchFamily="34" charset="0"/>
              <a:buChar char="•"/>
            </a:pPr>
            <a:r>
              <a:rPr lang="en-US" sz="1400" dirty="0"/>
              <a:t>The chair decides whether the responses to a straw poll can be recorded</a:t>
            </a:r>
          </a:p>
          <a:p>
            <a:pPr lvl="1">
              <a:buFont typeface="Arial" panose="020B0604020202020204" pitchFamily="34" charset="0"/>
              <a:buChar char="•"/>
            </a:pPr>
            <a:r>
              <a:rPr lang="en-US" sz="1200" dirty="0"/>
              <a:t>There may be time constraints on the agenda</a:t>
            </a:r>
          </a:p>
          <a:p>
            <a:pPr lvl="1">
              <a:buFont typeface="Arial" panose="020B0604020202020204" pitchFamily="34" charset="0"/>
              <a:buChar char="•"/>
            </a:pPr>
            <a:r>
              <a:rPr lang="en-US" sz="1200" dirty="0"/>
              <a:t>There may be constraints on the tools (e.g., the chair is not able to gather the results because of limits on the </a:t>
            </a:r>
            <a:r>
              <a:rPr lang="en-US" sz="1200" dirty="0" err="1"/>
              <a:t>WebEx</a:t>
            </a:r>
            <a:r>
              <a:rPr lang="en-US" sz="1200" dirty="0"/>
              <a:t> account in use)</a:t>
            </a:r>
          </a:p>
          <a:p>
            <a:pPr>
              <a:buFont typeface="Arial" panose="020B0604020202020204" pitchFamily="34" charset="0"/>
              <a:buChar char="•"/>
            </a:pPr>
            <a:r>
              <a:rPr lang="en-US" sz="1600" dirty="0"/>
              <a:t>The chair should be made aware of the intent to run a straw poll with recorded responses ahead of the meeting so that the appropriate account and tools are in place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714D-4BF7-6657-DFEE-0A8779F798D1}"/>
              </a:ext>
            </a:extLst>
          </p:cNvPr>
          <p:cNvSpPr>
            <a:spLocks noGrp="1"/>
          </p:cNvSpPr>
          <p:nvPr>
            <p:ph type="title"/>
          </p:nvPr>
        </p:nvSpPr>
        <p:spPr>
          <a:xfrm>
            <a:off x="685800" y="685800"/>
            <a:ext cx="7770813" cy="1065213"/>
          </a:xfrm>
        </p:spPr>
        <p:txBody>
          <a:bodyPr/>
          <a:lstStyle/>
          <a:p>
            <a:r>
              <a:rPr lang="en-GB" altLang="en-US" dirty="0"/>
              <a:t>Announcement: Reminder</a:t>
            </a:r>
            <a:endParaRPr lang="en-US" dirty="0"/>
          </a:p>
        </p:txBody>
      </p:sp>
      <p:sp>
        <p:nvSpPr>
          <p:cNvPr id="3" name="Content Placeholder 2">
            <a:extLst>
              <a:ext uri="{FF2B5EF4-FFF2-40B4-BE49-F238E27FC236}">
                <a16:creationId xmlns:a16="http://schemas.microsoft.com/office/drawing/2014/main" id="{6272CBE0-6D21-055A-B79A-23743F95760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Members are reminded that…</a:t>
            </a:r>
          </a:p>
          <a:p>
            <a:pPr marL="800100" lvl="1" indent="-342900">
              <a:buFont typeface="Arial" panose="020B0604020202020204" pitchFamily="34" charset="0"/>
              <a:buChar char="•"/>
            </a:pPr>
            <a:r>
              <a:rPr lang="en-US" dirty="0"/>
              <a:t>Straw polls are for gathering information</a:t>
            </a:r>
          </a:p>
          <a:p>
            <a:pPr marL="800100" lvl="1" indent="-342900">
              <a:buFont typeface="Arial" panose="020B0604020202020204" pitchFamily="34" charset="0"/>
              <a:buChar char="•"/>
            </a:pPr>
            <a:r>
              <a:rPr lang="en-US" dirty="0"/>
              <a:t>Straw polls are NOT for making decisions</a:t>
            </a:r>
          </a:p>
          <a:p>
            <a:pPr marL="800100" lvl="1" indent="-342900">
              <a:buFont typeface="Arial" panose="020B0604020202020204" pitchFamily="34" charset="0"/>
              <a:buChar char="•"/>
            </a:pPr>
            <a:r>
              <a:rPr lang="en-US" dirty="0"/>
              <a:t>Motions are used to make decisions</a:t>
            </a:r>
          </a:p>
          <a:p>
            <a:pPr marL="800100" lvl="1" indent="-342900">
              <a:buFont typeface="Arial" panose="020B0604020202020204" pitchFamily="34" charset="0"/>
              <a:buChar char="•"/>
            </a:pPr>
            <a:r>
              <a:rPr lang="en-US" dirty="0"/>
              <a:t>The information gathered is for the member running the straw poll</a:t>
            </a:r>
          </a:p>
          <a:p>
            <a:pPr marL="800100" lvl="1" indent="-342900">
              <a:buFont typeface="Arial" panose="020B0604020202020204" pitchFamily="34" charset="0"/>
              <a:buChar char="•"/>
            </a:pPr>
            <a:r>
              <a:rPr lang="en-US" dirty="0"/>
              <a:t>The member running the straw poll decides the question asked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3E44170-DCC2-C030-94A1-2E19C71C777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58F61D-A228-E941-A204-DE389D9F388F}"/>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3B1AB4B-1019-3795-A005-4E1C99451ED2}"/>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3264070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September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Since the September interim</a:t>
            </a:r>
          </a:p>
          <a:p>
            <a:pPr marL="800100" lvl="1" indent="-342900">
              <a:buFont typeface="Arial" panose="020B0604020202020204" pitchFamily="34" charset="0"/>
              <a:buChar char="•"/>
            </a:pPr>
            <a:r>
              <a:rPr lang="en-US" sz="1600" dirty="0">
                <a:solidFill>
                  <a:schemeClr val="tx1"/>
                </a:solidFill>
              </a:rPr>
              <a:t>Held 10 teleconferences between September and November 2024 (</a:t>
            </a:r>
            <a:r>
              <a:rPr lang="en-US" sz="1600" dirty="0">
                <a:solidFill>
                  <a:schemeClr val="tx1"/>
                </a:solidFill>
                <a:hlinkClick r:id="rId2"/>
              </a:rPr>
              <a:t>11-24/1643r20</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~50 technical </a:t>
            </a:r>
            <a:r>
              <a:rPr lang="en-US" sz="1400" dirty="0"/>
              <a:t>submissions covering a variety of topics</a:t>
            </a:r>
          </a:p>
          <a:p>
            <a:pPr marL="1657350" lvl="3" indent="-285750">
              <a:buFont typeface="Arial" panose="020B0604020202020204" pitchFamily="34" charset="0"/>
              <a:buChar char="•"/>
            </a:pPr>
            <a:r>
              <a:rPr lang="en-US" sz="1200" dirty="0">
                <a:solidFill>
                  <a:schemeClr val="tx1"/>
                </a:solidFill>
              </a:rPr>
              <a:t>Multi-AP (MAP) coordination, non-primary channel access (NPCA), distributed RUs (DRU),</a:t>
            </a:r>
          </a:p>
          <a:p>
            <a:pPr marL="1657350" lvl="3" indent="-285750">
              <a:buFont typeface="Arial" panose="020B0604020202020204" pitchFamily="34" charset="0"/>
              <a:buChar char="•"/>
            </a:pPr>
            <a:r>
              <a:rPr lang="en-US" sz="1200" dirty="0">
                <a:solidFill>
                  <a:schemeClr val="tx1"/>
                </a:solidFill>
              </a:rPr>
              <a:t>Security, relay operation, channel access, low latency, spatial reuse, dynamic bandwidth expansion. </a:t>
            </a:r>
          </a:p>
          <a:p>
            <a:pPr marL="1657350" lvl="3" indent="-285750">
              <a:buFont typeface="Arial" panose="020B0604020202020204" pitchFamily="34" charset="0"/>
              <a:buChar char="•"/>
            </a:pPr>
            <a:r>
              <a:rPr lang="en-US" sz="1200" dirty="0">
                <a:solidFill>
                  <a:schemeClr val="tx1"/>
                </a:solidFill>
              </a:rPr>
              <a:t>Dynamic subchannel operation (DSO), power save, feedback, MIMO,</a:t>
            </a:r>
          </a:p>
          <a:p>
            <a:pPr marL="1200150" lvl="2" indent="-285750">
              <a:buFont typeface="Arial" panose="020B0604020202020204" pitchFamily="34" charset="0"/>
              <a:buChar char="•"/>
            </a:pPr>
            <a:r>
              <a:rPr lang="en-US" sz="1400" dirty="0">
                <a:solidFill>
                  <a:schemeClr val="tx1"/>
                </a:solidFill>
              </a:rPr>
              <a:t>Finalized POC assignment &amp; created TTT groups for writing spec text for TGbn D0.1</a:t>
            </a:r>
            <a:endParaRPr lang="en-US" sz="1200" dirty="0">
              <a:solidFill>
                <a:schemeClr val="tx1"/>
              </a:solidFill>
            </a:endParaRPr>
          </a:p>
          <a:p>
            <a:pPr>
              <a:buFont typeface="Arial" panose="020B0604020202020204" pitchFamily="34" charset="0"/>
              <a:buChar char="•"/>
            </a:pPr>
            <a:r>
              <a:rPr lang="en-US" sz="2000" dirty="0"/>
              <a:t>Targets for the November plenary</a:t>
            </a:r>
          </a:p>
          <a:p>
            <a:pPr marL="800100" lvl="1" indent="-342900">
              <a:buFont typeface="Arial" panose="020B0604020202020204" pitchFamily="34" charset="0"/>
              <a:buChar char="•"/>
            </a:pPr>
            <a:r>
              <a:rPr lang="en-US" sz="1800" dirty="0"/>
              <a:t>Presentation of technical submissions and run SPs</a:t>
            </a:r>
          </a:p>
          <a:p>
            <a:pPr marL="1200150" lvl="2" indent="-285750">
              <a:buFont typeface="Arial" panose="020B0604020202020204" pitchFamily="34" charset="0"/>
              <a:buChar char="•"/>
            </a:pPr>
            <a:r>
              <a:rPr lang="en-US" sz="1600" dirty="0">
                <a:solidFill>
                  <a:schemeClr val="tx1"/>
                </a:solidFill>
              </a:rPr>
              <a:t>~180 pending submissions and ~90 pending SPs on presented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September interim: </a:t>
            </a:r>
            <a:r>
              <a:rPr lang="en-US" sz="1800" dirty="0">
                <a:solidFill>
                  <a:schemeClr val="tx1"/>
                </a:solidFill>
                <a:hlinkClick r:id="rId2"/>
              </a:rPr>
              <a:t>https://mentor.ieee.org/802.11/dcn/24/11-24-1684-01-00bn-tgbn-september-2024-meeting-minutes.docx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Sept-Nov: </a:t>
            </a:r>
            <a:r>
              <a:rPr lang="en-US" sz="1800" dirty="0">
                <a:solidFill>
                  <a:schemeClr val="tx1"/>
                </a:solidFill>
                <a:hlinkClick r:id="rId3"/>
              </a:rPr>
              <a:t>https://mentor.ieee.org/802.11/dcn/24/11-24-1755-00-00bn-tgbn-september-october-2024-teleconferences-minutes.docx</a:t>
            </a:r>
            <a:endParaRPr lang="en-US" sz="1800" dirty="0">
              <a:solidFill>
                <a:schemeClr val="tx1"/>
              </a:solidFill>
            </a:endParaRPr>
          </a:p>
          <a:p>
            <a:endParaRPr lang="en-US" sz="1800" dirty="0"/>
          </a:p>
          <a:p>
            <a:r>
              <a:rPr lang="en-US" sz="1800" dirty="0"/>
              <a:t>Move: Yusuke Asai 		Second: Jim Lansford</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Submissions-Miscellaneous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p:txBody>
          <a:bodyPr/>
          <a:lstStyle/>
          <a:p>
            <a:pPr>
              <a:buFont typeface="Arial" panose="020B0604020202020204" pitchFamily="34" charset="0"/>
              <a:buChar char="•"/>
            </a:pPr>
            <a:r>
              <a:rPr lang="en-US" sz="1800" dirty="0"/>
              <a:t>From Joint Queue:</a:t>
            </a:r>
          </a:p>
          <a:p>
            <a:pPr lvl="1">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24/1499</a:t>
            </a:r>
            <a:r>
              <a:rPr lang="en-US" sz="1400" b="0" dirty="0">
                <a:solidFill>
                  <a:srgbClr val="00B050"/>
                </a:solidFill>
              </a:rPr>
              <a:t> Low Latency BSS Indication				Akira Kishida 		Q&amp;A</a:t>
            </a:r>
          </a:p>
          <a:p>
            <a:pPr lvl="2">
              <a:buFont typeface="Arial" panose="020B0604020202020204" pitchFamily="34" charset="0"/>
              <a:buChar char="•"/>
            </a:pPr>
            <a:r>
              <a:rPr lang="en-US" sz="1200" dirty="0">
                <a:solidFill>
                  <a:srgbClr val="FFC000"/>
                </a:solidFill>
              </a:rPr>
              <a:t>Postponed SP for Thursday PM2</a:t>
            </a:r>
            <a:endParaRPr lang="en-US" sz="1200" b="0" dirty="0">
              <a:solidFill>
                <a:srgbClr val="FFC000"/>
              </a:solidFill>
            </a:endParaRPr>
          </a:p>
          <a:p>
            <a:pPr lvl="1">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24/1705</a:t>
            </a:r>
            <a:r>
              <a:rPr lang="en-US" sz="1400" b="0" dirty="0">
                <a:solidFill>
                  <a:srgbClr val="00B050"/>
                </a:solidFill>
              </a:rPr>
              <a:t> FRER for 802.11bn					Donald Eastlake 3rd</a:t>
            </a:r>
          </a:p>
          <a:p>
            <a:pPr lvl="1">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24/1823</a:t>
            </a:r>
            <a:r>
              <a:rPr lang="en-US" sz="1400" b="0" dirty="0">
                <a:solidFill>
                  <a:srgbClr val="00B050"/>
                </a:solidFill>
              </a:rPr>
              <a:t> CSI in Sounding in CBF					Okan </a:t>
            </a:r>
            <a:r>
              <a:rPr lang="en-US" sz="1400" b="0" dirty="0" err="1">
                <a:solidFill>
                  <a:srgbClr val="00B050"/>
                </a:solidFill>
              </a:rPr>
              <a:t>Mutgan</a:t>
            </a:r>
            <a:r>
              <a:rPr lang="en-US" sz="1400" b="0" dirty="0">
                <a:solidFill>
                  <a:srgbClr val="00B050"/>
                </a:solidFill>
              </a:rPr>
              <a:t> </a:t>
            </a:r>
          </a:p>
          <a:p>
            <a:pPr>
              <a:buFont typeface="Arial" panose="020B0604020202020204" pitchFamily="34" charset="0"/>
              <a:buChar char="•"/>
            </a:pPr>
            <a:r>
              <a:rPr lang="en-US" sz="1800" dirty="0"/>
              <a:t>From MAC Queue (from TUE AM2):</a:t>
            </a:r>
          </a:p>
          <a:p>
            <a:pPr lvl="1">
              <a:buFont typeface="Arial" panose="020B0604020202020204" pitchFamily="34" charset="0"/>
              <a:buChar char="•"/>
            </a:pPr>
            <a:r>
              <a:rPr lang="en-US" sz="1400" b="0" i="0" u="none"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24/0963</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Enhancement of BSR follow-up</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Frank Hsu</a:t>
            </a:r>
            <a:r>
              <a:rPr lang="en-US" sz="1400" strike="sngStrike" dirty="0">
                <a:solidFill>
                  <a:srgbClr val="FF0000"/>
                </a:solidFill>
              </a:rPr>
              <a:t> </a:t>
            </a:r>
          </a:p>
          <a:p>
            <a:pPr lvl="1">
              <a:buFont typeface="Arial" panose="020B0604020202020204" pitchFamily="34" charset="0"/>
              <a:buChar char="•"/>
            </a:pPr>
            <a:r>
              <a:rPr lang="it-IT" sz="14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24/1435</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UHR Multi-Channel Access</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Yanchun Li</a:t>
            </a:r>
            <a:r>
              <a:rPr lang="it-IT" sz="1400" dirty="0">
                <a:solidFill>
                  <a:srgbClr val="00B050"/>
                </a:solidFill>
              </a:rPr>
              <a:t> </a:t>
            </a:r>
            <a:endParaRPr lang="en-US" sz="1400" b="1" dirty="0">
              <a:solidFill>
                <a:srgbClr val="00B050"/>
              </a:solidFill>
            </a:endParaRPr>
          </a:p>
          <a:p>
            <a:pPr lvl="1">
              <a:buFont typeface="Arial" panose="020B0604020202020204" pitchFamily="34" charset="0"/>
              <a:buChar char="•"/>
            </a:pPr>
            <a:r>
              <a:rPr lang="en-US" sz="1400" dirty="0">
                <a:solidFill>
                  <a:srgbClr val="00B050"/>
                </a:solidFill>
              </a:rPr>
              <a:t>24/0864 EDCA enhancement for low latency traffic 		Yonggang Fang </a:t>
            </a:r>
          </a:p>
          <a:p>
            <a:pPr lvl="2">
              <a:buFont typeface="Arial" panose="020B0604020202020204" pitchFamily="34" charset="0"/>
              <a:buChar char="•"/>
            </a:pPr>
            <a:r>
              <a:rPr lang="en-US" sz="1200" dirty="0">
                <a:solidFill>
                  <a:srgbClr val="FFC000"/>
                </a:solidFill>
              </a:rPr>
              <a:t>Allocate time for Q&amp;A for Joint PM2</a:t>
            </a:r>
          </a:p>
          <a:p>
            <a:pPr>
              <a:buFont typeface="Arial" panose="020B0604020202020204" pitchFamily="34" charset="0"/>
              <a:buChar char="•"/>
            </a:pPr>
            <a:endParaRPr lang="en-US" sz="1400" dirty="0"/>
          </a:p>
          <a:p>
            <a:pPr>
              <a:buFont typeface="Arial" panose="020B0604020202020204" pitchFamily="34" charset="0"/>
              <a:buChar char="•"/>
            </a:pPr>
            <a:r>
              <a:rPr lang="en-US" sz="1100" b="1" i="0" dirty="0">
                <a:solidFill>
                  <a:srgbClr val="FFC000"/>
                </a:solidFill>
                <a:effectLst/>
                <a:latin typeface="Segoe UI" panose="020B0502040204020203" pitchFamily="34" charset="0"/>
              </a:rPr>
              <a:t>Do you agree to define one of the reserved values of the Access Network Type field in the Access Network Options field in the Interworking element as a low latency BSS?</a:t>
            </a:r>
            <a:r>
              <a:rPr lang="en-US" sz="1100" b="0" i="0" dirty="0">
                <a:solidFill>
                  <a:srgbClr val="FFC000"/>
                </a:solidFill>
                <a:effectLst/>
                <a:latin typeface="Segoe UI" panose="020B0502040204020203" pitchFamily="34" charset="0"/>
              </a:rPr>
              <a:t> </a:t>
            </a:r>
            <a:br>
              <a:rPr lang="en-US" sz="1100" b="0" i="0" dirty="0">
                <a:solidFill>
                  <a:srgbClr val="FFC000"/>
                </a:solidFill>
                <a:effectLst/>
                <a:latin typeface="Segoe UI" panose="020B0502040204020203" pitchFamily="34" charset="0"/>
              </a:rPr>
            </a:br>
            <a:r>
              <a:rPr lang="en-US" sz="1100" b="0" i="0" dirty="0">
                <a:solidFill>
                  <a:srgbClr val="FFC000"/>
                </a:solidFill>
                <a:effectLst/>
                <a:latin typeface="Segoe UI" panose="020B0502040204020203" pitchFamily="34" charset="0"/>
              </a:rPr>
              <a:t>•Note: The name of the Meaning and Description are TBD</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DRU + DRU STF + Miscellaneous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24/1556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Thoughts on DRU Availability for Regulatory Compliance</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Yusuke Asai</a:t>
            </a:r>
            <a:endParaRPr lang="en-GB" sz="1400" kern="1200" dirty="0">
              <a:solidFill>
                <a:srgbClr val="00B050"/>
              </a:solidFill>
              <a:ea typeface="MS Gothic" panose="020B0609070205080204" pitchFamily="49" charset="-128"/>
            </a:endParaRPr>
          </a:p>
          <a:p>
            <a:pPr lvl="1">
              <a:buFont typeface="Arial" panose="020B0604020202020204" pitchFamily="34" charset="0"/>
              <a:buChar char="•"/>
            </a:pPr>
            <a:r>
              <a:rPr lang="en-US" sz="1400" b="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24/1901</a:t>
            </a:r>
            <a:r>
              <a:rPr lang="en-US" sz="1400" b="0" kern="1200" dirty="0">
                <a:solidFill>
                  <a:srgbClr val="00B050"/>
                </a:solidFill>
                <a:ea typeface="MS Gothic" panose="020B0609070205080204" pitchFamily="49" charset="-128"/>
              </a:rPr>
              <a:t> DRU LTF Sequence Design for 40MHz DBW 			</a:t>
            </a:r>
            <a:r>
              <a:rPr lang="en-US" sz="1400" b="0" kern="1200" dirty="0" err="1">
                <a:solidFill>
                  <a:srgbClr val="00B050"/>
                </a:solidFill>
                <a:ea typeface="MS Gothic" panose="020B0609070205080204" pitchFamily="49" charset="-128"/>
              </a:rPr>
              <a:t>Chenchen</a:t>
            </a:r>
            <a:r>
              <a:rPr lang="en-US" sz="1400" b="0" kern="1200" dirty="0">
                <a:solidFill>
                  <a:srgbClr val="00B050"/>
                </a:solidFill>
                <a:ea typeface="MS Gothic" panose="020B0609070205080204" pitchFamily="49" charset="-128"/>
              </a:rPr>
              <a:t> LIU</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24/1586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Reducing CSD collisions for DRU STF</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Leonardo </a:t>
            </a:r>
            <a:r>
              <a:rPr lang="en-GB" sz="1400" b="0" i="0" u="none" strike="noStrike" kern="1200" dirty="0" err="1">
                <a:solidFill>
                  <a:srgbClr val="00B050"/>
                </a:solidFill>
                <a:effectLst/>
                <a:ea typeface="MS Gothic" panose="020B0609070205080204" pitchFamily="49" charset="-128"/>
              </a:rPr>
              <a:t>Lanante</a:t>
            </a:r>
            <a:r>
              <a:rPr lang="en-GB" sz="1400" b="0" i="0" u="none" strike="noStrike" kern="1200" dirty="0">
                <a:solidFill>
                  <a:srgbClr val="00B050"/>
                </a:solidFill>
                <a:effectLst/>
                <a:ea typeface="MS Gothic" panose="020B0609070205080204" pitchFamily="49" charset="-128"/>
              </a:rPr>
              <a:t> </a:t>
            </a:r>
          </a:p>
          <a:p>
            <a:pPr lvl="1">
              <a:buFont typeface="Arial" panose="020B0604020202020204" pitchFamily="34" charset="0"/>
              <a:buChar char="•"/>
            </a:pPr>
            <a:r>
              <a:rPr lang="fr-FR" sz="14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24/1071</a:t>
            </a:r>
            <a:r>
              <a:rPr lang="fr-FR" sz="1400" b="0" i="0" u="none" strike="noStrike" kern="1200" dirty="0">
                <a:solidFill>
                  <a:schemeClr val="bg1">
                    <a:lumMod val="65000"/>
                  </a:schemeClr>
                </a:solidFill>
                <a:effectLst/>
                <a:ea typeface="MS Gothic" panose="020B0609070205080204" pitchFamily="49" charset="-128"/>
              </a:rPr>
              <a:t> LPI PPDU </a:t>
            </a:r>
            <a:r>
              <a:rPr lang="fr-FR" sz="1400" b="0" i="0" u="none" strike="noStrike" kern="1200" dirty="0" err="1">
                <a:solidFill>
                  <a:schemeClr val="bg1">
                    <a:lumMod val="65000"/>
                  </a:schemeClr>
                </a:solidFill>
                <a:effectLst/>
                <a:ea typeface="MS Gothic" panose="020B0609070205080204" pitchFamily="49" charset="-128"/>
              </a:rPr>
              <a:t>Puncturing</a:t>
            </a:r>
            <a:r>
              <a:rPr lang="fr-FR" sz="1400" b="0" i="0" u="none" strike="noStrike" kern="1200" dirty="0">
                <a:solidFill>
                  <a:schemeClr val="bg1">
                    <a:lumMod val="65000"/>
                  </a:schemeClr>
                </a:solidFill>
                <a:effectLst/>
                <a:ea typeface="MS Gothic" panose="020B0609070205080204" pitchFamily="49" charset="-128"/>
              </a:rPr>
              <a:t>							</a:t>
            </a:r>
            <a:r>
              <a:rPr lang="fr-FR" sz="1400" b="0" i="0" u="none" strike="noStrike" kern="1200" dirty="0" err="1">
                <a:solidFill>
                  <a:schemeClr val="bg1">
                    <a:lumMod val="65000"/>
                  </a:schemeClr>
                </a:solidFill>
                <a:effectLst/>
                <a:ea typeface="MS Gothic" panose="020B0609070205080204" pitchFamily="49" charset="-128"/>
              </a:rPr>
              <a:t>Pelin</a:t>
            </a:r>
            <a:r>
              <a:rPr lang="fr-FR" sz="1400" b="0" i="0" u="none" strike="noStrike" kern="1200" dirty="0">
                <a:solidFill>
                  <a:schemeClr val="bg1">
                    <a:lumMod val="65000"/>
                  </a:schemeClr>
                </a:solidFill>
                <a:effectLst/>
                <a:ea typeface="MS Gothic" panose="020B0609070205080204" pitchFamily="49" charset="-128"/>
              </a:rPr>
              <a:t> Salem</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hlinkClick r:id="rId6">
                  <a:extLst>
                    <a:ext uri="{A12FA001-AC4F-418D-AE19-62706E023703}">
                      <ahyp:hlinkClr xmlns:ahyp="http://schemas.microsoft.com/office/drawing/2018/hyperlinkcolor" val="tx"/>
                    </a:ext>
                  </a:extLst>
                </a:hlinkClick>
              </a:rPr>
              <a:t>24/1700</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Collision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detection</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mark for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enhanced</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channel</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access</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Daniel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Verenzuela</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SP2 in 23/1985 , No objection</a:t>
            </a:r>
          </a:p>
          <a:p>
            <a:pPr>
              <a:buFont typeface="Arial" panose="020B0604020202020204" pitchFamily="34" charset="0"/>
              <a:buChar char="•"/>
            </a:pPr>
            <a:r>
              <a:rPr lang="en-US" sz="1600" dirty="0">
                <a:solidFill>
                  <a:srgbClr val="00B050"/>
                </a:solidFill>
              </a:rPr>
              <a:t>SP1 in 24/1828r1, 80Y 9N  27A</a:t>
            </a:r>
          </a:p>
          <a:p>
            <a:pPr>
              <a:buFont typeface="Arial" panose="020B0604020202020204" pitchFamily="34" charset="0"/>
              <a:buChar char="•"/>
            </a:pPr>
            <a:r>
              <a:rPr lang="en-US" sz="1600" dirty="0">
                <a:solidFill>
                  <a:srgbClr val="00B050"/>
                </a:solidFill>
              </a:rPr>
              <a:t>SP3 in 1510r2</a:t>
            </a:r>
          </a:p>
          <a:p>
            <a:pPr>
              <a:buFont typeface="Arial" panose="020B0604020202020204" pitchFamily="34" charset="0"/>
              <a:buChar char="•"/>
            </a:pPr>
            <a:r>
              <a:rPr lang="en-US" sz="1600" dirty="0">
                <a:solidFill>
                  <a:srgbClr val="00B050"/>
                </a:solidFill>
              </a:rPr>
              <a:t>Sp13 in 1510r2 75Y, 10N, 16A</a:t>
            </a:r>
          </a:p>
          <a:p>
            <a:pPr>
              <a:buFont typeface="Arial" panose="020B0604020202020204" pitchFamily="34" charset="0"/>
              <a:buChar char="•"/>
            </a:pPr>
            <a:r>
              <a:rPr lang="en-US" sz="1600" dirty="0">
                <a:solidFill>
                  <a:srgbClr val="00B050"/>
                </a:solidFill>
              </a:rPr>
              <a:t>SP14 in 1510r2</a:t>
            </a:r>
          </a:p>
          <a:p>
            <a:pPr>
              <a:buFont typeface="Arial" panose="020B0604020202020204" pitchFamily="34" charset="0"/>
              <a:buChar char="•"/>
            </a:pPr>
            <a:r>
              <a:rPr lang="en-US" sz="1600" dirty="0">
                <a:solidFill>
                  <a:srgbClr val="00B050"/>
                </a:solidFill>
              </a:rPr>
              <a:t>SP11 in 1510r2</a:t>
            </a:r>
          </a:p>
          <a:p>
            <a:pPr>
              <a:buFont typeface="Arial" panose="020B0604020202020204" pitchFamily="34" charset="0"/>
              <a:buChar char="•"/>
            </a:pPr>
            <a:r>
              <a:rPr lang="en-US" sz="1600" dirty="0">
                <a:solidFill>
                  <a:srgbClr val="00B050"/>
                </a:solidFill>
              </a:rPr>
              <a:t>SP5 in 1510r2</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PS + Channel Access + NPCA (1 hr)</a:t>
            </a:r>
          </a:p>
          <a:p>
            <a:pPr lvl="0">
              <a:buFont typeface="Arial" panose="020B0604020202020204" pitchFamily="34" charset="0"/>
              <a:buChar char="•"/>
            </a:pPr>
            <a:r>
              <a:rPr lang="en-GB" sz="1600" dirty="0"/>
              <a:t>Submissions – Preemption Part 1</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24/1207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Session Setup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Jason Y. Guo</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24/1257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Procedure and Indication-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Yunbo Li</a:t>
            </a:r>
            <a:r>
              <a:rPr lang="en-US"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24/1468</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Credibility Criterion for TXOP Preemption</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Yuxin Lu</a:t>
            </a:r>
            <a:r>
              <a:rPr lang="en-US" sz="1400" dirty="0">
                <a:solidFill>
                  <a:srgbClr val="00B050"/>
                </a:solidFill>
                <a:effectLst/>
              </a:rPr>
              <a:t> </a:t>
            </a:r>
            <a:r>
              <a:rPr lang="en-US" sz="1400" dirty="0">
                <a:solidFill>
                  <a:srgbClr val="00B050"/>
                </a:solidFill>
              </a:rPr>
              <a:t> </a:t>
            </a:r>
            <a:endParaRPr lang="en-GB" sz="1400" b="1" dirty="0">
              <a:solidFill>
                <a:srgbClr val="00B05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40908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Sherief Helwa – Power Save – Result: 89Y, 45N, 61A</a:t>
            </a:r>
          </a:p>
          <a:p>
            <a:pPr marL="0" indent="0"/>
            <a:r>
              <a:rPr lang="en-GB" sz="1400" b="0" i="0" u="none" strike="noStrike" dirty="0">
                <a:solidFill>
                  <a:srgbClr val="000000"/>
                </a:solidFill>
                <a:effectLst/>
              </a:rPr>
              <a:t> </a:t>
            </a:r>
            <a:r>
              <a:rPr lang="en-US" sz="1400" b="0" i="0" u="none" strike="noStrike" dirty="0">
                <a:solidFill>
                  <a:srgbClr val="000000"/>
                </a:solidFill>
                <a:effectLst/>
              </a:rPr>
              <a:t>Scheduled periodic power save on AP side is performed in UHR using Broadcast TWT with Broadcast TWT ID=0 with Responder PM=1 as described in 26.8.3.2 Rules for TWT scheduling AP</a:t>
            </a:r>
          </a:p>
          <a:p>
            <a:pPr marL="0" indent="0"/>
            <a:r>
              <a:rPr lang="en-US" sz="1400" b="0" i="1" u="none" strike="noStrike" dirty="0">
                <a:solidFill>
                  <a:srgbClr val="000000"/>
                </a:solidFill>
                <a:effectLst/>
              </a:rPr>
              <a:t>Supporting docs: 11-23/1934, 11-23/1964, 11-23/2002, 11-23/2040, 11-23/2078, 11-24/0509, 11-24/1558 </a:t>
            </a:r>
            <a:endParaRPr lang="en-US" sz="1400" i="1" dirty="0"/>
          </a:p>
          <a:p>
            <a:pPr>
              <a:buFont typeface="Arial" panose="020B0604020202020204" pitchFamily="34" charset="0"/>
              <a:buChar char="•"/>
            </a:pPr>
            <a:r>
              <a:rPr lang="en-US" sz="1400" dirty="0">
                <a:solidFill>
                  <a:srgbClr val="00B050"/>
                </a:solidFill>
              </a:rPr>
              <a:t>SP2 – </a:t>
            </a:r>
            <a:r>
              <a:rPr lang="en-GB" sz="1400" i="0" u="none" strike="noStrike" dirty="0">
                <a:solidFill>
                  <a:srgbClr val="00B050"/>
                </a:solidFill>
                <a:effectLst/>
              </a:rPr>
              <a:t>Dmitry Akhmetov</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152Y, 39N, 36A</a:t>
            </a:r>
            <a:endParaRPr lang="en-US" sz="1400" dirty="0">
              <a:solidFill>
                <a:srgbClr val="00B050"/>
              </a:solidFill>
            </a:endParaRPr>
          </a:p>
          <a:p>
            <a:pPr marL="0" indent="0"/>
            <a:r>
              <a:rPr lang="en-US" sz="1400" b="0" i="0" u="none" strike="noStrike" dirty="0">
                <a:solidFill>
                  <a:srgbClr val="000000"/>
                </a:solidFill>
                <a:effectLst/>
              </a:rPr>
              <a:t>Do you agree to improve EDCA to reduce tail access delay of Low Latency traffic in multi-BSS dense scenarios in presence of best effort traffic?</a:t>
            </a:r>
          </a:p>
          <a:p>
            <a:pPr marL="0" indent="0"/>
            <a:r>
              <a:rPr lang="en-US" sz="1400" b="0" i="0" u="none" strike="noStrike" dirty="0">
                <a:solidFill>
                  <a:srgbClr val="000000"/>
                </a:solidFill>
                <a:effectLst/>
              </a:rPr>
              <a:t>•	The solution to improve EDCA is distributed</a:t>
            </a:r>
          </a:p>
          <a:p>
            <a:pPr marL="0" indent="0"/>
            <a:r>
              <a:rPr lang="en-US" sz="1400" b="0" i="0" u="none" strike="noStrike" dirty="0">
                <a:solidFill>
                  <a:srgbClr val="000000"/>
                </a:solidFill>
                <a:effectLst/>
              </a:rPr>
              <a:t>•	The impact on legacy device has to be balanced</a:t>
            </a:r>
          </a:p>
          <a:p>
            <a:pPr marL="0" indent="0"/>
            <a:r>
              <a:rPr lang="en-US" sz="1400" b="0" i="0" u="none" strike="noStrike" dirty="0">
                <a:solidFill>
                  <a:srgbClr val="000000"/>
                </a:solidFill>
                <a:effectLst/>
              </a:rPr>
              <a:t>•	Low Latency traffic is treated as AC_VO traffic. Other cases are TBD</a:t>
            </a:r>
          </a:p>
          <a:p>
            <a:pPr marL="0" indent="0"/>
            <a:r>
              <a:rPr lang="en-US" sz="1400" b="0" i="1" u="none" strike="noStrike" dirty="0">
                <a:solidFill>
                  <a:srgbClr val="000000"/>
                </a:solidFill>
                <a:effectLst/>
              </a:rPr>
              <a:t>Supporting docs: 24-1144r1, 24/0733</a:t>
            </a:r>
          </a:p>
          <a:p>
            <a:pPr marL="0" indent="0"/>
            <a:r>
              <a:rPr lang="en-GB" sz="1400" dirty="0">
                <a:solidFill>
                  <a:srgbClr val="00B050"/>
                </a:solidFill>
              </a:rPr>
              <a:t> </a:t>
            </a:r>
            <a:r>
              <a:rPr lang="en-US" sz="1400" dirty="0">
                <a:solidFill>
                  <a:srgbClr val="00B050"/>
                </a:solidFill>
              </a:rPr>
              <a:t>SP3 – </a:t>
            </a:r>
            <a:r>
              <a:rPr lang="en-GB" sz="1400" i="0" u="none" strike="noStrike" dirty="0">
                <a:solidFill>
                  <a:srgbClr val="00B050"/>
                </a:solidFill>
                <a:effectLst/>
              </a:rPr>
              <a:t>Subir Das</a:t>
            </a:r>
            <a:r>
              <a:rPr lang="en-GB" sz="1400" dirty="0">
                <a:solidFill>
                  <a:srgbClr val="00B050"/>
                </a:solidFill>
              </a:rPr>
              <a:t> </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57Y, 65N, 63A</a:t>
            </a:r>
            <a:endParaRPr lang="en-US" sz="1400" dirty="0">
              <a:solidFill>
                <a:srgbClr val="00B050"/>
              </a:solidFill>
            </a:endParaRPr>
          </a:p>
          <a:p>
            <a:pPr marL="0" indent="0"/>
            <a:r>
              <a:rPr lang="en-US" sz="1400" b="0" i="0" u="none" strike="noStrike" dirty="0">
                <a:solidFill>
                  <a:srgbClr val="000000"/>
                </a:solidFill>
                <a:effectLst/>
              </a:rPr>
              <a:t>Do you agree to define a mechanism that enables APs affiliated with EPCS-capable AP MLDs, to assign priority channel access to non-AP STAs affiliated with EPCS-capable non-AP MLDs, for management frame transmissions prior to the non-AP MLDs’ (re)association with the AP MLD.</a:t>
            </a:r>
          </a:p>
          <a:p>
            <a:pPr marL="0" indent="0"/>
            <a:r>
              <a:rPr lang="en-US" sz="1400" b="0" i="1" u="none" strike="noStrike" dirty="0">
                <a:solidFill>
                  <a:srgbClr val="000000"/>
                </a:solidFill>
                <a:effectLst/>
              </a:rPr>
              <a:t>Supporting documents: 24/0984 </a:t>
            </a:r>
          </a:p>
          <a:p>
            <a:pPr marL="0" indent="0"/>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392746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Result: No objection</a:t>
            </a:r>
            <a:endParaRPr lang="en-US" sz="1200" dirty="0">
              <a:solidFill>
                <a:srgbClr val="00B050"/>
              </a:solidFill>
            </a:endParaRPr>
          </a:p>
          <a:p>
            <a:pPr marL="0" indent="0"/>
            <a:r>
              <a:rPr lang="en-US" sz="1200" b="0" i="0" u="none" strike="noStrike" dirty="0">
                <a:solidFill>
                  <a:srgbClr val="000000"/>
                </a:solidFill>
                <a:effectLst/>
              </a:rPr>
              <a:t>Do you agree that an NPCA STA shall indicate the following to its peer NPCA STA?</a:t>
            </a:r>
          </a:p>
          <a:p>
            <a:pPr marL="0" indent="0"/>
            <a:r>
              <a:rPr lang="en-US" sz="1200" b="0" i="0" u="none" strike="noStrike" dirty="0">
                <a:solidFill>
                  <a:srgbClr val="000000"/>
                </a:solidFill>
                <a:effectLst/>
              </a:rPr>
              <a:t>•	NPCA switching delay</a:t>
            </a:r>
          </a:p>
          <a:p>
            <a:pPr marL="0" indent="0"/>
            <a:r>
              <a:rPr lang="en-US" sz="1200" b="0" i="0" u="none" strike="noStrike" dirty="0">
                <a:solidFill>
                  <a:srgbClr val="000000"/>
                </a:solidFill>
                <a:effectLst/>
              </a:rPr>
              <a:t>•	time it needs to switch from the BSS Primary channel to the NPCA Primary channel</a:t>
            </a:r>
          </a:p>
          <a:p>
            <a:pPr marL="0" indent="0"/>
            <a:r>
              <a:rPr lang="en-US" sz="1200" b="0" i="0" u="none" strike="noStrike" dirty="0">
                <a:solidFill>
                  <a:srgbClr val="000000"/>
                </a:solidFill>
                <a:effectLst/>
              </a:rPr>
              <a:t>•	NPCA switch back delay</a:t>
            </a:r>
          </a:p>
          <a:p>
            <a:pPr marL="0" indent="0"/>
            <a:r>
              <a:rPr lang="en-US" sz="1200" b="0" i="0" u="none" strike="noStrike" dirty="0">
                <a:solidFill>
                  <a:srgbClr val="000000"/>
                </a:solidFill>
                <a:effectLst/>
              </a:rPr>
              <a:t>•	time it needs to switch from the NPCA Primary channel to the BSS Primary channel</a:t>
            </a:r>
          </a:p>
          <a:p>
            <a:pPr marL="0" indent="0"/>
            <a:r>
              <a:rPr lang="en-US" sz="1200" b="0" i="0" u="none" strike="noStrike" dirty="0">
                <a:solidFill>
                  <a:srgbClr val="000000"/>
                </a:solidFill>
                <a:effectLst/>
              </a:rPr>
              <a:t>•	Delay values range between 0 and 256 us with a 4 us resolution</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SP5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with the following:</a:t>
            </a:r>
          </a:p>
          <a:p>
            <a:pPr marL="285750" indent="-285750">
              <a:buFont typeface="Arial" panose="020B0604020202020204" pitchFamily="34" charset="0"/>
              <a:buChar char="•"/>
            </a:pPr>
            <a:r>
              <a:rPr lang="en-US" sz="1200" b="0" i="0" u="none" strike="noStrike" dirty="0">
                <a:solidFill>
                  <a:srgbClr val="000000"/>
                </a:solidFill>
                <a:effectLst/>
              </a:rPr>
              <a:t>An NPCA STA shall initiate frame exchange on the NPCA Primary channel with an NPCA Initial Control Frame in the non-HT PPDU or non-HT duplicate PPDU format using a rate of 6 Mb/s, 12 Mb/s, or 24 Mb/s</a:t>
            </a:r>
          </a:p>
          <a:p>
            <a:pPr marL="285750" indent="-285750">
              <a:buFont typeface="Arial" panose="020B0604020202020204" pitchFamily="34" charset="0"/>
              <a:buChar char="•"/>
            </a:pPr>
            <a:r>
              <a:rPr lang="en-US" sz="1200" b="0" i="0" u="none" strike="noStrike" dirty="0">
                <a:solidFill>
                  <a:srgbClr val="000000"/>
                </a:solidFill>
                <a:effectLst/>
              </a:rPr>
              <a:t>Details on NPCA ICF are TBD</a:t>
            </a:r>
          </a:p>
          <a:p>
            <a:pPr marL="0" indent="0"/>
            <a:r>
              <a:rPr lang="en-US" sz="1200" b="0" i="0" u="none" strike="noStrike" dirty="0">
                <a:solidFill>
                  <a:srgbClr val="000000"/>
                </a:solidFill>
                <a:effectLst/>
              </a:rPr>
              <a:t>Supporting documents: 11-24/1218r1, 11-24/1155r0</a:t>
            </a:r>
          </a:p>
          <a:p>
            <a:pPr marL="0" indent="0"/>
            <a:r>
              <a:rPr lang="en-GB" sz="1200" b="0" i="0" u="none" strike="noStrike" dirty="0">
                <a:solidFill>
                  <a:srgbClr val="000000"/>
                </a:solidFill>
                <a:effectLst/>
              </a:rPr>
              <a:t>24/1218r1</a:t>
            </a:r>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691529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t>SP6 – </a:t>
            </a:r>
            <a:r>
              <a:rPr lang="en-GB" sz="1100" dirty="0"/>
              <a:t>Gaurang Naik </a:t>
            </a:r>
            <a:r>
              <a:rPr lang="en-US" sz="1100" dirty="0"/>
              <a:t> – </a:t>
            </a:r>
            <a:r>
              <a:rPr lang="en-GB" sz="1100" dirty="0"/>
              <a:t>NPCA </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t>SP7 – </a:t>
            </a:r>
            <a:r>
              <a:rPr lang="en-GB" sz="1100" dirty="0"/>
              <a:t>Gaurang Naik </a:t>
            </a:r>
            <a:r>
              <a:rPr lang="en-US" sz="1100" dirty="0"/>
              <a:t> – </a:t>
            </a:r>
            <a:r>
              <a:rPr lang="en-GB" sz="1100" dirty="0"/>
              <a:t>NPCA </a:t>
            </a:r>
            <a:endParaRPr lang="en-US" sz="1100" dirty="0"/>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998921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SP8 – </a:t>
            </a:r>
            <a:r>
              <a:rPr lang="en-GB" sz="1200" dirty="0"/>
              <a:t>Gaurang Naik </a:t>
            </a:r>
            <a:r>
              <a:rPr lang="en-US" sz="1200" dirty="0"/>
              <a:t> – </a:t>
            </a:r>
            <a:r>
              <a:rPr lang="en-GB" sz="1200" dirty="0"/>
              <a:t>NPCA </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8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SP9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795164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Miscellaneous Part 2 + DRU Tone Plan Part 1</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24/1470</a:t>
            </a:r>
            <a:r>
              <a:rPr lang="en-GB" sz="1400" dirty="0">
                <a:solidFill>
                  <a:srgbClr val="00B050"/>
                </a:solidFill>
              </a:rPr>
              <a:t>	Proposal-for-</a:t>
            </a:r>
            <a:r>
              <a:rPr lang="en-GB" sz="1400" dirty="0" err="1">
                <a:solidFill>
                  <a:srgbClr val="00B050"/>
                </a:solidFill>
              </a:rPr>
              <a:t>dru</a:t>
            </a:r>
            <a:r>
              <a:rPr lang="en-GB" sz="1400" dirty="0">
                <a:solidFill>
                  <a:srgbClr val="00B050"/>
                </a:solidFill>
              </a:rPr>
              <a:t>-tone-plan						Eunsung Park</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24/1712</a:t>
            </a:r>
            <a:r>
              <a:rPr lang="en-GB" sz="1400" dirty="0">
                <a:solidFill>
                  <a:srgbClr val="00B050"/>
                </a:solidFill>
              </a:rPr>
              <a:t>	DRU Tone Plan for 20 MHz Distribution Bandwidth		Mahmoud Kamel</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24/1856</a:t>
            </a:r>
            <a:r>
              <a:rPr lang="en-GB" sz="1400" dirty="0">
                <a:solidFill>
                  <a:srgbClr val="00B050"/>
                </a:solidFill>
              </a:rPr>
              <a:t>	Tone Distribution in DRU with Puncturing - Follow-up		Yan Xin</a:t>
            </a:r>
          </a:p>
          <a:p>
            <a:pPr lvl="1">
              <a:buFont typeface="Arial" panose="020B0604020202020204" pitchFamily="34" charset="0"/>
              <a:buChar char="•"/>
            </a:pPr>
            <a:r>
              <a:rPr lang="en-US" sz="1400" dirty="0">
                <a:solidFill>
                  <a:srgbClr val="00B050"/>
                </a:solidFill>
                <a:cs typeface="+mn-cs"/>
                <a:hlinkClick r:id="rId5">
                  <a:extLst>
                    <a:ext uri="{A12FA001-AC4F-418D-AE19-62706E023703}">
                      <ahyp:hlinkClr xmlns:ahyp="http://schemas.microsoft.com/office/drawing/2018/hyperlinkcolor" val="tx"/>
                    </a:ext>
                  </a:extLst>
                </a:hlinkClick>
              </a:rPr>
              <a:t>24/1771</a:t>
            </a:r>
            <a:r>
              <a:rPr lang="en-US" sz="1400" dirty="0">
                <a:solidFill>
                  <a:srgbClr val="00B050"/>
                </a:solidFill>
                <a:cs typeface="+mn-cs"/>
              </a:rPr>
              <a:t> Antenna selection for UHR						Ross J. Yu</a:t>
            </a:r>
          </a:p>
          <a:p>
            <a:pPr lvl="1">
              <a:buFont typeface="Arial" panose="020B0604020202020204" pitchFamily="34" charset="0"/>
              <a:buChar char="•"/>
            </a:pPr>
            <a:r>
              <a:rPr lang="en-US" sz="1400" dirty="0">
                <a:solidFill>
                  <a:schemeClr val="bg1">
                    <a:lumMod val="65000"/>
                  </a:schemeClr>
                </a:solidFill>
                <a:cs typeface="+mn-cs"/>
              </a:rPr>
              <a:t> 24/1071 LPI PPDU Puncturing                                                                Pelin Salem</a:t>
            </a:r>
          </a:p>
          <a:p>
            <a:pPr lvl="1">
              <a:buFont typeface="Arial" panose="020B0604020202020204" pitchFamily="34" charset="0"/>
              <a:buChar char="•"/>
            </a:pPr>
            <a:r>
              <a:rPr lang="en-US" sz="1400" dirty="0">
                <a:solidFill>
                  <a:schemeClr val="bg1">
                    <a:lumMod val="65000"/>
                  </a:schemeClr>
                </a:solidFill>
                <a:cs typeface="+mn-cs"/>
              </a:rPr>
              <a:t>24/1700 Collision detection mark for enhanced channel access             Daniel </a:t>
            </a:r>
            <a:r>
              <a:rPr lang="en-US" sz="1400" dirty="0" err="1">
                <a:solidFill>
                  <a:schemeClr val="bg1">
                    <a:lumMod val="65000"/>
                  </a:schemeClr>
                </a:solidFill>
                <a:cs typeface="+mn-cs"/>
              </a:rPr>
              <a:t>Verenzuela</a:t>
            </a:r>
            <a:endParaRPr lang="en-US" sz="1400" dirty="0">
              <a:solidFill>
                <a:schemeClr val="bg1">
                  <a:lumMod val="65000"/>
                </a:schemeClr>
              </a:solidFill>
              <a:cs typeface="+mn-cs"/>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101900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SP2 in 1468r2, 51Y 11N 27A</a:t>
            </a:r>
          </a:p>
          <a:p>
            <a:pPr>
              <a:buFont typeface="Arial" panose="020B0604020202020204" pitchFamily="34" charset="0"/>
              <a:buChar char="•"/>
            </a:pPr>
            <a:r>
              <a:rPr lang="en-US" sz="1200" dirty="0">
                <a:solidFill>
                  <a:srgbClr val="00B050"/>
                </a:solidFill>
              </a:rPr>
              <a:t>SP3 in 1468r2 , No Objection</a:t>
            </a:r>
          </a:p>
          <a:p>
            <a:pPr>
              <a:buFont typeface="Arial" panose="020B0604020202020204" pitchFamily="34" charset="0"/>
              <a:buChar char="•"/>
            </a:pPr>
            <a:r>
              <a:rPr lang="en-US" sz="1200" dirty="0">
                <a:solidFill>
                  <a:srgbClr val="00B050"/>
                </a:solidFill>
              </a:rPr>
              <a:t>SP4 in 1468r2 , No Objection</a:t>
            </a:r>
          </a:p>
          <a:p>
            <a:pPr>
              <a:buFont typeface="Arial" panose="020B0604020202020204" pitchFamily="34" charset="0"/>
              <a:buChar char="•"/>
            </a:pPr>
            <a:r>
              <a:rPr lang="en-US" sz="1200" dirty="0">
                <a:solidFill>
                  <a:srgbClr val="00B050"/>
                </a:solidFill>
              </a:rPr>
              <a:t>SP2 in 1188r2 , No Objection</a:t>
            </a:r>
          </a:p>
          <a:p>
            <a:pPr>
              <a:buFont typeface="Arial" panose="020B0604020202020204" pitchFamily="34" charset="0"/>
              <a:buChar char="•"/>
            </a:pPr>
            <a:r>
              <a:rPr lang="en-US" sz="1200" dirty="0">
                <a:solidFill>
                  <a:srgbClr val="00B050"/>
                </a:solidFill>
              </a:rPr>
              <a:t>SP2 in 1189r1, No Objection</a:t>
            </a:r>
          </a:p>
          <a:p>
            <a:pPr>
              <a:buFont typeface="Arial" panose="020B0604020202020204" pitchFamily="34" charset="0"/>
              <a:buChar char="•"/>
            </a:pPr>
            <a:r>
              <a:rPr lang="en-US" sz="1200" dirty="0">
                <a:solidFill>
                  <a:srgbClr val="00B050"/>
                </a:solidFill>
              </a:rPr>
              <a:t>SP2 in 1489r1 62Y, 9N 18A</a:t>
            </a:r>
          </a:p>
          <a:p>
            <a:pPr>
              <a:buFont typeface="Arial" panose="020B0604020202020204" pitchFamily="34" charset="0"/>
              <a:buChar char="•"/>
            </a:pPr>
            <a:r>
              <a:rPr lang="en-US" sz="1200" dirty="0">
                <a:solidFill>
                  <a:srgbClr val="00B050"/>
                </a:solidFill>
              </a:rPr>
              <a:t>SP3 in 1489r1 , No Objection</a:t>
            </a:r>
          </a:p>
          <a:p>
            <a:pPr>
              <a:buFont typeface="Arial" panose="020B0604020202020204" pitchFamily="34" charset="0"/>
              <a:buChar char="•"/>
            </a:pPr>
            <a:r>
              <a:rPr lang="en-US" sz="1200" dirty="0">
                <a:solidFill>
                  <a:srgbClr val="00B050"/>
                </a:solidFill>
              </a:rPr>
              <a:t>SP7 in 1510r2 , No Objection</a:t>
            </a:r>
          </a:p>
          <a:p>
            <a:pPr>
              <a:buFont typeface="Arial" panose="020B0604020202020204" pitchFamily="34" charset="0"/>
              <a:buChar char="•"/>
            </a:pPr>
            <a:r>
              <a:rPr lang="en-US" sz="1200" dirty="0">
                <a:solidFill>
                  <a:srgbClr val="00B050"/>
                </a:solidFill>
              </a:rPr>
              <a:t>SP8 in 1510r2, No Objection</a:t>
            </a:r>
          </a:p>
          <a:p>
            <a:pPr>
              <a:buFont typeface="Arial" panose="020B0604020202020204" pitchFamily="34" charset="0"/>
              <a:buChar char="•"/>
            </a:pPr>
            <a:r>
              <a:rPr lang="en-US" sz="1200" dirty="0">
                <a:solidFill>
                  <a:srgbClr val="00B050"/>
                </a:solidFill>
              </a:rPr>
              <a:t>SP9 in 1510r2, No Objection</a:t>
            </a:r>
          </a:p>
          <a:p>
            <a:pPr>
              <a:buFont typeface="Arial" panose="020B0604020202020204" pitchFamily="34" charset="0"/>
              <a:buChar char="•"/>
            </a:pPr>
            <a:r>
              <a:rPr lang="en-US" sz="1200" dirty="0">
                <a:solidFill>
                  <a:srgbClr val="00B050"/>
                </a:solidFill>
              </a:rPr>
              <a:t>SP in 1865r0 , No Objection</a:t>
            </a:r>
          </a:p>
          <a:p>
            <a:pPr>
              <a:buFont typeface="Arial" panose="020B0604020202020204" pitchFamily="34" charset="0"/>
              <a:buChar char="•"/>
            </a:pPr>
            <a:r>
              <a:rPr lang="en-US" sz="1200" dirty="0">
                <a:solidFill>
                  <a:srgbClr val="00B050"/>
                </a:solidFill>
              </a:rPr>
              <a:t>SP1 in 1471r2 , No Objection</a:t>
            </a:r>
          </a:p>
          <a:p>
            <a:pPr>
              <a:buFont typeface="Arial" panose="020B0604020202020204" pitchFamily="34" charset="0"/>
              <a:buChar char="•"/>
            </a:pPr>
            <a:r>
              <a:rPr lang="en-US" sz="1200" dirty="0">
                <a:solidFill>
                  <a:srgbClr val="00B050"/>
                </a:solidFill>
              </a:rPr>
              <a:t>SP3 in 1471r2 , No Objection</a:t>
            </a:r>
          </a:p>
          <a:p>
            <a:pPr>
              <a:buFont typeface="Arial" panose="020B0604020202020204" pitchFamily="34" charset="0"/>
              <a:buChar char="•"/>
            </a:pPr>
            <a:r>
              <a:rPr lang="en-US" sz="1200" dirty="0">
                <a:solidFill>
                  <a:srgbClr val="00B050"/>
                </a:solidFill>
              </a:rPr>
              <a:t>SP5 in 1471r2 , No Objection</a:t>
            </a:r>
          </a:p>
          <a:p>
            <a:pPr>
              <a:buFont typeface="Arial" panose="020B0604020202020204" pitchFamily="34" charset="0"/>
              <a:buChar char="•"/>
            </a:pPr>
            <a:r>
              <a:rPr lang="en-US" sz="1200" dirty="0">
                <a:solidFill>
                  <a:srgbClr val="00B050"/>
                </a:solidFill>
              </a:rPr>
              <a:t>SP in 2020r2 , No Objection</a:t>
            </a:r>
          </a:p>
          <a:p>
            <a:pPr>
              <a:buFont typeface="Arial" panose="020B0604020202020204" pitchFamily="34" charset="0"/>
              <a:buChar char="•"/>
            </a:pPr>
            <a:r>
              <a:rPr lang="en-US" sz="1200" dirty="0">
                <a:solidFill>
                  <a:srgbClr val="00B050"/>
                </a:solidFill>
              </a:rPr>
              <a:t>SP1 in 520r1 , 56Y 39N 32A</a:t>
            </a:r>
          </a:p>
          <a:p>
            <a:pPr>
              <a:buFont typeface="Arial" panose="020B0604020202020204" pitchFamily="34" charset="0"/>
              <a:buChar char="•"/>
            </a:pPr>
            <a:r>
              <a:rPr lang="en-US" sz="1200" dirty="0">
                <a:solidFill>
                  <a:srgbClr val="00B050"/>
                </a:solidFill>
              </a:rPr>
              <a:t>SP1 in 1712r0, 15Y, 49N 27A</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79250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NPCA (1 hr)</a:t>
            </a:r>
          </a:p>
          <a:p>
            <a:pPr lvl="0">
              <a:buFont typeface="Arial" panose="020B0604020202020204" pitchFamily="34" charset="0"/>
              <a:buChar char="•"/>
            </a:pPr>
            <a:r>
              <a:rPr lang="en-GB" sz="1600" dirty="0"/>
              <a:t>Submissions – Coex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24/1221</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 ICF ICR follow up</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Liwen Chu</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24/1226</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ICF-ICR design</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Cariou, Laurent</a:t>
            </a:r>
            <a:r>
              <a:rPr lang="en-GB" sz="1400" strike="sngStrike" dirty="0">
                <a:solidFill>
                  <a:srgbClr val="FF000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24/1247</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ICF ICR Design For Coex</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Abdel Ajami</a:t>
            </a:r>
            <a:r>
              <a:rPr lang="en-GB"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24/1445</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Indication for-</a:t>
            </a:r>
            <a:r>
              <a:rPr lang="en-GB" sz="1400" b="0" i="0" u="none" strike="noStrike" kern="1200" dirty="0" err="1">
                <a:solidFill>
                  <a:srgbClr val="00B050"/>
                </a:solidFill>
                <a:effectLst/>
                <a:ea typeface="MS Gothic" panose="020B0609070205080204" pitchFamily="49" charset="-128"/>
              </a:rPr>
              <a:t>coex</a:t>
            </a:r>
            <a:r>
              <a:rPr lang="en-GB" sz="1400" b="0" i="0" u="none" strike="noStrike" kern="1200" dirty="0">
                <a:solidFill>
                  <a:srgbClr val="00B050"/>
                </a:solidFill>
                <a:effectLst/>
                <a:ea typeface="MS Gothic" panose="020B0609070205080204" pitchFamily="49" charset="-128"/>
              </a:rPr>
              <a:t>-event</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Xiangxin Gu</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More Consideration of ICR/CRF for in-device-coexistence</a:t>
            </a:r>
            <a:r>
              <a:rPr lang="en-US" sz="1400" dirty="0">
                <a:solidFill>
                  <a:srgbClr val="00B050"/>
                </a:solidFill>
              </a:rPr>
              <a:t> 	</a:t>
            </a:r>
            <a:r>
              <a:rPr lang="en-US" sz="1400" b="0" i="0" u="none" strike="noStrike" kern="1200" dirty="0" err="1">
                <a:solidFill>
                  <a:srgbClr val="00B050"/>
                </a:solidFill>
                <a:effectLst/>
                <a:ea typeface="MS Gothic" panose="020B0609070205080204" pitchFamily="49" charset="-128"/>
              </a:rPr>
              <a:t>Hongwon</a:t>
            </a:r>
            <a:r>
              <a:rPr lang="en-US" sz="1400" b="0" i="0" u="none" strike="noStrike" kern="1200" dirty="0">
                <a:solidFill>
                  <a:srgbClr val="00B050"/>
                </a:solidFill>
                <a:effectLst/>
                <a:ea typeface="MS Gothic" panose="020B0609070205080204" pitchFamily="49" charset="-128"/>
              </a:rPr>
              <a:t> Lee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24/1504</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Considerations on Aperiodic In-device Coexistence</a:t>
            </a:r>
            <a:r>
              <a:rPr lang="en-US" sz="1400" dirty="0">
                <a:solidFill>
                  <a:srgbClr val="00B050"/>
                </a:solidFill>
                <a:effectLst/>
              </a:rPr>
              <a:t> 		</a:t>
            </a:r>
            <a:r>
              <a:rPr lang="en-GB" sz="1400" b="0" i="0" u="none" strike="noStrike" kern="1200" dirty="0" err="1">
                <a:solidFill>
                  <a:srgbClr val="00B050"/>
                </a:solidFill>
                <a:effectLst/>
                <a:ea typeface="MS Gothic" panose="020B0609070205080204" pitchFamily="49" charset="-128"/>
              </a:rPr>
              <a:t>Hyeonjun</a:t>
            </a:r>
            <a:r>
              <a:rPr lang="en-GB" sz="1400" b="0" i="0" u="none" strike="noStrike" kern="1200" dirty="0">
                <a:solidFill>
                  <a:srgbClr val="00B050"/>
                </a:solidFill>
                <a:effectLst/>
                <a:ea typeface="MS Gothic" panose="020B0609070205080204" pitchFamily="49" charset="-128"/>
              </a:rPr>
              <a:t> Sung</a:t>
            </a:r>
            <a:r>
              <a:rPr lang="en-US" sz="1400" dirty="0">
                <a:solidFill>
                  <a:srgbClr val="00B050"/>
                </a:solidFill>
                <a:effectLst/>
              </a:rPr>
              <a:t> </a:t>
            </a:r>
            <a:endParaRPr lang="en-GB" sz="1400" dirty="0">
              <a:solidFill>
                <a:srgbClr val="00B050"/>
              </a:solidFill>
              <a:effectLst/>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152439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solidFill>
                  <a:srgbClr val="00B050"/>
                </a:solidFill>
              </a:rPr>
              <a:t>SP1 – </a:t>
            </a:r>
            <a:r>
              <a:rPr lang="en-GB" sz="1100" dirty="0">
                <a:solidFill>
                  <a:srgbClr val="00B050"/>
                </a:solidFill>
              </a:rPr>
              <a:t>Gaurang Naik </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solidFill>
                  <a:srgbClr val="00B050"/>
                </a:solidFill>
              </a:rPr>
              <a:t>SP2 – </a:t>
            </a:r>
            <a:r>
              <a:rPr lang="en-GB" sz="1100" dirty="0">
                <a:solidFill>
                  <a:srgbClr val="00B050"/>
                </a:solidFill>
              </a:rPr>
              <a:t>Gaurang Naik</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a:p>
            <a:pPr marL="0" indent="0"/>
            <a:endParaRPr lang="en-US" sz="11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613661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SP3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a:t>
            </a:r>
            <a:r>
              <a:rPr lang="en-GB" sz="1200" dirty="0">
                <a:solidFill>
                  <a:srgbClr val="00B050"/>
                </a:solidFill>
              </a:rPr>
              <a:t> No objection.</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12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 </a:t>
            </a:r>
            <a:r>
              <a:rPr lang="en-GB" sz="1200" dirty="0">
                <a:solidFill>
                  <a:srgbClr val="00B050"/>
                </a:solidFill>
              </a:rPr>
              <a:t>No objection.</a:t>
            </a:r>
            <a:endParaRPr lang="en-US" sz="1200" dirty="0">
              <a:solidFill>
                <a:srgbClr val="00B050"/>
              </a:solidFill>
            </a:endParaRPr>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634122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solidFill>
                  <a:srgbClr val="00B050"/>
                </a:solidFill>
              </a:rPr>
              <a:t>SP5 – Liwen Chu – NPCA – Result: No objection</a:t>
            </a:r>
            <a:r>
              <a:rPr lang="en-GB" sz="1400" dirty="0">
                <a:solidFill>
                  <a:srgbClr val="00B050"/>
                </a:solidFill>
              </a:rPr>
              <a:t>.</a:t>
            </a:r>
            <a:endParaRPr lang="en-US" sz="1400" dirty="0"/>
          </a:p>
          <a:p>
            <a:pPr marL="0" indent="0"/>
            <a:r>
              <a:rPr lang="en-US" sz="1400" b="0" dirty="0"/>
              <a:t>Do you support that all the APs in a multiple BSSID set that enable NPCA announce the same NPCA primary channel?</a:t>
            </a:r>
          </a:p>
          <a:p>
            <a:pPr marL="0" indent="0"/>
            <a:r>
              <a:rPr lang="en-US" sz="1400" b="0" i="1" dirty="0"/>
              <a:t>Supporting documents: 24/858r0</a:t>
            </a:r>
          </a:p>
          <a:p>
            <a:pPr>
              <a:buFont typeface="Arial" panose="020B0604020202020204" pitchFamily="34" charset="0"/>
              <a:buChar char="•"/>
            </a:pPr>
            <a:r>
              <a:rPr lang="en-US" sz="1400" dirty="0">
                <a:solidFill>
                  <a:srgbClr val="00B050"/>
                </a:solidFill>
              </a:rPr>
              <a:t>SP6 – Liwen Chu – NPCA – Result: No objection</a:t>
            </a:r>
            <a:r>
              <a:rPr lang="en-GB" sz="1400" dirty="0">
                <a:solidFill>
                  <a:srgbClr val="00B050"/>
                </a:solidFill>
              </a:rPr>
              <a:t>.</a:t>
            </a:r>
            <a:endParaRPr lang="en-US" sz="1400" dirty="0"/>
          </a:p>
          <a:p>
            <a:pPr marL="0" indent="0"/>
            <a:r>
              <a:rPr lang="en-US" sz="1400" b="0" dirty="0"/>
              <a:t>Do you agree that when an NPCA STA switches to the NPCA Primary channel, it shall not initiate a transmission to its peer NPCA STA until the peer STA’s switching delay has elapsed since TBD switch start time?</a:t>
            </a:r>
          </a:p>
          <a:p>
            <a:pPr marL="0" indent="0"/>
            <a:r>
              <a:rPr lang="en-US" sz="1400" b="0" i="1" dirty="0"/>
              <a:t>Supporting documents: 24/1222r1</a:t>
            </a:r>
          </a:p>
          <a:p>
            <a:pPr>
              <a:buFont typeface="Arial" panose="020B0604020202020204" pitchFamily="34" charset="0"/>
              <a:buChar char="•"/>
            </a:pPr>
            <a:r>
              <a:rPr lang="en-US" sz="1400" dirty="0">
                <a:solidFill>
                  <a:srgbClr val="00B050"/>
                </a:solidFill>
              </a:rPr>
              <a:t>SP7 – Liwen Chu – NPCA – Result: No objection</a:t>
            </a:r>
            <a:r>
              <a:rPr lang="en-GB" sz="1400" dirty="0">
                <a:solidFill>
                  <a:srgbClr val="00B050"/>
                </a:solidFill>
              </a:rPr>
              <a:t>.</a:t>
            </a:r>
            <a:endParaRPr lang="en-US" sz="1400" dirty="0"/>
          </a:p>
          <a:p>
            <a:pPr marL="0" indent="0"/>
            <a:r>
              <a:rPr lang="en-US" sz="1400" b="0" dirty="0"/>
              <a:t>Do you support that an AP that enables NPCA announces the minimum duration threshold of the BSS primary channel busyness because of OBSS activity for switching to NPCA primary channel?</a:t>
            </a:r>
          </a:p>
          <a:p>
            <a:pPr marL="285750" indent="-285750">
              <a:buFont typeface="Arial" panose="020B0604020202020204" pitchFamily="34" charset="0"/>
              <a:buChar char="•"/>
            </a:pPr>
            <a:r>
              <a:rPr lang="en-US" sz="1400" b="0" dirty="0"/>
              <a:t>If the duration of the OBSS activity that makes the primary channel busy is smaller than the duration threshold, the NPCA STAs (AP and non-AP) do not switch to the NPCA primary channel.</a:t>
            </a:r>
          </a:p>
          <a:p>
            <a:pPr marL="0" indent="0"/>
            <a:r>
              <a:rPr lang="en-US" sz="1400" b="0" i="1" dirty="0"/>
              <a:t>Supporting documents: 24/1222r1 </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528611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00B050"/>
                </a:solidFill>
              </a:rPr>
              <a:t>SP8 – Liwen Chu – NPCA – Result: No objection.</a:t>
            </a:r>
          </a:p>
          <a:p>
            <a:pPr marL="0" indent="0"/>
            <a:r>
              <a:rPr lang="en-US" sz="1200" b="0" dirty="0"/>
              <a:t>Do you agree that an AP shall not allow the use of NPCA within its BSS if the BSS operating bandwidth is less than or equal to TBD MHz, where TBD = 40 MHz or 80 MHz?</a:t>
            </a:r>
          </a:p>
          <a:p>
            <a:pPr marL="0" indent="0"/>
            <a:r>
              <a:rPr lang="en-US" sz="1200" b="0" i="1" dirty="0"/>
              <a:t>Supporting documents: 24/1563r2</a:t>
            </a:r>
          </a:p>
          <a:p>
            <a:pPr>
              <a:buFont typeface="Arial" panose="020B0604020202020204" pitchFamily="34" charset="0"/>
              <a:buChar char="•"/>
            </a:pPr>
            <a:r>
              <a:rPr lang="en-US" sz="1200" dirty="0">
                <a:solidFill>
                  <a:srgbClr val="00B050"/>
                </a:solidFill>
              </a:rPr>
              <a:t>SP9 – Jay Yang – NPCA – Result: No objection. </a:t>
            </a:r>
          </a:p>
          <a:p>
            <a:pPr marL="0" indent="0"/>
            <a:r>
              <a:rPr lang="en-US" sz="1200" b="0" dirty="0"/>
              <a:t>Do you agree to address the operating channel mismatch issue if the current OCI element is present in a PPDU delivered on NPCA primary channel.</a:t>
            </a:r>
          </a:p>
          <a:p>
            <a:pPr marL="0" indent="0"/>
            <a:r>
              <a:rPr lang="en-US" sz="1200" b="0" i="1" dirty="0"/>
              <a:t>Supporting list: [24/1477r1]</a:t>
            </a:r>
          </a:p>
          <a:p>
            <a:pPr>
              <a:buFont typeface="Arial" panose="020B0604020202020204" pitchFamily="34" charset="0"/>
              <a:buChar char="•"/>
            </a:pPr>
            <a:r>
              <a:rPr lang="en-US" sz="1200" dirty="0">
                <a:solidFill>
                  <a:srgbClr val="00B050"/>
                </a:solidFill>
              </a:rPr>
              <a:t>SP10 – </a:t>
            </a:r>
            <a:r>
              <a:rPr lang="en-US" sz="1200" dirty="0" err="1">
                <a:solidFill>
                  <a:srgbClr val="00B050"/>
                </a:solidFill>
              </a:rPr>
              <a:t>DongJu</a:t>
            </a:r>
            <a:r>
              <a:rPr lang="en-US" sz="1200" dirty="0">
                <a:solidFill>
                  <a:srgbClr val="00B050"/>
                </a:solidFill>
              </a:rPr>
              <a:t> Cha – NPCA – Result: 109Y, 10N, 54A</a:t>
            </a:r>
          </a:p>
          <a:p>
            <a:pPr marL="0" indent="0"/>
            <a:r>
              <a:rPr lang="en-US" sz="1200" b="0" dirty="0"/>
              <a:t>Do you agree to include the following into the 11bn SFD?</a:t>
            </a:r>
          </a:p>
          <a:p>
            <a:pPr marL="285750" indent="-285750">
              <a:buFont typeface="Arial" panose="020B0604020202020204" pitchFamily="34" charset="0"/>
              <a:buChar char="•"/>
            </a:pPr>
            <a:r>
              <a:rPr lang="en-US" sz="1200" b="0" dirty="0"/>
              <a:t>An AP that is capable of Non-Primary Channel Access (NPCA) announces at most one NPCA Primary channel</a:t>
            </a:r>
          </a:p>
          <a:p>
            <a:pPr marL="285750" indent="-285750">
              <a:buFont typeface="Arial" panose="020B0604020202020204" pitchFamily="34" charset="0"/>
              <a:buChar char="•"/>
            </a:pPr>
            <a:r>
              <a:rPr lang="en-US" sz="1200" b="0" dirty="0"/>
              <a:t>NPCA Primary channel is in AP's BSS operating channel width</a:t>
            </a:r>
          </a:p>
          <a:p>
            <a:pPr marL="285750" indent="-285750">
              <a:buFont typeface="Arial" panose="020B0604020202020204" pitchFamily="34" charset="0"/>
              <a:buChar char="•"/>
            </a:pPr>
            <a:r>
              <a:rPr lang="en-US" sz="1200" b="0" dirty="0"/>
              <a:t>NPCA Primary channel is not a punctured 20 MHz subchannel (as indicated in EHT Operation element)</a:t>
            </a:r>
          </a:p>
          <a:p>
            <a:pPr marL="171450" indent="-171450">
              <a:buFont typeface="Arial" panose="020B0604020202020204" pitchFamily="34" charset="0"/>
              <a:buChar char="•"/>
            </a:pPr>
            <a:r>
              <a:rPr lang="en-US" sz="1200" b="0" dirty="0"/>
              <a:t>Details on signaling is TBD</a:t>
            </a:r>
          </a:p>
          <a:p>
            <a:pPr marL="0" indent="0"/>
            <a:r>
              <a:rPr lang="en-US" sz="1200" b="0" i="1" dirty="0"/>
              <a:t>Supporting documents: 23/1913, 23/2005, 23/2023, 24/0070, 24/0495, 24/0538, 24/1104, 24/1115, 24/1155, 24/1218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2741636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DRU + Misc. + ELR (1 hr)</a:t>
            </a:r>
            <a:endParaRPr lang="en-GB" sz="1100" dirty="0"/>
          </a:p>
          <a:p>
            <a:pPr lvl="0">
              <a:buFont typeface="Arial" panose="020B0604020202020204" pitchFamily="34" charset="0"/>
              <a:buChar char="•"/>
            </a:pPr>
            <a:r>
              <a:rPr lang="en-GB" sz="1400" dirty="0"/>
              <a:t>Submissions – Miscellaneous + CBF Sounding</a:t>
            </a:r>
          </a:p>
          <a:p>
            <a:pPr lvl="1">
              <a:buFont typeface="Arial" panose="020B0604020202020204" pitchFamily="34" charset="0"/>
              <a:buChar char="•"/>
            </a:pPr>
            <a:r>
              <a:rPr lang="en-US" sz="1200" dirty="0">
                <a:solidFill>
                  <a:srgbClr val="00B050"/>
                </a:solidFill>
                <a:cs typeface="+mn-cs"/>
                <a:hlinkClick r:id="rId2">
                  <a:extLst>
                    <a:ext uri="{A12FA001-AC4F-418D-AE19-62706E023703}">
                      <ahyp:hlinkClr xmlns:ahyp="http://schemas.microsoft.com/office/drawing/2018/hyperlinkcolor" val="tx"/>
                    </a:ext>
                  </a:extLst>
                </a:hlinkClick>
              </a:rPr>
              <a:t>24/1071</a:t>
            </a:r>
            <a:r>
              <a:rPr lang="en-US" sz="1200" dirty="0">
                <a:solidFill>
                  <a:srgbClr val="00B050"/>
                </a:solidFill>
                <a:cs typeface="+mn-cs"/>
              </a:rPr>
              <a:t> LPI PPDU Puncturing                                                                	Pelin Salem</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24/1542</a:t>
            </a:r>
            <a:r>
              <a:rPr lang="en-GB" sz="1200" dirty="0">
                <a:solidFill>
                  <a:srgbClr val="00B050"/>
                </a:solidFill>
              </a:rPr>
              <a:t> Sounding Schemes for Coordinated Beamforming			Sameer Vermani</a:t>
            </a:r>
          </a:p>
          <a:p>
            <a:pPr lvl="1">
              <a:buFont typeface="Arial" panose="020B0604020202020204" pitchFamily="34" charset="0"/>
              <a:buChar char="•"/>
            </a:pPr>
            <a:r>
              <a:rPr lang="en-GB" sz="1200" dirty="0">
                <a:solidFill>
                  <a:schemeClr val="tx1"/>
                </a:solidFill>
                <a:hlinkClick r:id="rId4"/>
              </a:rPr>
              <a:t>24/1749</a:t>
            </a:r>
            <a:r>
              <a:rPr lang="en-GB" sz="1200" dirty="0">
                <a:solidFill>
                  <a:schemeClr val="tx1"/>
                </a:solidFill>
              </a:rPr>
              <a:t> Discussion on Coordinated Sounding					Kosuke Aio</a:t>
            </a:r>
          </a:p>
          <a:p>
            <a:pPr lvl="1">
              <a:buFont typeface="Arial" panose="020B0604020202020204" pitchFamily="34" charset="0"/>
              <a:buChar char="•"/>
            </a:pPr>
            <a:r>
              <a:rPr lang="en-GB" sz="1200" dirty="0">
                <a:solidFill>
                  <a:schemeClr val="tx1"/>
                </a:solidFill>
                <a:hlinkClick r:id="rId5"/>
              </a:rPr>
              <a:t>24/1779</a:t>
            </a:r>
            <a:r>
              <a:rPr lang="en-GB" sz="1200" dirty="0">
                <a:solidFill>
                  <a:schemeClr val="tx1"/>
                </a:solidFill>
              </a:rPr>
              <a:t> Multi-AP Sounding and Precoding					Rainer Strobel</a:t>
            </a:r>
          </a:p>
          <a:p>
            <a:pPr lvl="1">
              <a:buFont typeface="Arial" panose="020B0604020202020204" pitchFamily="34" charset="0"/>
              <a:buChar char="•"/>
            </a:pPr>
            <a:r>
              <a:rPr lang="en-US" sz="1200" dirty="0">
                <a:hlinkClick r:id="rId6"/>
              </a:rPr>
              <a:t>24/1822</a:t>
            </a:r>
            <a:r>
              <a:rPr lang="en-US" sz="1200" dirty="0"/>
              <a:t> COBF Design for UHR						Sameer Vermani</a:t>
            </a:r>
          </a:p>
          <a:p>
            <a:pPr lvl="1">
              <a:buFont typeface="Arial" panose="020B0604020202020204" pitchFamily="34" charset="0"/>
              <a:buChar char="•"/>
            </a:pPr>
            <a:r>
              <a:rPr lang="en-GB" sz="1200" dirty="0">
                <a:solidFill>
                  <a:srgbClr val="FF0000"/>
                </a:solidFill>
                <a:hlinkClick r:id="rId7"/>
              </a:rPr>
              <a:t>24/1835</a:t>
            </a:r>
            <a:r>
              <a:rPr lang="en-GB" sz="1200" dirty="0">
                <a:solidFill>
                  <a:schemeClr val="tx1"/>
                </a:solidFill>
              </a:rPr>
              <a:t> Backward Compatible Sounding for </a:t>
            </a:r>
            <a:r>
              <a:rPr lang="en-GB" sz="1200" dirty="0" err="1">
                <a:solidFill>
                  <a:schemeClr val="tx1"/>
                </a:solidFill>
              </a:rPr>
              <a:t>CoBF</a:t>
            </a:r>
            <a:r>
              <a:rPr lang="en-GB" sz="1200" dirty="0">
                <a:solidFill>
                  <a:schemeClr val="tx1"/>
                </a:solidFill>
              </a:rPr>
              <a:t>				Qinghua Li</a:t>
            </a:r>
          </a:p>
          <a:p>
            <a:pPr lvl="1">
              <a:buFont typeface="Arial" panose="020B0604020202020204" pitchFamily="34" charset="0"/>
              <a:buChar char="•"/>
            </a:pPr>
            <a:r>
              <a:rPr lang="en-GB" sz="1200" dirty="0">
                <a:hlinkClick r:id="rId8"/>
              </a:rPr>
              <a:t>24/1837</a:t>
            </a:r>
            <a:r>
              <a:rPr lang="en-GB" sz="1200" dirty="0"/>
              <a:t> UHR NDPA </a:t>
            </a:r>
            <a:r>
              <a:rPr lang="en-GB" sz="1200" dirty="0" err="1"/>
              <a:t>Signaling</a:t>
            </a:r>
            <a:r>
              <a:rPr lang="en-GB" sz="1200" dirty="0"/>
              <a:t> 						Mahmoud </a:t>
            </a:r>
            <a:r>
              <a:rPr lang="en-GB" sz="1200" dirty="0" err="1"/>
              <a:t>Hasabelnaby</a:t>
            </a:r>
            <a:endParaRPr lang="en-GB" sz="1200" dirty="0"/>
          </a:p>
          <a:p>
            <a:pPr lvl="1">
              <a:buFont typeface="Arial" panose="020B0604020202020204" pitchFamily="34" charset="0"/>
              <a:buChar char="•"/>
            </a:pPr>
            <a:r>
              <a:rPr lang="en-GB" sz="1200" dirty="0">
                <a:solidFill>
                  <a:schemeClr val="tx1"/>
                </a:solidFill>
                <a:hlinkClick r:id="rId9"/>
              </a:rPr>
              <a:t>24/1843</a:t>
            </a:r>
            <a:r>
              <a:rPr lang="en-GB" sz="1200" dirty="0">
                <a:solidFill>
                  <a:schemeClr val="tx1"/>
                </a:solidFill>
              </a:rPr>
              <a:t> OBSS sounding for C-BF						Insik Jung</a:t>
            </a:r>
          </a:p>
          <a:p>
            <a:pPr lvl="1">
              <a:buFont typeface="Arial" panose="020B0604020202020204" pitchFamily="34" charset="0"/>
              <a:buChar char="•"/>
            </a:pPr>
            <a:r>
              <a:rPr lang="en-GB" sz="1200" dirty="0">
                <a:hlinkClick r:id="rId10"/>
              </a:rPr>
              <a:t>24/1865</a:t>
            </a:r>
            <a:r>
              <a:rPr lang="en-GB" sz="1200" dirty="0"/>
              <a:t> Universal Sounding and NDPA </a:t>
            </a:r>
            <a:r>
              <a:rPr lang="en-GB" sz="1200" dirty="0" err="1"/>
              <a:t>Signaling</a:t>
            </a:r>
            <a:r>
              <a:rPr lang="en-GB" sz="1200" dirty="0"/>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7487103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SP3 – Dongguk Lim – Miscellaneous: SP3 in 24/1485r2 : No Objection</a:t>
            </a:r>
          </a:p>
          <a:p>
            <a:pPr>
              <a:buFont typeface="Arial" panose="020B0604020202020204" pitchFamily="34" charset="0"/>
              <a:buChar char="•"/>
            </a:pPr>
            <a:r>
              <a:rPr lang="en-US" sz="1400" dirty="0">
                <a:solidFill>
                  <a:srgbClr val="00B050"/>
                </a:solidFill>
              </a:rPr>
              <a:t>SP4 – Dongguk Lim – Miscellaneous: SP5 in 24/1485r2 : 43Y 12N 20A</a:t>
            </a:r>
          </a:p>
          <a:p>
            <a:pPr>
              <a:buFont typeface="Arial" panose="020B0604020202020204" pitchFamily="34" charset="0"/>
              <a:buChar char="•"/>
            </a:pPr>
            <a:r>
              <a:rPr lang="en-US" sz="1400" dirty="0">
                <a:solidFill>
                  <a:srgbClr val="00B050"/>
                </a:solidFill>
              </a:rPr>
              <a:t>SP5 – Dongguk Lim – ELR: SP1 in 24/1486r1 : No Objection</a:t>
            </a:r>
          </a:p>
          <a:p>
            <a:pPr>
              <a:buFont typeface="Arial" panose="020B0604020202020204" pitchFamily="34" charset="0"/>
              <a:buChar char="•"/>
            </a:pPr>
            <a:r>
              <a:rPr lang="en-US" sz="1400" dirty="0">
                <a:solidFill>
                  <a:srgbClr val="00B050"/>
                </a:solidFill>
              </a:rPr>
              <a:t>SP6 – Dongguk Lim – ELR: SP2 in24/1486r1 : No Objection</a:t>
            </a:r>
          </a:p>
          <a:p>
            <a:pPr>
              <a:buFont typeface="Arial" panose="020B0604020202020204" pitchFamily="34" charset="0"/>
              <a:buChar char="•"/>
            </a:pPr>
            <a:r>
              <a:rPr lang="en-US" sz="1400" dirty="0">
                <a:solidFill>
                  <a:srgbClr val="00B050"/>
                </a:solidFill>
              </a:rPr>
              <a:t>SP7 – Lin Yang – ELR: SP2 in 24/1478 : 49Y 8N 14A</a:t>
            </a:r>
          </a:p>
          <a:p>
            <a:pPr>
              <a:buFont typeface="Arial" panose="020B0604020202020204" pitchFamily="34" charset="0"/>
              <a:buChar char="•"/>
            </a:pPr>
            <a:r>
              <a:rPr lang="en-US" sz="1400" dirty="0">
                <a:solidFill>
                  <a:srgbClr val="00B050"/>
                </a:solidFill>
              </a:rPr>
              <a:t>SP8 – Lin Yang – ELR: SP4 in 24/1478  : No Objection</a:t>
            </a:r>
          </a:p>
          <a:p>
            <a:pPr>
              <a:buFont typeface="Arial" panose="020B0604020202020204" pitchFamily="34" charset="0"/>
              <a:buChar char="•"/>
            </a:pPr>
            <a:r>
              <a:rPr lang="en-US" sz="1400" dirty="0">
                <a:solidFill>
                  <a:srgbClr val="00B050"/>
                </a:solidFill>
              </a:rPr>
              <a:t>SP9 –  Lin Yang – ELR: SP5 in 24/1478 : No Objection</a:t>
            </a:r>
          </a:p>
          <a:p>
            <a:pPr>
              <a:buFont typeface="Arial" panose="020B0604020202020204" pitchFamily="34" charset="0"/>
              <a:buChar char="•"/>
            </a:pPr>
            <a:r>
              <a:rPr lang="en-US" sz="1400" dirty="0">
                <a:solidFill>
                  <a:srgbClr val="00B050"/>
                </a:solidFill>
              </a:rPr>
              <a:t>SP10 – Lin Yang – ELR: SP10 in 24/1478 : No Objection</a:t>
            </a:r>
          </a:p>
          <a:p>
            <a:pPr>
              <a:buFont typeface="Arial" panose="020B0604020202020204" pitchFamily="34" charset="0"/>
              <a:buChar char="•"/>
            </a:pPr>
            <a:r>
              <a:rPr lang="en-US" sz="1400" dirty="0">
                <a:solidFill>
                  <a:srgbClr val="00B050"/>
                </a:solidFill>
              </a:rPr>
              <a:t>SP11 – Lin Yang – ELR: SP12 in 24/1478 : No Objection</a:t>
            </a:r>
          </a:p>
          <a:p>
            <a:pPr>
              <a:buFont typeface="Arial" panose="020B0604020202020204" pitchFamily="34" charset="0"/>
              <a:buChar char="•"/>
            </a:pPr>
            <a:r>
              <a:rPr lang="en-US" sz="1400" dirty="0">
                <a:solidFill>
                  <a:srgbClr val="00B050"/>
                </a:solidFill>
              </a:rPr>
              <a:t>SP12 – Lin Yang – ELR: SP 15 in 24/1478 : No Objection</a:t>
            </a:r>
          </a:p>
          <a:p>
            <a:pPr>
              <a:buFont typeface="Arial" panose="020B0604020202020204" pitchFamily="34" charset="0"/>
              <a:buChar char="•"/>
            </a:pPr>
            <a:r>
              <a:rPr lang="en-US" sz="1400" dirty="0">
                <a:solidFill>
                  <a:srgbClr val="00B050"/>
                </a:solidFill>
              </a:rPr>
              <a:t>SP13 – Wook Bong Lee – ELR: SP1 in 24/1573 : No Objection</a:t>
            </a:r>
          </a:p>
          <a:p>
            <a:pPr>
              <a:buFont typeface="Arial" panose="020B0604020202020204" pitchFamily="34" charset="0"/>
              <a:buChar char="•"/>
            </a:pPr>
            <a:r>
              <a:rPr lang="en-US" sz="1400" dirty="0">
                <a:solidFill>
                  <a:srgbClr val="00B050"/>
                </a:solidFill>
              </a:rPr>
              <a:t>SP14 – Wook Bong Lee – ELR: SP2 in 24/1573 : 51Y 6N 23A</a:t>
            </a:r>
          </a:p>
          <a:p>
            <a:pPr>
              <a:buFont typeface="Arial" panose="020B0604020202020204" pitchFamily="34" charset="0"/>
              <a:buChar char="•"/>
            </a:pPr>
            <a:r>
              <a:rPr lang="en-US" sz="1400" dirty="0">
                <a:solidFill>
                  <a:srgbClr val="00B050"/>
                </a:solidFill>
              </a:rPr>
              <a:t>SP15 – Shengquan Hu– ELR: SP2 in 24/1488r1 : 62Y 6N 19A</a:t>
            </a:r>
          </a:p>
          <a:p>
            <a:pPr>
              <a:buFont typeface="Arial" panose="020B0604020202020204" pitchFamily="34" charset="0"/>
              <a:buChar char="•"/>
            </a:pPr>
            <a:r>
              <a:rPr lang="en-US" sz="1400" dirty="0">
                <a:solidFill>
                  <a:srgbClr val="00B050"/>
                </a:solidFill>
              </a:rPr>
              <a:t>SP 16 – Shengquan Hu– ELR: Spin 24/1488r1 : : No Objection</a:t>
            </a:r>
            <a:endParaRPr lang="en-GB" sz="1200" b="0" i="0" u="none" dirty="0">
              <a:solidFill>
                <a:srgbClr val="00B050"/>
              </a:solidFill>
              <a:effectLst/>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247355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Agenda–EVE </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MAP + C-RTWT (1 hr)</a:t>
            </a:r>
          </a:p>
          <a:p>
            <a:pPr lvl="0">
              <a:buFont typeface="Arial" panose="020B0604020202020204" pitchFamily="34" charset="0"/>
              <a:buChar char="•"/>
            </a:pPr>
            <a:r>
              <a:rPr lang="en-GB" sz="1600" dirty="0"/>
              <a:t>Submissions – Coex Part 2</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24/1531</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Non-period IDC </a:t>
            </a:r>
            <a:r>
              <a:rPr lang="en-GB" sz="1400" b="0" i="0" u="none" strike="sngStrike" kern="1200" dirty="0" err="1">
                <a:solidFill>
                  <a:srgbClr val="FF0000"/>
                </a:solidFill>
                <a:effectLst/>
                <a:ea typeface="MS Gothic" panose="020B0609070205080204" pitchFamily="49" charset="-128"/>
              </a:rPr>
              <a:t>signaling</a:t>
            </a:r>
            <a:r>
              <a:rPr lang="en-GB" sz="1400" b="0" i="0" u="none" strike="sngStrike" kern="1200" dirty="0">
                <a:solidFill>
                  <a:srgbClr val="FF0000"/>
                </a:solidFill>
                <a:effectLst/>
                <a:ea typeface="MS Gothic" panose="020B0609070205080204" pitchFamily="49" charset="-128"/>
              </a:rPr>
              <a:t> enhancements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Michail </a:t>
            </a:r>
            <a:r>
              <a:rPr lang="en-GB" sz="1400" b="0" i="0" u="none" strike="sngStrike" kern="1200" dirty="0" err="1">
                <a:solidFill>
                  <a:srgbClr val="FF0000"/>
                </a:solidFill>
                <a:effectLst/>
                <a:ea typeface="MS Gothic" panose="020B0609070205080204" pitchFamily="49" charset="-128"/>
              </a:rPr>
              <a:t>Koundourakis</a:t>
            </a:r>
            <a:endParaRPr lang="en-GB" sz="1400" b="0" i="0" u="none" strike="sngStrike" kern="1200" dirty="0">
              <a:solidFill>
                <a:srgbClr val="FF0000"/>
              </a:solidFill>
              <a:effectLst/>
              <a:ea typeface="MS Gothic" panose="020B0609070205080204" pitchFamily="49" charset="-128"/>
            </a:endParaRP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24/1547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NPCA Operation for IDC Management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Juseong Moon</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24/1550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 coexistence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Abdel Karim Ajami</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24/1558</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in-device-coexistence-follow-up</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Sherief Helwa</a:t>
            </a:r>
            <a:r>
              <a:rPr lang="en-GB" sz="14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384979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solidFill>
                  <a:srgbClr val="00B050"/>
                </a:solidFill>
              </a:rPr>
              <a:t>SP1 – Dibakar Das – MAP – Result: </a:t>
            </a:r>
            <a:r>
              <a:rPr lang="pt-BR" sz="1200" dirty="0">
                <a:solidFill>
                  <a:srgbClr val="00B050"/>
                </a:solidFill>
              </a:rPr>
              <a:t>73Y, 38N, 37A</a:t>
            </a:r>
            <a:endParaRPr lang="en-US" sz="1200" dirty="0">
              <a:solidFill>
                <a:srgbClr val="00B050"/>
              </a:solidFill>
            </a:endParaRPr>
          </a:p>
          <a:p>
            <a:pPr marL="0" indent="0"/>
            <a:r>
              <a:rPr lang="en-US" sz="1200" b="0" dirty="0"/>
              <a:t>Do you agree to define a mechanism as part of the procedure of time sharing during a TXOP (e.g. C-TDMA, TXS, …) to support fairness to neighboring STAs (APs and non-APs)?</a:t>
            </a:r>
          </a:p>
          <a:p>
            <a:pPr>
              <a:buFont typeface="Arial" panose="020B0604020202020204" pitchFamily="34" charset="0"/>
              <a:buChar char="•"/>
            </a:pPr>
            <a:r>
              <a:rPr lang="en-US" sz="1200" b="0" dirty="0"/>
              <a:t>Exact mechanism is TBD.</a:t>
            </a:r>
          </a:p>
          <a:p>
            <a:pPr marL="0" indent="0"/>
            <a:r>
              <a:rPr lang="en-US" sz="1200" b="0" i="1" dirty="0"/>
              <a:t>Supporting documents: 11/23/1993</a:t>
            </a:r>
          </a:p>
          <a:p>
            <a:pPr>
              <a:buFont typeface="Arial" panose="020B0604020202020204" pitchFamily="34" charset="0"/>
              <a:buChar char="•"/>
            </a:pPr>
            <a:r>
              <a:rPr lang="en-US" sz="1200" dirty="0">
                <a:solidFill>
                  <a:srgbClr val="00B050"/>
                </a:solidFill>
              </a:rPr>
              <a:t>SP2 – Jay Yang – MAP – Result: </a:t>
            </a:r>
            <a:r>
              <a:rPr lang="pt-BR" sz="1200" dirty="0">
                <a:solidFill>
                  <a:srgbClr val="00B050"/>
                </a:solidFill>
              </a:rPr>
              <a:t>110Y, 13N, 25A</a:t>
            </a:r>
            <a:endParaRPr lang="en-US" sz="1200" dirty="0">
              <a:solidFill>
                <a:srgbClr val="00B050"/>
              </a:solidFill>
            </a:endParaRPr>
          </a:p>
          <a:p>
            <a:pPr marL="0" indent="0"/>
            <a:r>
              <a:rPr lang="en-US" sz="1200" b="0" dirty="0"/>
              <a:t>Do you support that, the sharing AP, that transmits a Trigger frame as part of a transmission sequence in a M-AP coordinated transmission scheme, identifies the shared AP via an AP ID carried in the AID12 field of the User Info field of the frame?”</a:t>
            </a:r>
          </a:p>
          <a:p>
            <a:pPr>
              <a:buFont typeface="Arial" panose="020B0604020202020204" pitchFamily="34" charset="0"/>
              <a:buChar char="•"/>
            </a:pPr>
            <a:r>
              <a:rPr lang="en-US" sz="1200" b="0" dirty="0"/>
              <a:t>Note: the name of "sharing AP" and "shared AP" are TBD</a:t>
            </a:r>
          </a:p>
          <a:p>
            <a:pPr>
              <a:buFont typeface="Arial" panose="020B0604020202020204" pitchFamily="34" charset="0"/>
              <a:buChar char="•"/>
            </a:pPr>
            <a:r>
              <a:rPr lang="en-US" sz="1200" b="0" dirty="0"/>
              <a:t>Note: M-AP coordinated transmission schemes are C-SR, C-BF and C-TDMA</a:t>
            </a:r>
          </a:p>
          <a:p>
            <a:pPr marL="0" indent="0"/>
            <a:r>
              <a:rPr lang="en-US" sz="1200" b="0" i="1" dirty="0"/>
              <a:t>Supporting documents: 23/1837r2, 24/1389r0,24/1217r2,24/842r0,24/843r0, 24/1016r2 (update 11/08) </a:t>
            </a:r>
          </a:p>
          <a:p>
            <a:pPr>
              <a:buFont typeface="Arial" panose="020B0604020202020204" pitchFamily="34" charset="0"/>
              <a:buChar char="•"/>
            </a:pPr>
            <a:r>
              <a:rPr lang="en-US" sz="1200" dirty="0">
                <a:solidFill>
                  <a:srgbClr val="FF0000"/>
                </a:solidFill>
              </a:rPr>
              <a:t>SP3 – Jay Yang – MAP – Result: Deferred</a:t>
            </a:r>
          </a:p>
          <a:p>
            <a:pPr marL="0" indent="0"/>
            <a:r>
              <a:rPr lang="en-US" sz="1200" b="0" dirty="0"/>
              <a:t>Do you support to include the following in the 11bn SFD :</a:t>
            </a:r>
          </a:p>
          <a:p>
            <a:pPr>
              <a:buFont typeface="Arial" panose="020B0604020202020204" pitchFamily="34" charset="0"/>
              <a:buChar char="•"/>
            </a:pPr>
            <a:r>
              <a:rPr lang="en-US" sz="1200" b="0" dirty="0"/>
              <a:t>In C-TDMA,C-BF and TBD other MAP schemes ,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200" b="0" i="1" dirty="0"/>
              <a:t>Supporting documents: 24/838r0, 24/1075r1 (update 11/08) </a:t>
            </a:r>
          </a:p>
          <a:p>
            <a:pPr marL="0" indent="0"/>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691600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FF0000"/>
                </a:solidFill>
              </a:rPr>
              <a:t>SP4 – Jay Yang – MAP – Result: Deferred</a:t>
            </a:r>
          </a:p>
          <a:p>
            <a:pPr marL="0" indent="0"/>
            <a:r>
              <a:rPr lang="en-US" sz="1200" b="0" dirty="0"/>
              <a:t>Do you support to include the following in the 11bn SFD:</a:t>
            </a:r>
          </a:p>
          <a:p>
            <a:pPr>
              <a:buFont typeface="Arial" panose="020B0604020202020204" pitchFamily="34" charset="0"/>
              <a:buChar char="•"/>
            </a:pPr>
            <a:r>
              <a:rPr lang="en-US" sz="1200" b="0" dirty="0"/>
              <a:t>In C-TDMA, C-BF and TBD other MAP schemes,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lvl="1">
              <a:buFont typeface="Arial" panose="020B0604020202020204" pitchFamily="34" charset="0"/>
              <a:buChar char="•"/>
            </a:pPr>
            <a:r>
              <a:rPr lang="en-US" sz="1100" dirty="0"/>
              <a:t>The initiator AP that has the different P20 channel from the responder AP shall transmit its control frame and management frame within its operating Bandwidth covering the P20 channel of the responder AP, and vice versa.</a:t>
            </a:r>
          </a:p>
          <a:p>
            <a:pPr marL="0" indent="0"/>
            <a:r>
              <a:rPr lang="en-US" sz="1200" b="0" dirty="0"/>
              <a:t>Supporting documents: 24/838r0, 24/1075r1 (update 11/08)</a:t>
            </a:r>
          </a:p>
          <a:p>
            <a:pPr>
              <a:buFont typeface="Arial" panose="020B0604020202020204" pitchFamily="34" charset="0"/>
              <a:buChar char="•"/>
            </a:pPr>
            <a:r>
              <a:rPr lang="en-US" sz="1200" dirty="0">
                <a:solidFill>
                  <a:srgbClr val="00B050"/>
                </a:solidFill>
              </a:rPr>
              <a:t>SP5 – Giovanni Chisci – MAP – Result: 137Y, 4N, 15A</a:t>
            </a:r>
          </a:p>
          <a:p>
            <a:pPr marL="0" indent="0"/>
            <a:r>
              <a:rPr lang="en-US" sz="1200" b="0" dirty="0"/>
              <a:t>Do you agree that APs that intend to participate in M-AP coordination schemes can use management frames to advertise/discover the capability and/or parameters of individual schemes?</a:t>
            </a:r>
          </a:p>
          <a:p>
            <a:pPr marL="0" indent="0"/>
            <a:r>
              <a:rPr lang="en-US" sz="1200" b="0" i="1" dirty="0"/>
              <a:t>Supporting documents: 23/1871, 23/1912, 24/0842, 24/1217, 24/1220</a:t>
            </a:r>
          </a:p>
          <a:p>
            <a:pPr>
              <a:buFont typeface="Arial" panose="020B0604020202020204" pitchFamily="34" charset="0"/>
              <a:buChar char="•"/>
            </a:pPr>
            <a:r>
              <a:rPr lang="en-US" sz="1200" dirty="0">
                <a:solidFill>
                  <a:srgbClr val="00B050"/>
                </a:solidFill>
              </a:rPr>
              <a:t>SP6 – Giovanni Chisci – MAP – Result: No objection</a:t>
            </a:r>
          </a:p>
          <a:p>
            <a:pPr marL="0" indent="0"/>
            <a:r>
              <a:rPr lang="en-US" sz="1200" b="0" dirty="0"/>
              <a:t>Do you agree that APs that discovered each other and want to establish an agreement for a specific M-AP coordination scheme, can use individually addressed management frames to establish the agreement and negotiate parameters</a:t>
            </a:r>
          </a:p>
          <a:p>
            <a:pPr>
              <a:buFont typeface="Arial" panose="020B0604020202020204" pitchFamily="34" charset="0"/>
              <a:buChar char="•"/>
            </a:pPr>
            <a:r>
              <a:rPr lang="en-US" sz="1200" b="0" dirty="0"/>
              <a:t>Note: The management frame can be a Public Action and/or new Action frames, and so on.</a:t>
            </a:r>
          </a:p>
          <a:p>
            <a:pPr marL="0" indent="0"/>
            <a:r>
              <a:rPr lang="en-US" sz="1200" b="0" i="1" dirty="0"/>
              <a:t>Supporting documents: 23/1871, 23/1912, 24/0842, 24/1217, 24/1220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13521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FF0000"/>
                </a:solidFill>
              </a:rPr>
              <a:t>SP7 – Jay Yang – MAP – Result: Deferred</a:t>
            </a:r>
            <a:endParaRPr lang="en-US" sz="1200" dirty="0"/>
          </a:p>
          <a:p>
            <a:pPr marL="0" indent="0"/>
            <a:r>
              <a:rPr lang="en-US" sz="1200" b="0" dirty="0"/>
              <a:t>Do you agree to have a mechanism to protect the management frames between two APs during agreement negotiation procedure?</a:t>
            </a:r>
          </a:p>
          <a:p>
            <a:pPr>
              <a:buFont typeface="Arial" panose="020B0604020202020204" pitchFamily="34" charset="0"/>
              <a:buChar char="•"/>
            </a:pPr>
            <a:r>
              <a:rPr lang="en-US" sz="1200" b="0" dirty="0"/>
              <a:t>The mechanism is TBD</a:t>
            </a:r>
          </a:p>
          <a:p>
            <a:pPr marL="0" indent="0"/>
            <a:r>
              <a:rPr lang="en-US" sz="1400" b="0" i="1" dirty="0"/>
              <a:t>Supporting documents: 23/1836r3 </a:t>
            </a:r>
          </a:p>
          <a:p>
            <a:pPr>
              <a:buFont typeface="Arial" panose="020B0604020202020204" pitchFamily="34" charset="0"/>
              <a:buChar char="•"/>
            </a:pPr>
            <a:r>
              <a:rPr lang="en-US" sz="1200" dirty="0">
                <a:solidFill>
                  <a:srgbClr val="00B050"/>
                </a:solidFill>
              </a:rPr>
              <a:t>SP8 – </a:t>
            </a:r>
            <a:r>
              <a:rPr lang="en-US" sz="1200" dirty="0" err="1">
                <a:solidFill>
                  <a:srgbClr val="00B050"/>
                </a:solidFill>
              </a:rPr>
              <a:t>SunHee</a:t>
            </a:r>
            <a:r>
              <a:rPr lang="en-US" sz="1200" dirty="0">
                <a:solidFill>
                  <a:srgbClr val="00B050"/>
                </a:solidFill>
              </a:rPr>
              <a:t> Baek – C-RTWT – Result: 50Y, 63N, 51A</a:t>
            </a:r>
          </a:p>
          <a:p>
            <a:pPr marL="0" marR="0" algn="just" latinLnBrk="1">
              <a:spcBef>
                <a:spcPts val="0"/>
              </a:spcBef>
              <a:spcAft>
                <a:spcPts val="0"/>
              </a:spcAft>
            </a:pPr>
            <a:r>
              <a:rPr lang="en-US" sz="1200" b="0" dirty="0">
                <a:effectLst/>
                <a:ea typeface="Malgun Gothic" panose="020B0503020000020004" pitchFamily="34" charset="-127"/>
                <a:cs typeface="Aptos" panose="020B0004020202020204" pitchFamily="34" charset="0"/>
              </a:rPr>
              <a:t>Do you agree to add the following text to the TGbn SFD?</a:t>
            </a:r>
          </a:p>
          <a:p>
            <a:pPr marL="171450" marR="0" lvl="0" indent="-171450" algn="just" latinLnBrk="1">
              <a:spcBef>
                <a:spcPts val="0"/>
              </a:spcBef>
              <a:spcAft>
                <a:spcPts val="0"/>
              </a:spcAft>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After an AP accepts a R-TWT schedule of another AP through negotiation between the APs, the AP shall announce the R-TWT schedule in its Beacon frame(s).</a:t>
            </a:r>
          </a:p>
          <a:p>
            <a:pPr marL="571500" lvl="1" indent="-171450" algn="just" latinLnBrk="1">
              <a:spcBef>
                <a:spcPts val="0"/>
              </a:spcBef>
              <a:spcAft>
                <a:spcPts val="0"/>
              </a:spcAft>
              <a:buFont typeface="Arial" panose="020B0604020202020204" pitchFamily="34" charset="0"/>
              <a:buChar char="•"/>
            </a:pPr>
            <a:r>
              <a:rPr lang="en-US" sz="1100" dirty="0">
                <a:effectLst/>
                <a:ea typeface="Malgun Gothic" panose="020B0503020000020004" pitchFamily="34" charset="-127"/>
                <a:cs typeface="Aptos" panose="020B0004020202020204" pitchFamily="34" charset="0"/>
              </a:rPr>
              <a:t>When and how to announce the R-TWT schedule is TBD.</a:t>
            </a:r>
          </a:p>
          <a:p>
            <a:pPr marL="0" indent="0" algn="just" latinLnBrk="1">
              <a:spcBef>
                <a:spcPts val="0"/>
              </a:spcBef>
              <a:spcAft>
                <a:spcPts val="0"/>
              </a:spcAft>
            </a:pPr>
            <a:r>
              <a:rPr lang="en-US" sz="1200" b="0" i="1" dirty="0">
                <a:effectLst/>
                <a:ea typeface="Malgun Gothic" panose="020B0503020000020004" pitchFamily="34" charset="-127"/>
                <a:cs typeface="Aptos" panose="020B0004020202020204" pitchFamily="34" charset="0"/>
              </a:rPr>
              <a:t>Supporting list: [24/161, 23/1916, 24/1887, 24/1346, 24/1220, 23/355, 23/1962, 23/0226]</a:t>
            </a:r>
            <a:endParaRPr lang="en-US" sz="1200" b="0" i="1" dirty="0"/>
          </a:p>
          <a:p>
            <a:pPr>
              <a:buFont typeface="Arial" panose="020B0604020202020204" pitchFamily="34" charset="0"/>
              <a:buChar char="•"/>
            </a:pPr>
            <a:r>
              <a:rPr lang="en-US" sz="1200" dirty="0">
                <a:solidFill>
                  <a:srgbClr val="00B050"/>
                </a:solidFill>
              </a:rPr>
              <a:t>SP9 – Giovanni Chisci – C-RTWT – Result: 89Y, 29N, 43A</a:t>
            </a:r>
          </a:p>
          <a:p>
            <a:pPr marL="0" indent="0"/>
            <a:r>
              <a:rPr lang="en-US" sz="1200" b="0" dirty="0"/>
              <a:t>Do you agree that, if an AP provides the protection of the rTWT schedule of another AP, following negotiation or through other means, then: </a:t>
            </a:r>
          </a:p>
          <a:p>
            <a:pPr marL="171450" indent="-171450">
              <a:buFont typeface="Arial" panose="020B0604020202020204" pitchFamily="34" charset="0"/>
              <a:buChar char="•"/>
            </a:pPr>
            <a:r>
              <a:rPr lang="en-US" sz="1200" b="0" dirty="0"/>
              <a:t>The AP shall ensure its TXOP ends before the start time of the corresponding OBSS rTWT SP(s) </a:t>
            </a:r>
          </a:p>
          <a:p>
            <a:pPr marL="171450" indent="-171450">
              <a:buFont typeface="Arial" panose="020B0604020202020204" pitchFamily="34" charset="0"/>
              <a:buChar char="•"/>
            </a:pPr>
            <a:r>
              <a:rPr lang="en-US" sz="1200" b="0" dirty="0"/>
              <a:t>The AP shall advertise in the beacon frames it transmits the OBSS rTWT schedule so that its associated STAs supporting rTWT follow the baseline rTWT rules for the OBSS rTWT schedule.</a:t>
            </a:r>
          </a:p>
          <a:p>
            <a:pPr marL="0" indent="0"/>
            <a:r>
              <a:rPr lang="en-US" sz="1200" b="0" i="1" dirty="0"/>
              <a:t>Supporting documents: 22/1530, 23/0250, 23/860, 23/1871, 23/1887, 23/1932, 23/1962, 23/2022, 24/0407, 24/0678, 22/1556, 22/1899, 23/0046</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986737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FF0000"/>
                </a:solidFill>
              </a:rPr>
              <a:t>SP10 – VIGER Pascal – C-RTWT – Result: Deferred</a:t>
            </a:r>
          </a:p>
          <a:p>
            <a:pPr marL="0" indent="0"/>
            <a:r>
              <a:rPr lang="en-US" sz="1400" b="0" dirty="0"/>
              <a:t>Do you agree to add to the TGbn SFD the following?</a:t>
            </a:r>
          </a:p>
          <a:p>
            <a:pPr>
              <a:buFont typeface="Arial" panose="020B0604020202020204" pitchFamily="34" charset="0"/>
              <a:buChar char="•"/>
            </a:pPr>
            <a:r>
              <a:rPr lang="en-US" sz="1400" b="0" dirty="0"/>
              <a:t>define mechanisms that enable an AP to modify its STAs medium access policy during OBSS TWT (e.g., coordinated R-TWT) schedule(s)</a:t>
            </a:r>
          </a:p>
          <a:p>
            <a:pPr lvl="1">
              <a:buFont typeface="Arial" panose="020B0604020202020204" pitchFamily="34" charset="0"/>
              <a:buChar char="•"/>
            </a:pPr>
            <a:r>
              <a:rPr lang="en-US" sz="1200" dirty="0"/>
              <a:t>objective is to reduce interferences encountered by one BSS during the scheduled period;</a:t>
            </a:r>
          </a:p>
          <a:p>
            <a:pPr lvl="1">
              <a:buFont typeface="Arial" panose="020B0604020202020204" pitchFamily="34" charset="0"/>
              <a:buChar char="•"/>
            </a:pPr>
            <a:r>
              <a:rPr lang="en-US" sz="1200" dirty="0"/>
              <a:t>The mechanisms can be defined under or outside of the scope of Multi-AP coordination;</a:t>
            </a:r>
          </a:p>
          <a:p>
            <a:pPr lvl="1">
              <a:buFont typeface="Arial" panose="020B0604020202020204" pitchFamily="34" charset="0"/>
              <a:buChar char="•"/>
            </a:pPr>
            <a:r>
              <a:rPr lang="en-US" sz="1200" dirty="0"/>
              <a:t>detailed mechanisms are TBD.</a:t>
            </a:r>
          </a:p>
          <a:p>
            <a:pPr marL="0" indent="0"/>
            <a:r>
              <a:rPr lang="en-US" sz="1400" b="0" i="1" dirty="0"/>
              <a:t>Supporting</a:t>
            </a:r>
            <a:r>
              <a:rPr lang="en-US" sz="1400" i="1" dirty="0"/>
              <a:t> </a:t>
            </a:r>
            <a:r>
              <a:rPr lang="en-US" sz="1400" b="0" i="1" dirty="0"/>
              <a:t>documents: 24/742r1, 24/538r1, 24/1259r2, 24/1435r0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0175350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ELR (1 hr)</a:t>
            </a:r>
          </a:p>
          <a:p>
            <a:pPr lvl="0">
              <a:buFont typeface="Arial" panose="020B0604020202020204" pitchFamily="34" charset="0"/>
              <a:buChar char="•"/>
            </a:pPr>
            <a:r>
              <a:rPr lang="en-GB" sz="1400" dirty="0"/>
              <a:t>Submissions – Miscellaneous + CBF Sounding</a:t>
            </a:r>
          </a:p>
          <a:p>
            <a:pPr lvl="1">
              <a:buFont typeface="Arial" panose="020B0604020202020204" pitchFamily="34" charset="0"/>
              <a:buChar char="•"/>
            </a:pPr>
            <a:r>
              <a:rPr lang="en-GB" sz="1200" dirty="0">
                <a:solidFill>
                  <a:schemeClr val="tx1"/>
                </a:solidFill>
                <a:hlinkClick r:id="rId2"/>
              </a:rPr>
              <a:t>24/1749</a:t>
            </a:r>
            <a:r>
              <a:rPr lang="en-GB" sz="1200" dirty="0">
                <a:solidFill>
                  <a:schemeClr val="tx1"/>
                </a:solidFill>
              </a:rPr>
              <a:t> Discussion on Coordinated Sounding					Kosuke Aio</a:t>
            </a:r>
          </a:p>
          <a:p>
            <a:pPr lvl="1">
              <a:buFont typeface="Arial" panose="020B0604020202020204" pitchFamily="34" charset="0"/>
              <a:buChar char="•"/>
            </a:pPr>
            <a:r>
              <a:rPr lang="en-GB" sz="1200" dirty="0">
                <a:solidFill>
                  <a:schemeClr val="tx1"/>
                </a:solidFill>
                <a:hlinkClick r:id="rId3"/>
              </a:rPr>
              <a:t>24/1779</a:t>
            </a:r>
            <a:r>
              <a:rPr lang="en-GB" sz="1200" dirty="0">
                <a:solidFill>
                  <a:schemeClr val="tx1"/>
                </a:solidFill>
              </a:rPr>
              <a:t> Multi-AP Sounding and Precoding					Rainer Strobel</a:t>
            </a:r>
          </a:p>
          <a:p>
            <a:pPr lvl="1">
              <a:buFont typeface="Arial" panose="020B0604020202020204" pitchFamily="34" charset="0"/>
              <a:buChar char="•"/>
            </a:pPr>
            <a:r>
              <a:rPr lang="en-US" sz="1200" dirty="0">
                <a:hlinkClick r:id="rId4"/>
              </a:rPr>
              <a:t>24/1822</a:t>
            </a:r>
            <a:r>
              <a:rPr lang="en-US" sz="1200" dirty="0"/>
              <a:t> COBF Design for UHR						Sameer Vermani</a:t>
            </a:r>
          </a:p>
          <a:p>
            <a:pPr lvl="1">
              <a:buFont typeface="Arial" panose="020B0604020202020204" pitchFamily="34" charset="0"/>
              <a:buChar char="•"/>
            </a:pPr>
            <a:r>
              <a:rPr lang="en-US" sz="1200" dirty="0">
                <a:hlinkClick r:id="rId5"/>
              </a:rPr>
              <a:t>24/1829</a:t>
            </a:r>
            <a:r>
              <a:rPr lang="en-US" sz="1200" dirty="0"/>
              <a:t> UHR-SIG Signaling for COBF					Shengquan Hu</a:t>
            </a:r>
          </a:p>
          <a:p>
            <a:pPr lvl="1">
              <a:buFont typeface="Arial" panose="020B0604020202020204" pitchFamily="34" charset="0"/>
              <a:buChar char="•"/>
            </a:pPr>
            <a:r>
              <a:rPr lang="en-GB" sz="1200" dirty="0">
                <a:solidFill>
                  <a:srgbClr val="FF0000"/>
                </a:solidFill>
                <a:hlinkClick r:id="rId6"/>
              </a:rPr>
              <a:t>24/1835</a:t>
            </a:r>
            <a:r>
              <a:rPr lang="en-GB" sz="1200" dirty="0">
                <a:solidFill>
                  <a:schemeClr val="tx1"/>
                </a:solidFill>
              </a:rPr>
              <a:t> Backward Compatible Sounding for </a:t>
            </a:r>
            <a:r>
              <a:rPr lang="en-GB" sz="1200" dirty="0" err="1">
                <a:solidFill>
                  <a:schemeClr val="tx1"/>
                </a:solidFill>
              </a:rPr>
              <a:t>CoBF</a:t>
            </a:r>
            <a:r>
              <a:rPr lang="en-GB" sz="1200" dirty="0">
                <a:solidFill>
                  <a:schemeClr val="tx1"/>
                </a:solidFill>
              </a:rPr>
              <a:t>				Qinghua Li</a:t>
            </a:r>
          </a:p>
          <a:p>
            <a:pPr lvl="1">
              <a:buFont typeface="Arial" panose="020B0604020202020204" pitchFamily="34" charset="0"/>
              <a:buChar char="•"/>
            </a:pPr>
            <a:r>
              <a:rPr lang="en-GB" sz="1200" dirty="0">
                <a:hlinkClick r:id="rId7"/>
              </a:rPr>
              <a:t>24/1837</a:t>
            </a:r>
            <a:r>
              <a:rPr lang="en-GB" sz="1200" dirty="0"/>
              <a:t> UHR NDPA </a:t>
            </a:r>
            <a:r>
              <a:rPr lang="en-GB" sz="1200" dirty="0" err="1"/>
              <a:t>Signaling</a:t>
            </a:r>
            <a:r>
              <a:rPr lang="en-GB" sz="1200" dirty="0"/>
              <a:t> 						Mahmoud </a:t>
            </a:r>
            <a:r>
              <a:rPr lang="en-GB" sz="1200" dirty="0" err="1"/>
              <a:t>Hasabelnaby</a:t>
            </a:r>
            <a:endParaRPr lang="en-GB" sz="1200" dirty="0"/>
          </a:p>
          <a:p>
            <a:pPr lvl="1">
              <a:buFont typeface="Arial" panose="020B0604020202020204" pitchFamily="34" charset="0"/>
              <a:buChar char="•"/>
            </a:pPr>
            <a:r>
              <a:rPr lang="en-GB" sz="1200" dirty="0">
                <a:solidFill>
                  <a:schemeClr val="tx1"/>
                </a:solidFill>
                <a:hlinkClick r:id="rId8"/>
              </a:rPr>
              <a:t>24/1843</a:t>
            </a:r>
            <a:r>
              <a:rPr lang="en-GB" sz="1200" dirty="0">
                <a:solidFill>
                  <a:schemeClr val="tx1"/>
                </a:solidFill>
              </a:rPr>
              <a:t> OBSS sounding for C-BF						Insik Jung</a:t>
            </a:r>
          </a:p>
          <a:p>
            <a:pPr lvl="1">
              <a:buFont typeface="Arial" panose="020B0604020202020204" pitchFamily="34" charset="0"/>
              <a:buChar char="•"/>
            </a:pPr>
            <a:r>
              <a:rPr lang="en-GB" sz="1200" dirty="0">
                <a:hlinkClick r:id="rId9"/>
              </a:rPr>
              <a:t>24/1865</a:t>
            </a:r>
            <a:r>
              <a:rPr lang="en-GB" sz="1200" dirty="0"/>
              <a:t> Universal Sounding and NDPA </a:t>
            </a:r>
            <a:r>
              <a:rPr lang="en-GB" sz="1200" dirty="0" err="1"/>
              <a:t>Signaling</a:t>
            </a:r>
            <a:r>
              <a:rPr lang="en-GB" sz="1200" dirty="0"/>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184541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Shengquan Hu– ELR: </a:t>
            </a:r>
            <a:r>
              <a:rPr lang="en-GB" sz="1400" b="0" i="0" u="none" strike="noStrike" dirty="0">
                <a:solidFill>
                  <a:srgbClr val="000000"/>
                </a:solidFill>
                <a:effectLst/>
                <a:hlinkClick r:id="rId2"/>
              </a:rPr>
              <a:t>24/1488r1</a:t>
            </a:r>
            <a:endParaRPr lang="en-US" sz="1400" dirty="0"/>
          </a:p>
          <a:p>
            <a:pPr>
              <a:buFont typeface="Arial" panose="020B0604020202020204" pitchFamily="34" charset="0"/>
              <a:buChar char="•"/>
            </a:pPr>
            <a:r>
              <a:rPr lang="en-US" sz="1400" dirty="0"/>
              <a:t>SP2 – Juan Fang – ELR: </a:t>
            </a:r>
            <a:r>
              <a:rPr lang="en-GB" sz="1400" b="0" i="0" u="none" strike="noStrike" dirty="0">
                <a:solidFill>
                  <a:srgbClr val="000000"/>
                </a:solidFill>
                <a:effectLst/>
                <a:hlinkClick r:id="rId3"/>
              </a:rPr>
              <a:t>24/1590</a:t>
            </a:r>
            <a:endParaRPr lang="en-US" sz="1400" dirty="0"/>
          </a:p>
          <a:p>
            <a:pPr>
              <a:buFont typeface="Arial" panose="020B0604020202020204" pitchFamily="34" charset="0"/>
              <a:buChar char="•"/>
            </a:pPr>
            <a:r>
              <a:rPr lang="en-US" sz="1400" dirty="0"/>
              <a:t>SP3 – Rethna Pulikkoonattu – ELR: </a:t>
            </a:r>
            <a:r>
              <a:rPr lang="en-GB" sz="1400" b="0" i="0" u="none" strike="noStrike" dirty="0">
                <a:solidFill>
                  <a:srgbClr val="000000"/>
                </a:solidFill>
                <a:effectLst/>
                <a:hlinkClick r:id="rId4"/>
              </a:rPr>
              <a:t>24/1571r1</a:t>
            </a:r>
            <a:endParaRPr lang="en-US" sz="1400" dirty="0"/>
          </a:p>
          <a:p>
            <a:pPr>
              <a:buFont typeface="Arial" panose="020B0604020202020204" pitchFamily="34" charset="0"/>
              <a:buChar char="•"/>
            </a:pPr>
            <a:r>
              <a:rPr lang="en-US" sz="1400" dirty="0"/>
              <a:t>SP4 – Hari Ram Balakrishnan – ELR: </a:t>
            </a:r>
            <a:r>
              <a:rPr lang="en-GB" sz="1400" b="0" i="0" u="none" strike="noStrike" dirty="0">
                <a:solidFill>
                  <a:srgbClr val="000000"/>
                </a:solidFill>
                <a:effectLst/>
                <a:hlinkClick r:id="rId5"/>
              </a:rPr>
              <a:t>24/1592</a:t>
            </a:r>
            <a:endParaRPr lang="en-GB" sz="1400" b="0" i="0" u="none" strike="noStrike" dirty="0">
              <a:solidFill>
                <a:srgbClr val="000000"/>
              </a:solidFill>
              <a:effectLst/>
            </a:endParaRPr>
          </a:p>
          <a:p>
            <a:pPr>
              <a:buFont typeface="Arial" panose="020B0604020202020204" pitchFamily="34" charset="0"/>
              <a:buChar char="•"/>
            </a:pPr>
            <a:r>
              <a:rPr lang="en-US" sz="1400" dirty="0"/>
              <a:t>SP5 –  Dongguk Lim – PHY header: </a:t>
            </a:r>
            <a:r>
              <a:rPr lang="en-GB" sz="1400" b="0" i="0" u="none" strike="noStrike" dirty="0">
                <a:solidFill>
                  <a:srgbClr val="000000"/>
                </a:solidFill>
                <a:effectLst/>
              </a:rPr>
              <a:t>24/1427r1</a:t>
            </a:r>
            <a:r>
              <a:rPr lang="en-GB" sz="1400" dirty="0"/>
              <a:t> </a:t>
            </a:r>
            <a:endParaRPr lang="en-US" sz="1400" dirty="0"/>
          </a:p>
          <a:p>
            <a:pPr>
              <a:buFont typeface="Arial" panose="020B0604020202020204" pitchFamily="34" charset="0"/>
              <a:buChar char="•"/>
            </a:pPr>
            <a:r>
              <a:rPr lang="en-US" sz="1400" dirty="0"/>
              <a:t>SP6 –  Dongguk Lim – PHY header: </a:t>
            </a:r>
            <a:r>
              <a:rPr lang="en-GB" sz="1400" b="0" i="0" u="none" strike="noStrike" dirty="0">
                <a:solidFill>
                  <a:srgbClr val="000000"/>
                </a:solidFill>
                <a:effectLst/>
              </a:rPr>
              <a:t>24/1427r1</a:t>
            </a:r>
            <a:r>
              <a:rPr lang="en-GB" sz="1400" dirty="0"/>
              <a:t> </a:t>
            </a:r>
            <a:endParaRPr lang="en-US" sz="1400" dirty="0"/>
          </a:p>
          <a:p>
            <a:pPr>
              <a:buFont typeface="Arial" panose="020B0604020202020204" pitchFamily="34" charset="0"/>
              <a:buChar char="•"/>
            </a:pPr>
            <a:r>
              <a:rPr lang="en-US" sz="1400" dirty="0"/>
              <a:t>SP7 – Ron Porat – CBF: </a:t>
            </a:r>
            <a:r>
              <a:rPr lang="en-GB" sz="1400" b="0" i="0" u="none" strike="noStrike" dirty="0">
                <a:solidFill>
                  <a:srgbClr val="000000"/>
                </a:solidFill>
                <a:effectLst/>
              </a:rPr>
              <a:t>24/1568</a:t>
            </a:r>
          </a:p>
          <a:p>
            <a:pPr>
              <a:buFont typeface="Arial" panose="020B0604020202020204" pitchFamily="34" charset="0"/>
              <a:buChar char="•"/>
            </a:pPr>
            <a:r>
              <a:rPr lang="en-US" sz="1400" dirty="0"/>
              <a:t>SP8 – Ron Porat – CBF: </a:t>
            </a:r>
            <a:r>
              <a:rPr lang="en-GB" sz="1400" b="0" i="0" u="none" strike="noStrike" dirty="0">
                <a:solidFill>
                  <a:srgbClr val="000000"/>
                </a:solidFill>
                <a:effectLst/>
              </a:rPr>
              <a:t>24/1568</a:t>
            </a:r>
          </a:p>
          <a:p>
            <a:pPr>
              <a:buFont typeface="Arial" panose="020B0604020202020204" pitchFamily="34" charset="0"/>
              <a:buChar char="•"/>
            </a:pPr>
            <a:r>
              <a:rPr lang="en-US" sz="1400" dirty="0"/>
              <a:t>SP9 – Sameer Vermani – CBF: </a:t>
            </a:r>
            <a:r>
              <a:rPr lang="en-GB" sz="1400" b="0" i="0" u="none" strike="noStrike" dirty="0">
                <a:solidFill>
                  <a:srgbClr val="000000"/>
                </a:solidFill>
                <a:effectLst/>
              </a:rPr>
              <a:t>1542r0</a:t>
            </a:r>
            <a:endParaRPr lang="en-US" sz="1400" dirty="0"/>
          </a:p>
          <a:p>
            <a:pPr>
              <a:buFont typeface="Arial" panose="020B0604020202020204" pitchFamily="34" charset="0"/>
              <a:buChar char="•"/>
            </a:pPr>
            <a:r>
              <a:rPr lang="en-US" sz="1400" dirty="0"/>
              <a:t>SP10 – Sameer Vermani – CBF: </a:t>
            </a:r>
            <a:r>
              <a:rPr lang="en-GB" sz="1400" b="0" i="0" u="none" strike="noStrike" dirty="0">
                <a:solidFill>
                  <a:srgbClr val="000000"/>
                </a:solidFill>
                <a:effectLst/>
              </a:rPr>
              <a:t>1542r0</a:t>
            </a:r>
            <a:endParaRPr lang="en-US" sz="1400" dirty="0"/>
          </a:p>
          <a:p>
            <a:pPr>
              <a:buFont typeface="Arial" panose="020B0604020202020204" pitchFamily="34" charset="0"/>
              <a:buChar char="•"/>
            </a:pPr>
            <a:r>
              <a:rPr lang="en-US" sz="1400" dirty="0"/>
              <a:t>SP11 – Sameer Vermani – CBF: </a:t>
            </a:r>
            <a:r>
              <a:rPr lang="en-GB" sz="1400" b="0" i="0" u="none" strike="noStrike" dirty="0">
                <a:solidFill>
                  <a:srgbClr val="000000"/>
                </a:solidFill>
                <a:effectLst/>
              </a:rPr>
              <a:t>1542r0</a:t>
            </a:r>
          </a:p>
          <a:p>
            <a:pPr>
              <a:buFont typeface="Arial" panose="020B0604020202020204" pitchFamily="34" charset="0"/>
              <a:buChar char="•"/>
            </a:pPr>
            <a:r>
              <a:rPr lang="en-US" sz="1400" dirty="0"/>
              <a:t>SP12 – Sameer Vermani – CBF: </a:t>
            </a:r>
            <a:r>
              <a:rPr lang="en-GB" sz="1400" b="0" i="0" u="none" strike="noStrike" dirty="0">
                <a:solidFill>
                  <a:srgbClr val="000000"/>
                </a:solidFill>
                <a:effectLst/>
              </a:rPr>
              <a:t>1542r0</a:t>
            </a:r>
          </a:p>
          <a:p>
            <a:pPr>
              <a:buFont typeface="Arial" panose="020B0604020202020204" pitchFamily="34" charset="0"/>
              <a:buChar char="•"/>
            </a:pPr>
            <a:r>
              <a:rPr lang="en-US" sz="1400" dirty="0"/>
              <a:t>SP13 – Rethna Pulikkoonattu – 2x LDPC: </a:t>
            </a:r>
            <a:r>
              <a:rPr lang="en-GB" sz="1400" b="0" i="0" u="none" strike="noStrike" dirty="0">
                <a:solidFill>
                  <a:srgbClr val="000000"/>
                </a:solidFill>
                <a:effectLst/>
              </a:rPr>
              <a:t>24/1985</a:t>
            </a:r>
            <a:endParaRPr lang="en-US" sz="1400" dirty="0"/>
          </a:p>
          <a:p>
            <a:pPr>
              <a:buFont typeface="Arial" panose="020B0604020202020204" pitchFamily="34" charset="0"/>
              <a:buChar char="•"/>
            </a:pPr>
            <a:r>
              <a:rPr lang="en-US" sz="1400" dirty="0"/>
              <a:t>SP14 – Rethna Pulikkoonattu – 2x LDPC: </a:t>
            </a:r>
            <a:r>
              <a:rPr lang="en-GB" sz="1400" b="0" i="0" u="none" strike="noStrike" dirty="0">
                <a:solidFill>
                  <a:srgbClr val="000000"/>
                </a:solidFill>
                <a:effectLst/>
              </a:rPr>
              <a:t>24/1985</a:t>
            </a:r>
          </a:p>
          <a:p>
            <a:pPr>
              <a:buFont typeface="Arial" panose="020B0604020202020204" pitchFamily="34" charset="0"/>
              <a:buChar char="•"/>
            </a:pPr>
            <a:r>
              <a:rPr lang="en-US" sz="1400" dirty="0"/>
              <a:t>SP15 –Shengquan – 2xLDPC: </a:t>
            </a:r>
            <a:r>
              <a:rPr lang="en-GB" sz="1400" b="0" i="0" u="none" strike="noStrike" dirty="0">
                <a:solidFill>
                  <a:srgbClr val="000000"/>
                </a:solidFill>
                <a:effectLst/>
              </a:rPr>
              <a:t>24/1828r0</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849266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Roaming + Coexistence + L4S part 1 (1 hr)</a:t>
            </a:r>
          </a:p>
          <a:p>
            <a:pPr>
              <a:buFont typeface="Arial" panose="020B0604020202020204" pitchFamily="34" charset="0"/>
              <a:buChar char="•"/>
            </a:pPr>
            <a:r>
              <a:rPr lang="en-GB" sz="1600" dirty="0"/>
              <a:t>Submissions – Coex Part 3 + Power Save</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2"/>
              </a:rPr>
              <a:t>24/1559</a:t>
            </a:r>
            <a:r>
              <a:rPr lang="en-US" sz="1400" dirty="0"/>
              <a:t> </a:t>
            </a:r>
            <a:r>
              <a:rPr lang="en-US" sz="1400" b="0" i="0" u="none" strike="noStrike" kern="1200" dirty="0">
                <a:solidFill>
                  <a:srgbClr val="000000"/>
                </a:solidFill>
                <a:effectLst/>
                <a:ea typeface="MS Gothic" panose="020B0609070205080204" pitchFamily="49" charset="-128"/>
              </a:rPr>
              <a:t>In-device-coexistence next steps</a:t>
            </a:r>
            <a:r>
              <a:rPr lang="en-US" sz="1400" dirty="0"/>
              <a:t> 					</a:t>
            </a:r>
            <a:r>
              <a:rPr lang="en-US" sz="1400" b="0" i="0" u="none" strike="noStrike" kern="1200" dirty="0">
                <a:solidFill>
                  <a:srgbClr val="000000"/>
                </a:solidFill>
                <a:effectLst/>
                <a:ea typeface="MS Gothic" panose="020B0609070205080204" pitchFamily="49" charset="-128"/>
              </a:rPr>
              <a:t>Sindhu Verma</a:t>
            </a:r>
            <a:r>
              <a:rPr lang="en-US" sz="1400" dirty="0"/>
              <a:t> </a:t>
            </a:r>
            <a:endParaRPr lang="en-GB" sz="1400" dirty="0"/>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24/1562</a:t>
            </a:r>
            <a:r>
              <a:rPr lang="en-US" sz="1400" dirty="0"/>
              <a:t> </a:t>
            </a:r>
            <a:r>
              <a:rPr lang="en-US" sz="1400" b="0" i="0" u="none" strike="noStrike" kern="1200" dirty="0">
                <a:solidFill>
                  <a:srgbClr val="000000"/>
                </a:solidFill>
                <a:effectLst/>
                <a:ea typeface="MS Gothic" panose="020B0609070205080204" pitchFamily="49" charset="-128"/>
              </a:rPr>
              <a:t>in-device coexistence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4"/>
              </a:rPr>
              <a:t>24/1512</a:t>
            </a:r>
            <a:r>
              <a:rPr lang="en-US" sz="1400" dirty="0"/>
              <a:t> </a:t>
            </a:r>
            <a:r>
              <a:rPr lang="en-US" sz="1400" b="0" i="0" u="none" strike="noStrike" kern="1200" dirty="0">
                <a:solidFill>
                  <a:srgbClr val="000000"/>
                </a:solidFill>
                <a:effectLst/>
                <a:ea typeface="MS Gothic" panose="020B0609070205080204" pitchFamily="49" charset="-128"/>
              </a:rPr>
              <a:t>High-Capability Protection in DPS</a:t>
            </a:r>
            <a:r>
              <a:rPr lang="en-US" sz="1400" dirty="0"/>
              <a:t> 					</a:t>
            </a:r>
            <a:r>
              <a:rPr lang="en-US" sz="1400" b="0" i="0" u="none" strike="noStrike" kern="1200" dirty="0" err="1">
                <a:solidFill>
                  <a:srgbClr val="000000"/>
                </a:solidFill>
                <a:effectLst/>
                <a:ea typeface="MS Gothic" panose="020B0609070205080204" pitchFamily="49" charset="-128"/>
              </a:rPr>
              <a:t>Maolin</a:t>
            </a:r>
            <a:r>
              <a:rPr lang="en-US" sz="1400" b="0" i="0" u="none" strike="noStrike" kern="1200" dirty="0">
                <a:solidFill>
                  <a:srgbClr val="000000"/>
                </a:solidFill>
                <a:effectLst/>
                <a:ea typeface="MS Gothic" panose="020B0609070205080204" pitchFamily="49" charset="-128"/>
              </a:rPr>
              <a:t> Zhang</a:t>
            </a:r>
            <a:r>
              <a:rPr lang="en-US" sz="1400" dirty="0"/>
              <a:t> </a:t>
            </a:r>
            <a:endParaRPr lang="en-GB" sz="1400" kern="1200" dirty="0">
              <a:ea typeface="MS Gothic" panose="020B0609070205080204" pitchFamily="49" charset="-128"/>
            </a:endParaRPr>
          </a:p>
          <a:p>
            <a:pPr lvl="1">
              <a:buFont typeface="Arial" panose="020B0604020202020204" pitchFamily="34" charset="0"/>
              <a:buChar char="•"/>
            </a:pPr>
            <a:r>
              <a:rPr lang="en-GB" sz="1400" b="0" i="0" u="none" strike="noStrike" dirty="0">
                <a:solidFill>
                  <a:srgbClr val="FF0000"/>
                </a:solidFill>
                <a:effectLst/>
                <a:hlinkClick r:id="rId5"/>
              </a:rPr>
              <a:t>24/1602</a:t>
            </a:r>
            <a:r>
              <a:rPr lang="en-US" sz="1400" dirty="0">
                <a:effectLst/>
              </a:rPr>
              <a:t> </a:t>
            </a:r>
            <a:r>
              <a:rPr lang="en-GB" sz="1400" b="0" i="0" u="none" strike="noStrike" kern="1200" dirty="0">
                <a:solidFill>
                  <a:srgbClr val="000000"/>
                </a:solidFill>
                <a:effectLst/>
                <a:ea typeface="MS Gothic" panose="020B0609070205080204" pitchFamily="49" charset="-128"/>
              </a:rPr>
              <a:t>Power Save Enhancements in UHR</a:t>
            </a:r>
            <a:r>
              <a:rPr lang="en-US" sz="1400" dirty="0">
                <a:effectLst/>
              </a:rPr>
              <a:t> 					</a:t>
            </a:r>
            <a:r>
              <a:rPr lang="en-GB" sz="1400" b="0" i="0" u="none" strike="noStrike" kern="1200" dirty="0">
                <a:solidFill>
                  <a:srgbClr val="000000"/>
                </a:solidFill>
                <a:effectLst/>
                <a:ea typeface="MS Gothic" panose="020B0609070205080204" pitchFamily="49" charset="-128"/>
              </a:rPr>
              <a:t>Kumail Haider</a:t>
            </a:r>
            <a:r>
              <a:rPr lang="en-US" sz="1400" dirty="0">
                <a:effectLst/>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088842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Giovanni Chisci – Roaming </a:t>
            </a:r>
          </a:p>
          <a:p>
            <a:pPr marL="0" indent="0"/>
            <a:r>
              <a:rPr lang="en-US" sz="1400" b="0" dirty="0"/>
              <a:t>Do you support the following for security in seamless roaming?</a:t>
            </a:r>
          </a:p>
          <a:p>
            <a:pPr marL="285750" indent="-285750">
              <a:buFont typeface="Arial" panose="020B0604020202020204" pitchFamily="34" charset="0"/>
              <a:buChar char="•"/>
            </a:pPr>
            <a:r>
              <a:rPr lang="en-US" sz="1400" b="0" dirty="0"/>
              <a:t>when a non-AP MLD is in the process of roaming from the current AP MLD to a target AP MLD, the same PMKSA is used to communicate with the current AP MLD and the target AP MLD</a:t>
            </a:r>
          </a:p>
          <a:p>
            <a:pPr marL="0" indent="0"/>
            <a:r>
              <a:rPr lang="en-US" sz="1400" b="0" i="1" dirty="0"/>
              <a:t>Supporting documents: 24/0052, 23/1884, 23/1996, 24/830, 24/0083, 24/0101, 24/0396, 24/0655, 23/2157 </a:t>
            </a:r>
          </a:p>
          <a:p>
            <a:pPr>
              <a:buFont typeface="Arial" panose="020B0604020202020204" pitchFamily="34" charset="0"/>
              <a:buChar char="•"/>
            </a:pPr>
            <a:r>
              <a:rPr lang="en-US" sz="1400" dirty="0"/>
              <a:t>SP2 – Sherief Helwa – Coexistence </a:t>
            </a:r>
          </a:p>
          <a:p>
            <a:pPr marL="0" indent="0"/>
            <a:r>
              <a:rPr lang="en-US" sz="1400" b="0" dirty="0"/>
              <a:t>Do you support defining the following fields for unavailability indication in M-STA BA frames:</a:t>
            </a:r>
          </a:p>
          <a:p>
            <a:pPr>
              <a:buFont typeface="Arial" panose="020B0604020202020204" pitchFamily="34" charset="0"/>
              <a:buChar char="•"/>
            </a:pPr>
            <a:r>
              <a:rPr lang="en-US" sz="1400" b="0" dirty="0"/>
              <a:t>an Unavailability Target Start Time field defined as the TSF time at which the STA becomes unavailable (duration and resolution TBD, expectation is to use a portion of the TSF)</a:t>
            </a:r>
          </a:p>
          <a:p>
            <a:pPr>
              <a:buFont typeface="Arial" panose="020B0604020202020204" pitchFamily="34" charset="0"/>
              <a:buChar char="•"/>
            </a:pPr>
            <a:r>
              <a:rPr lang="en-US" sz="1400" b="0" dirty="0"/>
              <a:t>an Unavailability Duration field defined as the time during which the STA is unavailable (field may be not present or set to an unknown value)</a:t>
            </a:r>
          </a:p>
          <a:p>
            <a:pPr marL="0" indent="0"/>
            <a:r>
              <a:rPr lang="en-US" sz="1400" b="0" i="1" dirty="0"/>
              <a:t>Supporting documents: 24/543, 24/857, 24/1226, 24/1247, 24/1558</a:t>
            </a:r>
          </a:p>
          <a:p>
            <a:pPr marL="0" indent="0"/>
            <a:endParaRPr lang="en-US" sz="14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535480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1"/>
            <a:ext cx="7770813" cy="4419600"/>
          </a:xfrm>
        </p:spPr>
        <p:txBody>
          <a:bodyPr/>
          <a:lstStyle/>
          <a:p>
            <a:pPr>
              <a:buFont typeface="Arial" panose="020B0604020202020204" pitchFamily="34" charset="0"/>
              <a:buChar char="•"/>
            </a:pPr>
            <a:r>
              <a:rPr lang="en-US" sz="1400" dirty="0"/>
              <a:t>SP3 – Sherief Helwa – Coexistence </a:t>
            </a:r>
          </a:p>
          <a:p>
            <a:pPr marL="0" indent="0"/>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2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pPr marL="0" indent="0"/>
            <a:r>
              <a:rPr lang="en-US" sz="1200" b="0" i="1" dirty="0"/>
              <a:t>Supporting documents: 24/543, 24/857, 24/1226, 24/1247, 24/1558</a:t>
            </a: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SP4 – </a:t>
            </a:r>
            <a:r>
              <a:rPr lang="en-GB" sz="1400" b="1" kern="100" dirty="0">
                <a:effectLst/>
                <a:latin typeface="Times New Roman" panose="02020603050405020304" pitchFamily="18" charset="0"/>
                <a:ea typeface="Aptos" panose="020B0004020202020204" pitchFamily="34" charset="0"/>
                <a:cs typeface="Times New Roman" panose="02020603050405020304" pitchFamily="18" charset="0"/>
              </a:rPr>
              <a:t>Sherief Helwa </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GB" sz="1400" b="1" kern="100" dirty="0">
                <a:effectLst/>
                <a:latin typeface="Times New Roman" panose="02020603050405020304" pitchFamily="18" charset="0"/>
                <a:ea typeface="Aptos" panose="020B0004020202020204" pitchFamily="34" charset="0"/>
                <a:cs typeface="Times New Roman" panose="02020603050405020304" pitchFamily="18" charset="0"/>
              </a:rPr>
              <a:t>Coexistence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Define a mechanism (based on management level signaling) that allows a STA to provide an update to its peer STA of specific operational Tx/Rx parameters (which parameters is TBD, focusing generally on local constraints (for example, coexistence constraints))</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i="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Supporting documents: 23/1934, 23/1964, 23/2002, 23/2078</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endParaRPr lang="en-US" sz="900" dirty="0"/>
          </a:p>
          <a:p>
            <a:pPr marL="0" indent="0"/>
            <a:endParaRPr lang="en-US" sz="9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379896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t>SP5 – Sherief Helwa – Coexistence </a:t>
            </a:r>
          </a:p>
          <a:p>
            <a:pPr marL="0" indent="0"/>
            <a:r>
              <a:rPr lang="en-US" sz="1200" b="0" dirty="0"/>
              <a:t>Do you support that the parameter update mechanism based on management level signaling allows a non-AP STA to transition in/out of a limited operation/capability mode</a:t>
            </a:r>
          </a:p>
          <a:p>
            <a:pPr>
              <a:buFont typeface="Arial" panose="020B0604020202020204" pitchFamily="34" charset="0"/>
              <a:buChar char="•"/>
            </a:pPr>
            <a:r>
              <a:rPr lang="en-US" sz="1200" b="0" dirty="0"/>
              <a:t>A STA in limited operation/capability mode changes one or more of the following TX/RX parameters: Maximum PPDU duration, Maximum MCS, use of LDPC, use of HT-immediate BlockAck, Disabled Subchannel bitmap, etc.</a:t>
            </a:r>
          </a:p>
          <a:p>
            <a:pPr>
              <a:buFont typeface="Arial" panose="020B0604020202020204" pitchFamily="34" charset="0"/>
              <a:buChar char="•"/>
            </a:pPr>
            <a:r>
              <a:rPr lang="en-US" sz="1200" b="0" dirty="0"/>
              <a:t>Optional/mandatory TBD</a:t>
            </a:r>
          </a:p>
          <a:p>
            <a:pPr marL="0" indent="0"/>
            <a:r>
              <a:rPr lang="en-US" sz="1200" b="0" i="1" dirty="0"/>
              <a:t>Supporting documents: 23/1934, 23/1964, 23/2002, 23/2078</a:t>
            </a:r>
          </a:p>
          <a:p>
            <a:pPr>
              <a:buFont typeface="Arial" panose="020B0604020202020204" pitchFamily="34" charset="0"/>
              <a:buChar char="•"/>
            </a:pPr>
            <a:r>
              <a:rPr lang="en-US" sz="1200" dirty="0"/>
              <a:t>SP6 – Sherief Helwa – Coexistence </a:t>
            </a:r>
          </a:p>
          <a:p>
            <a:pPr marL="0" indent="0"/>
            <a:r>
              <a:rPr lang="en-US" sz="1200" b="0" dirty="0"/>
              <a:t>Do you agree with the following:</a:t>
            </a:r>
          </a:p>
          <a:p>
            <a:pPr>
              <a:buFont typeface="Arial" panose="020B0604020202020204" pitchFamily="34" charset="0"/>
              <a:buChar char="•"/>
            </a:pPr>
            <a:r>
              <a:rPr lang="en-US" sz="1200" b="0" dirty="0"/>
              <a:t>Unavailability Target Start Time is indicated using 9 bits with a granularity of 64us</a:t>
            </a:r>
          </a:p>
          <a:p>
            <a:pPr>
              <a:buFont typeface="Arial" panose="020B0604020202020204" pitchFamily="34" charset="0"/>
              <a:buChar char="•"/>
            </a:pPr>
            <a:r>
              <a:rPr lang="en-US" sz="1200" b="0" dirty="0"/>
              <a:t>Unavailability Duration is indicated using 9 bits with a granularity of 64us</a:t>
            </a:r>
          </a:p>
          <a:p>
            <a:pPr marL="0" indent="0"/>
            <a:r>
              <a:rPr lang="en-US" sz="1200" b="0" i="1" dirty="0"/>
              <a:t>Supporting documents: 24/543, 24/857, 24/1226, 24/1247, 24/1558</a:t>
            </a:r>
          </a:p>
          <a:p>
            <a:pPr>
              <a:buFont typeface="Arial" panose="020B0604020202020204" pitchFamily="34" charset="0"/>
              <a:buChar char="•"/>
            </a:pPr>
            <a:r>
              <a:rPr lang="en-US" sz="1200" dirty="0"/>
              <a:t>SP7 – Liwen Chu – Coexistence </a:t>
            </a:r>
          </a:p>
          <a:p>
            <a:pPr marL="0" indent="0"/>
            <a:r>
              <a:rPr lang="en-US" sz="1200" b="0" dirty="0"/>
              <a:t>Do you support to use BSRP Trigger frame as a UHR Initial Control frame (ICF) sent:</a:t>
            </a:r>
          </a:p>
          <a:p>
            <a:pPr>
              <a:buFont typeface="Arial" panose="020B0604020202020204" pitchFamily="34" charset="0"/>
              <a:buChar char="•"/>
            </a:pPr>
            <a:r>
              <a:rPr lang="en-US" sz="1200" b="0" dirty="0"/>
              <a:t>From an AP for soliciting response in TB PPDU format from one or more scheduled STAs, and to allow an M-BA frame to be included in the TB PPDU sent by the UHR scheduled STAs in response, when carrying feedback (i.e. unavailability) information or when the response is protected</a:t>
            </a:r>
          </a:p>
          <a:p>
            <a:pPr lvl="1">
              <a:buFont typeface="Arial" panose="020B0604020202020204" pitchFamily="34" charset="0"/>
              <a:buChar char="•"/>
            </a:pPr>
            <a:r>
              <a:rPr lang="en-US" sz="1100" dirty="0"/>
              <a:t>BSRP Trigger frame follows baseline rules for the format of the solicited TB-PPDU</a:t>
            </a:r>
          </a:p>
          <a:p>
            <a:pPr marL="0" indent="0"/>
            <a:r>
              <a:rPr lang="en-US" sz="1200" b="0" i="1" dirty="0"/>
              <a:t>Supporting documents: 24/494r2, 24/1226r0, 24/1558r1, 24/1562r0</a:t>
            </a:r>
          </a:p>
          <a:p>
            <a:pPr marL="0" indent="0"/>
            <a:endParaRPr lang="en-US" sz="12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6452868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SP8 – Liwen Chu – Coexistence </a:t>
            </a:r>
          </a:p>
          <a:p>
            <a:pPr marL="0" indent="0"/>
            <a:r>
              <a:rPr lang="en-US" sz="1400" b="0" dirty="0"/>
              <a:t>Do you support to use M-STA BA for Initial Control Response frame (ICR) for DL and UL, at least when carrying feedbacks (i.e. unavailability feedback)?</a:t>
            </a:r>
          </a:p>
          <a:p>
            <a:pPr marL="0" indent="0"/>
            <a:r>
              <a:rPr lang="en-US" sz="1400" b="0" i="1" dirty="0"/>
              <a:t>Supporting documents: 24/857r1, 24/494r2, 24/1226r0, 24/1558r1</a:t>
            </a:r>
          </a:p>
          <a:p>
            <a:pPr>
              <a:buFont typeface="Arial" panose="020B0604020202020204" pitchFamily="34" charset="0"/>
              <a:buChar char="•"/>
            </a:pPr>
            <a:r>
              <a:rPr lang="en-US" sz="1400" dirty="0"/>
              <a:t>SP9 – </a:t>
            </a:r>
            <a:r>
              <a:rPr lang="en-US" sz="1400" dirty="0" err="1"/>
              <a:t>Hongwon</a:t>
            </a:r>
            <a:r>
              <a:rPr lang="en-US" sz="1400" dirty="0"/>
              <a:t> Lee – Coexistence </a:t>
            </a:r>
          </a:p>
          <a:p>
            <a:pPr marL="0" indent="0"/>
            <a:r>
              <a:rPr lang="en-US" sz="1400" b="0" dirty="0"/>
              <a:t>Do you agree to include the following into the 11bn SFD?</a:t>
            </a:r>
          </a:p>
          <a:p>
            <a:pPr>
              <a:buFont typeface="Arial" panose="020B0604020202020204" pitchFamily="34" charset="0"/>
              <a:buChar char="•"/>
            </a:pPr>
            <a:r>
              <a:rPr lang="en-US" sz="1400" b="0" dirty="0"/>
              <a:t>11bn defines or reuse/update existing mechanism for a UHR AP to report long term (periodic) unavailability</a:t>
            </a:r>
          </a:p>
          <a:p>
            <a:pPr lvl="1">
              <a:buFont typeface="Arial" panose="020B0604020202020204" pitchFamily="34" charset="0"/>
              <a:buChar char="•"/>
            </a:pPr>
            <a:r>
              <a:rPr lang="en-US" sz="1200" dirty="0"/>
              <a:t>Applies when the peer STA(s) supports the mechanism</a:t>
            </a:r>
          </a:p>
          <a:p>
            <a:pPr marL="0" indent="0"/>
            <a:r>
              <a:rPr lang="en-US" sz="1400" b="0" i="1" dirty="0"/>
              <a:t>Supporting documents: [24/1108, 23/2078, 24/2002]</a:t>
            </a:r>
          </a:p>
          <a:p>
            <a:pPr>
              <a:buFont typeface="Arial" panose="020B0604020202020204" pitchFamily="34" charset="0"/>
              <a:buChar char="•"/>
            </a:pPr>
            <a:r>
              <a:rPr lang="en-US" sz="1400" dirty="0"/>
              <a:t>SP10 – Maulik Vaidya – L4S </a:t>
            </a:r>
          </a:p>
          <a:p>
            <a:pPr marL="0" indent="0"/>
            <a:r>
              <a:rPr lang="en-US" sz="1400" b="0" dirty="0"/>
              <a:t>Do you agree to define an optional mechanism in 802.11bn which allows for communication of relevant ECN information from IPv4/v6 header (TOS/Traffic Class fields)  to aid in QoS handling (e.g. for L4S classification) of traffic flows by the MAC layer?</a:t>
            </a:r>
          </a:p>
          <a:p>
            <a:pPr>
              <a:buFont typeface="Arial" panose="020B0604020202020204" pitchFamily="34" charset="0"/>
              <a:buChar char="•"/>
            </a:pPr>
            <a:r>
              <a:rPr lang="en-US" sz="1400" b="0" dirty="0"/>
              <a:t>NOTE 1 – The exact mechanism is TBD.</a:t>
            </a:r>
          </a:p>
          <a:p>
            <a:pPr marL="0" indent="0"/>
            <a:r>
              <a:rPr lang="en-US" sz="1400" b="0" i="1" dirty="0"/>
              <a:t>Supporting documents: 24/0399, 24/0384, 24/0818 (update 11/08)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8312367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PHY header + CBF (1 hr)</a:t>
            </a:r>
          </a:p>
          <a:p>
            <a:pPr lvl="0">
              <a:buFont typeface="Arial" panose="020B0604020202020204" pitchFamily="34" charset="0"/>
              <a:buChar char="•"/>
            </a:pPr>
            <a:r>
              <a:rPr lang="en-GB" sz="1200" dirty="0"/>
              <a:t>Submissions – </a:t>
            </a:r>
            <a:r>
              <a:rPr lang="en-GB" sz="1200" dirty="0" err="1"/>
              <a:t>Misc</a:t>
            </a:r>
            <a:r>
              <a:rPr lang="en-GB" sz="1200" dirty="0"/>
              <a:t> + Preamble</a:t>
            </a:r>
          </a:p>
          <a:p>
            <a:pPr lvl="1">
              <a:buFont typeface="Arial" panose="020B0604020202020204" pitchFamily="34" charset="0"/>
              <a:buChar char="•"/>
            </a:pPr>
            <a:r>
              <a:rPr lang="en-US" sz="1100" dirty="0">
                <a:solidFill>
                  <a:schemeClr val="tx1"/>
                </a:solidFill>
                <a:cs typeface="+mn-cs"/>
                <a:hlinkClick r:id="rId2"/>
              </a:rPr>
              <a:t>24/1700</a:t>
            </a:r>
            <a:r>
              <a:rPr lang="en-US" sz="1100" dirty="0">
                <a:solidFill>
                  <a:schemeClr val="tx1"/>
                </a:solidFill>
                <a:cs typeface="+mn-cs"/>
              </a:rPr>
              <a:t> Collision detection mark for enhanced channel access             		Daniel </a:t>
            </a:r>
            <a:r>
              <a:rPr lang="en-US" sz="1100" dirty="0" err="1">
                <a:solidFill>
                  <a:schemeClr val="tx1"/>
                </a:solidFill>
                <a:cs typeface="+mn-cs"/>
              </a:rPr>
              <a:t>Verenzuela</a:t>
            </a:r>
            <a:endParaRPr lang="en-US" sz="1100" dirty="0">
              <a:solidFill>
                <a:schemeClr val="tx1"/>
              </a:solidFill>
              <a:cs typeface="+mn-cs"/>
            </a:endParaRPr>
          </a:p>
          <a:p>
            <a:pPr lvl="1">
              <a:buFont typeface="Arial" panose="020B0604020202020204" pitchFamily="34" charset="0"/>
              <a:buChar char="•"/>
            </a:pPr>
            <a:r>
              <a:rPr lang="en-US" sz="1100" dirty="0">
                <a:hlinkClick r:id="rId3"/>
              </a:rPr>
              <a:t>24/1644</a:t>
            </a:r>
            <a:r>
              <a:rPr lang="en-US" sz="1100" dirty="0"/>
              <a:t> Compact User field encodings						Brian Hart</a:t>
            </a:r>
          </a:p>
          <a:p>
            <a:pPr lvl="1">
              <a:buFont typeface="Arial" panose="020B0604020202020204" pitchFamily="34" charset="0"/>
              <a:buChar char="•"/>
            </a:pPr>
            <a:r>
              <a:rPr lang="en-US" sz="1100" dirty="0">
                <a:hlinkClick r:id="rId4"/>
              </a:rPr>
              <a:t>24/1645</a:t>
            </a:r>
            <a:r>
              <a:rPr lang="en-US" sz="1100" dirty="0"/>
              <a:t> Compact User field encodings - detailed examples				Brian Hart</a:t>
            </a:r>
            <a:endParaRPr lang="en-US" sz="1100" b="1" dirty="0"/>
          </a:p>
          <a:p>
            <a:pPr lvl="1">
              <a:buFont typeface="Arial" panose="020B0604020202020204" pitchFamily="34" charset="0"/>
              <a:buChar char="•"/>
            </a:pPr>
            <a:r>
              <a:rPr kumimoji="0" lang="fr-FR" sz="1100" b="0" i="0" u="none" strike="noStrike" kern="1200" cap="none" spc="0" normalizeH="0" baseline="0" noProof="0" dirty="0">
                <a:ln>
                  <a:noFill/>
                </a:ln>
                <a:solidFill>
                  <a:prstClr val="black"/>
                </a:solidFill>
                <a:effectLst/>
                <a:uLnTx/>
                <a:uFillTx/>
                <a:ea typeface="MS Gothic" panose="020B0609070205080204" pitchFamily="49" charset="-128"/>
                <a:hlinkClick r:id="rId5"/>
              </a:rPr>
              <a:t>24/1695</a:t>
            </a:r>
            <a:r>
              <a:rPr kumimoji="0" lang="fr-FR" sz="1100" b="0" i="0" u="none" strike="noStrike" kern="1200" cap="none" spc="0" normalizeH="0" baseline="0" noProof="0" dirty="0">
                <a:ln>
                  <a:noFill/>
                </a:ln>
                <a:solidFill>
                  <a:prstClr val="black"/>
                </a:solidFill>
                <a:effectLst/>
                <a:uLnTx/>
                <a:uFillTx/>
                <a:ea typeface="MS Gothic" panose="020B0609070205080204" pitchFamily="49" charset="-128"/>
              </a:rPr>
              <a:t> 11bn </a:t>
            </a:r>
            <a:r>
              <a:rPr kumimoji="0" lang="fr-FR" sz="1100" b="0" i="0" u="none" strike="noStrike" kern="1200" cap="none" spc="0" normalizeH="0" baseline="0" noProof="0" dirty="0" err="1">
                <a:ln>
                  <a:noFill/>
                </a:ln>
                <a:solidFill>
                  <a:prstClr val="black"/>
                </a:solidFill>
                <a:effectLst/>
                <a:uLnTx/>
                <a:uFillTx/>
                <a:ea typeface="MS Gothic" panose="020B0609070205080204" pitchFamily="49" charset="-128"/>
              </a:rPr>
              <a:t>signaling</a:t>
            </a:r>
            <a:r>
              <a:rPr kumimoji="0" lang="fr-FR" sz="1100" b="0" i="0" u="none" strike="noStrike" kern="1200" cap="none" spc="0" normalizeH="0" baseline="0" noProof="0" dirty="0">
                <a:ln>
                  <a:noFill/>
                </a:ln>
                <a:solidFill>
                  <a:prstClr val="black"/>
                </a:solidFill>
                <a:effectLst/>
                <a:uLnTx/>
                <a:uFillTx/>
                <a:ea typeface="MS Gothic" panose="020B0609070205080204" pitchFamily="49" charset="-128"/>
              </a:rPr>
              <a:t> design for extra MCS, UEQM, 2xLDPC			You-Wei Chen</a:t>
            </a:r>
          </a:p>
          <a:p>
            <a:pPr lvl="1">
              <a:buFont typeface="Arial" panose="020B0604020202020204" pitchFamily="34" charset="0"/>
              <a:buChar char="•"/>
            </a:pPr>
            <a:r>
              <a:rPr lang="en-US" sz="1100" dirty="0">
                <a:hlinkClick r:id="rId6"/>
              </a:rPr>
              <a:t>24/1772</a:t>
            </a:r>
            <a:r>
              <a:rPr lang="en-US" sz="1100" dirty="0"/>
              <a:t> Signaling for UHR PPDU follow up					Ross J. Yu</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7"/>
              </a:rPr>
              <a:t>24/1826</a:t>
            </a:r>
            <a:r>
              <a:rPr lang="en-GB" sz="1100" b="0" i="0" u="none" strike="noStrike" kern="1200" dirty="0">
                <a:solidFill>
                  <a:srgbClr val="FF0000"/>
                </a:solidFill>
                <a:effectLst/>
                <a:ea typeface="MS Gothic" panose="020B0609070205080204" pitchFamily="49" charset="-128"/>
              </a:rPr>
              <a:t> </a:t>
            </a:r>
            <a:r>
              <a:rPr lang="en-GB" sz="1100" b="0" i="0" u="none" strike="noStrike" kern="1200" dirty="0">
                <a:solidFill>
                  <a:srgbClr val="000000"/>
                </a:solidFill>
                <a:effectLst/>
                <a:ea typeface="MS Gothic" panose="020B0609070205080204" pitchFamily="49" charset="-128"/>
              </a:rPr>
              <a:t>5 bit MCS Table 								Ron Porat</a:t>
            </a:r>
          </a:p>
          <a:p>
            <a:pPr marL="800100" lvl="1" indent="-342900">
              <a:buFont typeface="Arial" panose="020B0604020202020204" pitchFamily="34" charset="0"/>
              <a:buChar char="•"/>
            </a:pPr>
            <a:r>
              <a:rPr lang="en-US" sz="1100" dirty="0">
                <a:hlinkClick r:id="rId8"/>
              </a:rPr>
              <a:t>24/1830</a:t>
            </a:r>
            <a:r>
              <a:rPr lang="en-US" sz="1100" dirty="0"/>
              <a:t> Efficient UHR-SIG encoding						Sigurd Schelstraete</a:t>
            </a:r>
          </a:p>
          <a:p>
            <a:pPr marL="800100" lvl="1" indent="-342900">
              <a:buFont typeface="Arial" panose="020B0604020202020204" pitchFamily="34" charset="0"/>
              <a:buChar char="•"/>
            </a:pPr>
            <a:r>
              <a:rPr lang="en-US" sz="1100" dirty="0">
                <a:hlinkClick r:id="rId9"/>
              </a:rPr>
              <a:t>24/1831</a:t>
            </a:r>
            <a:r>
              <a:rPr lang="en-US" sz="1100" dirty="0"/>
              <a:t> UHR U-SIG and UHR-SIG common field general design			Juan Fang</a:t>
            </a:r>
          </a:p>
          <a:p>
            <a:pPr lvl="1">
              <a:buFont typeface="Arial" panose="020B0604020202020204" pitchFamily="34" charset="0"/>
              <a:buChar char="•"/>
            </a:pPr>
            <a:r>
              <a:rPr lang="en-US" sz="1100" dirty="0">
                <a:cs typeface="+mn-cs"/>
                <a:hlinkClick r:id="rId10"/>
              </a:rPr>
              <a:t>24/1834</a:t>
            </a:r>
            <a:r>
              <a:rPr lang="en-US" sz="1100" dirty="0">
                <a:cs typeface="+mn-cs"/>
              </a:rPr>
              <a:t> 11bn Non-ELR Signaling Design for New Features			Alice Chen</a:t>
            </a:r>
          </a:p>
          <a:p>
            <a:pPr lvl="1">
              <a:buFont typeface="Arial" panose="020B0604020202020204" pitchFamily="34" charset="0"/>
              <a:buChar char="•"/>
            </a:pPr>
            <a:r>
              <a:rPr lang="en-US" sz="1100" dirty="0">
                <a:hlinkClick r:id="rId11"/>
              </a:rPr>
              <a:t>24/1840</a:t>
            </a:r>
            <a:r>
              <a:rPr lang="en-US" sz="1100" dirty="0"/>
              <a:t> UHR MU PPDU user info field signaling					Rui Cao</a:t>
            </a:r>
            <a:endParaRPr lang="en-GB" sz="1100" dirty="0"/>
          </a:p>
          <a:p>
            <a:pPr lvl="1">
              <a:buFont typeface="Arial" panose="020B0604020202020204" pitchFamily="34" charset="0"/>
              <a:buChar char="•"/>
            </a:pPr>
            <a:r>
              <a:rPr lang="en-GB" sz="1100" dirty="0">
                <a:hlinkClick r:id="rId12"/>
              </a:rPr>
              <a:t>24/1864</a:t>
            </a:r>
            <a:r>
              <a:rPr lang="en-GB" sz="1100" dirty="0"/>
              <a:t> MAP PPDU Consideration and Harmonized U-SIG </a:t>
            </a:r>
            <a:r>
              <a:rPr lang="en-GB" sz="1100" dirty="0" err="1"/>
              <a:t>Signaling</a:t>
            </a:r>
            <a:r>
              <a:rPr lang="en-GB" sz="1100" dirty="0"/>
              <a:t>		You-Wei Chen</a:t>
            </a:r>
            <a:endParaRPr lang="en-GB" sz="14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823265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Ron Porat – DRU: 24/1567r0</a:t>
            </a:r>
          </a:p>
          <a:p>
            <a:pPr>
              <a:buFont typeface="Arial" panose="020B0604020202020204" pitchFamily="34" charset="0"/>
              <a:buChar char="•"/>
            </a:pPr>
            <a:r>
              <a:rPr lang="en-US" sz="1600" dirty="0"/>
              <a:t>SP2 – Ron Porat – DRU: 24/1567r0</a:t>
            </a:r>
          </a:p>
          <a:p>
            <a:pPr>
              <a:buFont typeface="Arial" panose="020B0604020202020204" pitchFamily="34" charset="0"/>
              <a:buChar char="•"/>
            </a:pPr>
            <a:r>
              <a:rPr lang="en-US" sz="1600" dirty="0"/>
              <a:t>SP3 – </a:t>
            </a:r>
            <a:r>
              <a:rPr lang="en-US" sz="1600" dirty="0" err="1"/>
              <a:t>Chenchen</a:t>
            </a:r>
            <a:r>
              <a:rPr lang="en-US" sz="1600" dirty="0"/>
              <a:t> Liu – DRU: 24/1901r0</a:t>
            </a:r>
          </a:p>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47178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Miscellaneous (1 hr)</a:t>
            </a:r>
          </a:p>
          <a:p>
            <a:pPr lvl="0">
              <a:buFont typeface="Arial" panose="020B0604020202020204" pitchFamily="34" charset="0"/>
              <a:buChar char="•"/>
            </a:pPr>
            <a:r>
              <a:rPr lang="en-GB" sz="1600" dirty="0"/>
              <a:t>Submissions –C-RTWT + QoS</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24/1261</a:t>
            </a:r>
            <a:r>
              <a:rPr lang="en-US" sz="1200" dirty="0">
                <a:effectLst/>
              </a:rPr>
              <a:t> </a:t>
            </a:r>
            <a:r>
              <a:rPr lang="en-GB" sz="1200" b="0" i="0" u="none" strike="noStrike" kern="1200" dirty="0">
                <a:solidFill>
                  <a:srgbClr val="000000"/>
                </a:solidFill>
                <a:effectLst/>
                <a:ea typeface="MS Gothic" panose="020B0609070205080204" pitchFamily="49" charset="-128"/>
              </a:rPr>
              <a:t>Considerations on Client Power Save for 11bn</a:t>
            </a:r>
            <a:r>
              <a:rPr lang="en-US" sz="1200" dirty="0">
                <a:effectLst/>
              </a:rPr>
              <a:t> 		</a:t>
            </a:r>
            <a:r>
              <a:rPr lang="en-US" sz="1200">
                <a:effectLst/>
              </a:rPr>
              <a:t>		</a:t>
            </a:r>
            <a:r>
              <a:rPr lang="en-GB" sz="1200" b="0" i="0" u="none" strike="noStrike" kern="1200">
                <a:solidFill>
                  <a:srgbClr val="000000"/>
                </a:solidFill>
                <a:effectLst/>
                <a:ea typeface="MS Gothic" panose="020B0609070205080204" pitchFamily="49" charset="-128"/>
              </a:rPr>
              <a:t>Liuming Lu</a:t>
            </a:r>
          </a:p>
          <a:p>
            <a:pPr lvl="1">
              <a:buFont typeface="Arial" panose="020B0604020202020204" pitchFamily="34" charset="0"/>
              <a:buChar char="•"/>
            </a:pPr>
            <a:r>
              <a:rPr lang="en-US" sz="1200" dirty="0">
                <a:hlinkClick r:id="rId3"/>
              </a:rPr>
              <a:t>24/1457</a:t>
            </a:r>
            <a:r>
              <a:rPr lang="en-US" sz="1200" dirty="0"/>
              <a:t>	R-TWT Sharing								Gaius Y. H. Wee</a:t>
            </a:r>
          </a:p>
          <a:p>
            <a:pPr lvl="1">
              <a:buFont typeface="Arial" panose="020B0604020202020204" pitchFamily="34" charset="0"/>
              <a:buChar char="•"/>
            </a:pPr>
            <a:r>
              <a:rPr lang="en-US" sz="1200" dirty="0">
                <a:hlinkClick r:id="rId4"/>
              </a:rPr>
              <a:t>24/1577</a:t>
            </a:r>
            <a:r>
              <a:rPr lang="en-US" sz="1200" dirty="0"/>
              <a:t>	Non-Primary Channel Access During R-TWT Coordination		Leonardo </a:t>
            </a:r>
            <a:r>
              <a:rPr lang="en-US" sz="1200" dirty="0" err="1"/>
              <a:t>Lanante</a:t>
            </a:r>
            <a:endParaRPr lang="en-US" sz="1400" dirty="0"/>
          </a:p>
          <a:p>
            <a:pPr lvl="1">
              <a:buFont typeface="Arial" panose="020B0604020202020204" pitchFamily="34" charset="0"/>
              <a:buChar char="•"/>
            </a:pPr>
            <a:r>
              <a:rPr lang="en-US" sz="1200" dirty="0">
                <a:solidFill>
                  <a:srgbClr val="FF0000"/>
                </a:solidFill>
              </a:rPr>
              <a:t>24/0825</a:t>
            </a:r>
            <a:r>
              <a:rPr lang="en-US" sz="1200" dirty="0"/>
              <a:t>	Dynamic QoS									Rubayet Shafin</a:t>
            </a:r>
          </a:p>
          <a:p>
            <a:pPr lvl="1">
              <a:buFont typeface="Arial" panose="020B0604020202020204" pitchFamily="34" charset="0"/>
              <a:buChar char="•"/>
            </a:pPr>
            <a:r>
              <a:rPr lang="en-US" sz="1200" dirty="0">
                <a:hlinkClick r:id="rId5"/>
              </a:rPr>
              <a:t>24/1355</a:t>
            </a:r>
            <a:r>
              <a:rPr lang="en-US" sz="1200" dirty="0"/>
              <a:t>	Considerations on SCS Enhancement					SATO Takuhiro</a:t>
            </a:r>
          </a:p>
          <a:p>
            <a:pPr lvl="1">
              <a:buFont typeface="Arial" panose="020B0604020202020204" pitchFamily="34" charset="0"/>
              <a:buChar char="•"/>
            </a:pPr>
            <a:r>
              <a:rPr lang="en-US" sz="1200" dirty="0">
                <a:hlinkClick r:id="rId6"/>
              </a:rPr>
              <a:t>24/1438</a:t>
            </a:r>
            <a:r>
              <a:rPr lang="en-US" sz="1200" dirty="0"/>
              <a:t>	Enabling QoS Monitoring at AP Side					Guogang Huang</a:t>
            </a:r>
            <a:endParaRPr lang="en-GB" sz="12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0349653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SP1 – Maulik Vaidya – L4S </a:t>
            </a:r>
          </a:p>
          <a:p>
            <a:pPr marL="0" indent="0"/>
            <a:r>
              <a:rPr lang="en-US" sz="1200" b="0" dirty="0"/>
              <a:t>Do you agree to define an optional mechanism in 802.11bn which allows the MAC layer to indicate, to higher layers at the MAC/MLME-SAP boundary, the condition of congestion experienced (at or below MAC layer) to facilitate appropriate ECN markings by upper layers for IPv4/v6 packets?</a:t>
            </a:r>
          </a:p>
          <a:p>
            <a:pPr>
              <a:buFont typeface="Arial" panose="020B0604020202020204" pitchFamily="34" charset="0"/>
              <a:buChar char="•"/>
            </a:pPr>
            <a:r>
              <a:rPr lang="en-US" sz="1200" b="0" dirty="0"/>
              <a:t>NOTE 1 – The exact mechanism is TBD.</a:t>
            </a:r>
          </a:p>
          <a:p>
            <a:pPr>
              <a:buFont typeface="Arial" panose="020B0604020202020204" pitchFamily="34" charset="0"/>
              <a:buChar char="•"/>
            </a:pPr>
            <a:r>
              <a:rPr lang="en-US" sz="1200" b="0" dirty="0"/>
              <a:t>NOTE 2 – Criteria to determine the condition of congestion experienced is left to implementation and is therefore considered to be out of scope.</a:t>
            </a:r>
          </a:p>
          <a:p>
            <a:pPr marL="0" indent="0"/>
            <a:r>
              <a:rPr lang="en-US" sz="1200" b="0" i="1" dirty="0"/>
              <a:t>Supporting documents: 24/0399, 24/0384, 24/0818 (update 11/08)</a:t>
            </a:r>
          </a:p>
          <a:p>
            <a:pPr>
              <a:buFont typeface="Arial" panose="020B0604020202020204" pitchFamily="34" charset="0"/>
              <a:buChar char="•"/>
            </a:pPr>
            <a:r>
              <a:rPr lang="en-US" sz="1200" dirty="0"/>
              <a:t>SP2 – </a:t>
            </a:r>
            <a:r>
              <a:rPr lang="en-US" sz="1200" dirty="0" err="1"/>
              <a:t>Hongwon</a:t>
            </a:r>
            <a:r>
              <a:rPr lang="en-US" sz="1200" dirty="0"/>
              <a:t> Lee – Control </a:t>
            </a:r>
          </a:p>
          <a:p>
            <a:pPr marL="0" indent="0"/>
            <a:r>
              <a:rPr lang="en-US" sz="1200" b="0" dirty="0"/>
              <a:t>Do you agree to include the following into the 11bn SFD?</a:t>
            </a:r>
          </a:p>
          <a:p>
            <a:pPr>
              <a:buFont typeface="Arial" panose="020B0604020202020204" pitchFamily="34" charset="0"/>
              <a:buChar char="•"/>
            </a:pPr>
            <a:r>
              <a:rPr lang="en-US" sz="1200" b="0" dirty="0"/>
              <a:t>11bn allows Multi-STA BA to carry one or more feedback (e.g. unavailability) information</a:t>
            </a:r>
          </a:p>
          <a:p>
            <a:pPr lvl="1">
              <a:buFont typeface="Arial" panose="020B0604020202020204" pitchFamily="34" charset="0"/>
              <a:buChar char="•"/>
            </a:pPr>
            <a:r>
              <a:rPr lang="en-US" sz="1100" b="0" dirty="0"/>
              <a:t>How to include feedback information is TBD</a:t>
            </a:r>
          </a:p>
          <a:p>
            <a:pPr marL="0" indent="0"/>
            <a:r>
              <a:rPr lang="en-US" sz="1200" b="0" i="1" dirty="0"/>
              <a:t>Supporting documents: [24/834, 24/1490]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584471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t>SP3 –Mohamed Abouelseoud – Low Latency</a:t>
            </a:r>
          </a:p>
          <a:p>
            <a:pPr marL="0" indent="0"/>
            <a:r>
              <a:rPr lang="en-US" sz="1200" b="0" dirty="0"/>
              <a:t>Define or improve an existing mechanism so that a non-AP STA that is a TXOP responder can indicate its low latency needs (for traffic between the </a:t>
            </a:r>
            <a:r>
              <a:rPr lang="en-US" sz="1200" b="0" dirty="0" err="1"/>
              <a:t>TxOP</a:t>
            </a:r>
            <a:r>
              <a:rPr lang="en-US" sz="1200" b="0" dirty="0"/>
              <a:t> responder and the </a:t>
            </a:r>
            <a:r>
              <a:rPr lang="en-US" sz="1200" b="0" dirty="0" err="1"/>
              <a:t>TxOP</a:t>
            </a:r>
            <a:r>
              <a:rPr lang="en-US" sz="1200" b="0" dirty="0"/>
              <a:t> Holder) in a control response frame. The TXOP holder should consider the indication in determining subsequent actions. Subsequent actions related to this indication are out of the scope of the standard.</a:t>
            </a:r>
          </a:p>
          <a:p>
            <a:pPr>
              <a:buFont typeface="Arial" panose="020B0604020202020204" pitchFamily="34" charset="0"/>
              <a:buChar char="•"/>
            </a:pPr>
            <a:r>
              <a:rPr lang="en-US" sz="1200" b="0" dirty="0"/>
              <a:t>Note: whether an AP can Indicate its Low latency needs is TBD</a:t>
            </a:r>
          </a:p>
          <a:p>
            <a:pPr marL="0" indent="0"/>
            <a:r>
              <a:rPr lang="en-US" sz="1200" b="0" i="1" dirty="0"/>
              <a:t>Supporting documents: [doc]</a:t>
            </a:r>
          </a:p>
          <a:p>
            <a:pPr>
              <a:buFont typeface="Arial" panose="020B0604020202020204" pitchFamily="34" charset="0"/>
              <a:buChar char="•"/>
            </a:pPr>
            <a:r>
              <a:rPr lang="en-US" sz="1200" dirty="0"/>
              <a:t>SP4 – Po-Kai Huang – Security</a:t>
            </a:r>
          </a:p>
          <a:p>
            <a:pPr marL="0" indent="0"/>
            <a:r>
              <a:rPr lang="en-US" sz="1200" b="0" dirty="0"/>
              <a:t>Do you support the following in 802.11bn?</a:t>
            </a:r>
          </a:p>
          <a:p>
            <a:pPr>
              <a:buFont typeface="Arial" panose="020B0604020202020204" pitchFamily="34" charset="0"/>
              <a:buChar char="•"/>
            </a:pPr>
            <a:r>
              <a:rPr lang="en-US" sz="1200" b="0" dirty="0"/>
              <a:t>Define Trigger frame protection</a:t>
            </a:r>
          </a:p>
          <a:p>
            <a:pPr>
              <a:buFont typeface="Arial" panose="020B0604020202020204" pitchFamily="34" charset="0"/>
              <a:buChar char="•"/>
            </a:pPr>
            <a:r>
              <a:rPr lang="en-US" sz="1200" b="0" dirty="0"/>
              <a:t>Define BAR frame protection for Compressed BAR and Multi-TID BAR variants</a:t>
            </a:r>
          </a:p>
          <a:p>
            <a:pPr>
              <a:buFont typeface="Arial" panose="020B0604020202020204" pitchFamily="34" charset="0"/>
              <a:buChar char="•"/>
            </a:pPr>
            <a:r>
              <a:rPr lang="en-US" sz="1200" b="0" dirty="0"/>
              <a:t>Define BA frame protection for Multi-STA BA variants</a:t>
            </a:r>
          </a:p>
          <a:p>
            <a:pPr marL="0" indent="0"/>
            <a:r>
              <a:rPr lang="en-US" sz="1200" b="0" i="1" dirty="0"/>
              <a:t>Supporting documents: [23/1995r0, 23/1933r0, 23/1914r2, 23/1915r1, 23/2001r2, 23/312r0, 23/286r0, 23/352r1, 23/1102r0, 24/535r0, 24/497r0, 24/547r2]</a:t>
            </a:r>
          </a:p>
          <a:p>
            <a:pPr>
              <a:buFont typeface="Arial" panose="020B0604020202020204" pitchFamily="34" charset="0"/>
              <a:buChar char="•"/>
            </a:pPr>
            <a:r>
              <a:rPr lang="en-US" sz="1200" dirty="0"/>
              <a:t>SP5 –Dibakar Das – QoS </a:t>
            </a:r>
          </a:p>
          <a:p>
            <a:pPr marL="0" indent="0"/>
            <a:r>
              <a:rPr lang="en-US" sz="1200" b="0" dirty="0"/>
              <a:t>Do you agree that UHR should allow more than two TIDs to be mapped to high priority ACs (i.e., VO or VI)?</a:t>
            </a:r>
          </a:p>
          <a:p>
            <a:pPr>
              <a:buFont typeface="Arial" panose="020B0604020202020204" pitchFamily="34" charset="0"/>
              <a:buChar char="•"/>
            </a:pPr>
            <a:r>
              <a:rPr lang="en-US" sz="1200" b="0" dirty="0"/>
              <a:t>Up to one TID for each AC currently assigned to BE and BK are remapped.</a:t>
            </a:r>
          </a:p>
          <a:p>
            <a:pPr>
              <a:buFont typeface="Arial" panose="020B0604020202020204" pitchFamily="34" charset="0"/>
              <a:buChar char="•"/>
            </a:pPr>
            <a:r>
              <a:rPr lang="en-US" sz="1200" b="0" dirty="0"/>
              <a:t>Those TIDs may be used dynamically (e.g., following an SCS flow setup).</a:t>
            </a:r>
          </a:p>
          <a:p>
            <a:pPr marL="0" indent="0"/>
            <a:r>
              <a:rPr lang="en-US" sz="1200" b="0" i="1" dirty="0"/>
              <a:t>Supporting documents: 24-463r1, 24/1899</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1712100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SP6 – Laurent – NPCA</a:t>
            </a:r>
          </a:p>
          <a:p>
            <a:pPr marL="0" indent="0"/>
            <a:r>
              <a:rPr lang="en-US" sz="1400" b="0" dirty="0"/>
              <a:t>Do you support that the event that triggers switching to the NPCA primary channel shall be</a:t>
            </a:r>
          </a:p>
          <a:p>
            <a:pPr>
              <a:buFont typeface="Arial" panose="020B0604020202020204" pitchFamily="34" charset="0"/>
              <a:buChar char="•"/>
            </a:pPr>
            <a:r>
              <a:rPr lang="en-US" sz="1400" b="0" dirty="0"/>
              <a:t>OBSS Control frame exchange (e.g., (MU-)RTS/CTS) or</a:t>
            </a:r>
          </a:p>
          <a:p>
            <a:pPr>
              <a:buFont typeface="Arial" panose="020B0604020202020204" pitchFamily="34" charset="0"/>
              <a:buChar char="•"/>
            </a:pPr>
            <a:r>
              <a:rPr lang="en-US" sz="1400" b="0" dirty="0"/>
              <a:t>OBSS HE/EHT/UHR PPDU</a:t>
            </a:r>
          </a:p>
          <a:p>
            <a:pPr marL="0" indent="0"/>
            <a:r>
              <a:rPr lang="en-US" sz="1400" b="0" i="1" dirty="0"/>
              <a:t>Supporting documents: [24/0495r0]</a:t>
            </a:r>
          </a:p>
          <a:p>
            <a:pPr>
              <a:buFont typeface="Arial" panose="020B0604020202020204" pitchFamily="34" charset="0"/>
              <a:buChar char="•"/>
            </a:pPr>
            <a:r>
              <a:rPr lang="en-US" sz="1400" dirty="0"/>
              <a:t>SP7 – Laurent – NPCA</a:t>
            </a:r>
          </a:p>
          <a:p>
            <a:pPr marL="0" indent="0"/>
            <a:r>
              <a:rPr lang="en-US" sz="1400" b="0" dirty="0"/>
              <a:t>Do you support that the NPCA operation shall use the same EDCA parameters ((MU) EDCA Parameter Set, EPCS EDCA Parameters), on both the BSS primary channel and the NPCA primary channel.</a:t>
            </a:r>
          </a:p>
          <a:p>
            <a:pPr marL="0" indent="0"/>
            <a:r>
              <a:rPr lang="en-US" sz="1400" b="0" i="1" dirty="0"/>
              <a:t>Supporting documents: [24/0495r0]</a:t>
            </a:r>
          </a:p>
          <a:p>
            <a:pPr>
              <a:buFont typeface="Arial" panose="020B0604020202020204" pitchFamily="34" charset="0"/>
              <a:buChar char="•"/>
            </a:pPr>
            <a:r>
              <a:rPr lang="en-US" sz="1400" dirty="0"/>
              <a:t>SP8 –X – Y</a:t>
            </a:r>
          </a:p>
          <a:p>
            <a:pPr marL="0" indent="0"/>
            <a:r>
              <a:rPr lang="en-GB" sz="1400" b="0" i="0" u="none" strike="noStrike" dirty="0">
                <a:solidFill>
                  <a:srgbClr val="000000"/>
                </a:solidFill>
                <a:effectLst/>
              </a:rPr>
              <a:t>[doc]</a:t>
            </a:r>
          </a:p>
          <a:p>
            <a:pPr>
              <a:buFont typeface="Arial" panose="020B0604020202020204" pitchFamily="34" charset="0"/>
              <a:buChar char="•"/>
            </a:pPr>
            <a:r>
              <a:rPr lang="en-US" sz="1400" dirty="0"/>
              <a:t>SP9 –X – Y</a:t>
            </a:r>
          </a:p>
          <a:p>
            <a:pPr marL="0" indent="0"/>
            <a:r>
              <a:rPr lang="en-GB" sz="1400" b="0" i="0" u="none" strike="noStrike" dirty="0">
                <a:solidFill>
                  <a:srgbClr val="000000"/>
                </a:solidFill>
                <a:effectLst/>
              </a:rPr>
              <a:t>[doc]</a:t>
            </a:r>
          </a:p>
          <a:p>
            <a:pPr>
              <a:buFont typeface="Arial" panose="020B0604020202020204" pitchFamily="34" charset="0"/>
              <a:buChar char="•"/>
            </a:pPr>
            <a:r>
              <a:rPr lang="en-US" sz="1400" dirty="0"/>
              <a:t>SP10 –X – Y</a:t>
            </a:r>
          </a:p>
          <a:p>
            <a:pPr marL="0" indent="0"/>
            <a:r>
              <a:rPr lang="en-GB" sz="1400" b="0" i="0" u="none" strike="noStrike" dirty="0">
                <a:solidFill>
                  <a:srgbClr val="000000"/>
                </a:solidFill>
                <a:effectLst/>
              </a:rPr>
              <a:t>[doc]</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015867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CBF + 2x LDPC + TBD (1 hr)</a:t>
            </a:r>
          </a:p>
          <a:p>
            <a:pPr lvl="0">
              <a:buFont typeface="Arial" panose="020B0604020202020204" pitchFamily="34" charset="0"/>
              <a:buChar char="•"/>
            </a:pPr>
            <a:r>
              <a:rPr lang="en-GB" sz="1400" dirty="0"/>
              <a:t>Submissions – DRU LTF + DRU Misc. Part 1</a:t>
            </a:r>
            <a:endParaRPr lang="en-GB" sz="900" strike="sngStrike" dirty="0">
              <a:solidFill>
                <a:schemeClr val="bg1">
                  <a:lumMod val="65000"/>
                </a:schemeClr>
              </a:solidFill>
            </a:endParaRPr>
          </a:p>
          <a:p>
            <a:pPr lvl="1">
              <a:buFont typeface="Arial" panose="020B0604020202020204" pitchFamily="34" charset="0"/>
              <a:buChar char="•"/>
            </a:pPr>
            <a:r>
              <a:rPr lang="en-GB" sz="1200" dirty="0">
                <a:hlinkClick r:id="rId2"/>
              </a:rPr>
              <a:t>24/1726</a:t>
            </a:r>
            <a:r>
              <a:rPr lang="en-GB" sz="1200" dirty="0"/>
              <a:t> Complementary Sequence-Based LTF Design for DRU			Rui Yang</a:t>
            </a:r>
          </a:p>
          <a:p>
            <a:pPr lvl="1">
              <a:buFont typeface="Arial" panose="020B0604020202020204" pitchFamily="34" charset="0"/>
              <a:buChar char="•"/>
            </a:pPr>
            <a:r>
              <a:rPr lang="en-GB" sz="1200" dirty="0">
                <a:hlinkClick r:id="rId3"/>
              </a:rPr>
              <a:t>24/1754</a:t>
            </a:r>
            <a:r>
              <a:rPr lang="en-GB" sz="1200" dirty="0"/>
              <a:t> 20-mhz-uhr-ltf-sequence-for-dru						Eunsung Park</a:t>
            </a:r>
          </a:p>
          <a:p>
            <a:pPr lvl="1">
              <a:buFont typeface="Arial" panose="020B0604020202020204" pitchFamily="34" charset="0"/>
              <a:buChar char="•"/>
            </a:pPr>
            <a:r>
              <a:rPr lang="en-US" sz="1200" dirty="0">
                <a:hlinkClick r:id="rId4"/>
              </a:rPr>
              <a:t>24/1796</a:t>
            </a:r>
            <a:r>
              <a:rPr lang="en-US" sz="1200" dirty="0"/>
              <a:t> New LTF Sequences for DRU							Mahmoud Kamel</a:t>
            </a:r>
          </a:p>
          <a:p>
            <a:pPr lvl="1">
              <a:buFont typeface="Arial" panose="020B0604020202020204" pitchFamily="34" charset="0"/>
              <a:buChar char="•"/>
            </a:pPr>
            <a:r>
              <a:rPr lang="en-GB" sz="1200" dirty="0">
                <a:hlinkClick r:id="rId5"/>
              </a:rPr>
              <a:t>24/1744</a:t>
            </a:r>
            <a:r>
              <a:rPr lang="en-GB" sz="1200" dirty="0"/>
              <a:t> Discussion on DRU Indication Follow-up					Mengshi Hu</a:t>
            </a:r>
          </a:p>
          <a:p>
            <a:pPr lvl="1">
              <a:buFont typeface="Arial" panose="020B0604020202020204" pitchFamily="34" charset="0"/>
              <a:buChar char="•"/>
            </a:pPr>
            <a:r>
              <a:rPr lang="en-GB" sz="1200" dirty="0">
                <a:hlinkClick r:id="rId6"/>
              </a:rPr>
              <a:t>24/1753</a:t>
            </a:r>
            <a:r>
              <a:rPr lang="en-GB" sz="1200" dirty="0"/>
              <a:t> </a:t>
            </a:r>
            <a:r>
              <a:rPr lang="en-GB" sz="1200" dirty="0" err="1"/>
              <a:t>Signaling</a:t>
            </a:r>
            <a:r>
              <a:rPr lang="en-GB" sz="1200" dirty="0"/>
              <a:t>-for-</a:t>
            </a:r>
            <a:r>
              <a:rPr lang="en-GB" sz="1200" dirty="0" err="1"/>
              <a:t>dru</a:t>
            </a:r>
            <a:r>
              <a:rPr lang="en-GB" sz="1200" dirty="0"/>
              <a:t>-in-trigger-frame-follow-up					Eunsung Park</a:t>
            </a:r>
          </a:p>
          <a:p>
            <a:pPr lvl="1">
              <a:buFont typeface="Arial" panose="020B0604020202020204" pitchFamily="34" charset="0"/>
              <a:buChar char="•"/>
            </a:pPr>
            <a:r>
              <a:rPr lang="en-GB" sz="1200" dirty="0">
                <a:hlinkClick r:id="rId7"/>
              </a:rPr>
              <a:t>24/1778</a:t>
            </a:r>
            <a:r>
              <a:rPr lang="en-GB" sz="1200" dirty="0"/>
              <a:t> Distributed RU Distortion, Beamforming, Power Control			Rainer Strobel</a:t>
            </a:r>
          </a:p>
          <a:p>
            <a:pPr lvl="1">
              <a:buFont typeface="Arial" panose="020B0604020202020204" pitchFamily="34" charset="0"/>
              <a:buChar char="•"/>
            </a:pPr>
            <a:r>
              <a:rPr lang="en-GB" sz="1200" dirty="0">
                <a:solidFill>
                  <a:schemeClr val="tx1"/>
                </a:solidFill>
                <a:hlinkClick r:id="rId8"/>
              </a:rPr>
              <a:t>24/1745</a:t>
            </a:r>
            <a:r>
              <a:rPr lang="en-GB" sz="1200" dirty="0">
                <a:solidFill>
                  <a:schemeClr val="tx1"/>
                </a:solidFill>
              </a:rPr>
              <a:t> Discussion on Frequency Domain UEQM					Mengshi Hu</a:t>
            </a:r>
          </a:p>
          <a:p>
            <a:pPr lvl="1">
              <a:buFont typeface="Arial" panose="020B0604020202020204" pitchFamily="34" charset="0"/>
              <a:buChar char="•"/>
            </a:pPr>
            <a:r>
              <a:rPr lang="en-GB" sz="1200" dirty="0">
                <a:solidFill>
                  <a:schemeClr val="tx1"/>
                </a:solidFill>
                <a:hlinkClick r:id="rId9"/>
              </a:rPr>
              <a:t>24/1807</a:t>
            </a:r>
            <a:r>
              <a:rPr lang="en-GB" sz="1200" dirty="0">
                <a:solidFill>
                  <a:schemeClr val="tx1"/>
                </a:solidFill>
              </a:rPr>
              <a:t> Follow Up on UEQM Stream Parser						Ying Wang</a:t>
            </a:r>
          </a:p>
          <a:p>
            <a:pPr lvl="1">
              <a:buFont typeface="Arial" panose="020B0604020202020204" pitchFamily="34" charset="0"/>
              <a:buChar char="•"/>
            </a:pPr>
            <a:r>
              <a:rPr lang="en-GB" sz="1200" dirty="0">
                <a:solidFill>
                  <a:srgbClr val="FF0000"/>
                </a:solidFill>
                <a:hlinkClick r:id="rId10"/>
              </a:rPr>
              <a:t>24/1832</a:t>
            </a:r>
            <a:r>
              <a:rPr lang="en-GB" sz="1200" dirty="0">
                <a:solidFill>
                  <a:srgbClr val="FF0000"/>
                </a:solidFill>
              </a:rPr>
              <a:t> </a:t>
            </a:r>
            <a:r>
              <a:rPr lang="en-GB" sz="1200" dirty="0">
                <a:solidFill>
                  <a:schemeClr val="tx1"/>
                </a:solidFill>
              </a:rPr>
              <a:t>Stream Parser for Unequal Modulation					Qinghua Li</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841196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4789427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Coexistence + L4S + Control (1 hr)</a:t>
            </a:r>
          </a:p>
          <a:p>
            <a:pPr lvl="0">
              <a:buFont typeface="Arial" panose="020B0604020202020204" pitchFamily="34" charset="0"/>
              <a:buChar char="•"/>
            </a:pPr>
            <a:r>
              <a:rPr lang="en-GB" sz="1600" dirty="0"/>
              <a:t>Submissions – NPCA + DSO + C-TDMA</a:t>
            </a:r>
            <a:endParaRPr lang="en-US" sz="1400" dirty="0"/>
          </a:p>
          <a:p>
            <a:pPr lvl="1">
              <a:buFont typeface="Arial" panose="020B0604020202020204" pitchFamily="34" charset="0"/>
              <a:buChar char="•"/>
            </a:pPr>
            <a:r>
              <a:rPr lang="en-US" sz="1200" dirty="0">
                <a:hlinkClick r:id="rId2"/>
              </a:rPr>
              <a:t>24/1093</a:t>
            </a:r>
            <a:r>
              <a:rPr lang="en-US" sz="1200" dirty="0"/>
              <a:t> Special scenarios in Non-Primary Channel Access				Sindhu Verma</a:t>
            </a:r>
          </a:p>
          <a:p>
            <a:pPr lvl="1">
              <a:buFont typeface="Arial" panose="020B0604020202020204" pitchFamily="34" charset="0"/>
              <a:buChar char="•"/>
            </a:pPr>
            <a:r>
              <a:rPr lang="en-US" sz="1200" dirty="0">
                <a:hlinkClick r:id="rId3"/>
              </a:rPr>
              <a:t>24/1523</a:t>
            </a:r>
            <a:r>
              <a:rPr lang="en-US" sz="1200" dirty="0"/>
              <a:t> NPCA During Intra-BSS Traffic On Primary Channel			Charlie </a:t>
            </a:r>
            <a:r>
              <a:rPr lang="en-US" sz="1200" dirty="0" err="1"/>
              <a:t>Pettersson</a:t>
            </a:r>
            <a:endParaRPr lang="en-US" sz="1400" dirty="0"/>
          </a:p>
          <a:p>
            <a:pPr lvl="1">
              <a:buFont typeface="Arial" panose="020B0604020202020204" pitchFamily="34" charset="0"/>
              <a:buChar char="•"/>
            </a:pPr>
            <a:r>
              <a:rPr lang="en-GB" sz="1200" dirty="0">
                <a:hlinkClick r:id="rId4"/>
              </a:rPr>
              <a:t>24/1157</a:t>
            </a:r>
            <a:r>
              <a:rPr lang="en-US" sz="1200" dirty="0"/>
              <a:t> </a:t>
            </a:r>
            <a:r>
              <a:rPr lang="en-GB" sz="1200" dirty="0"/>
              <a:t>Discussions on Dynamic Subchannel Operation</a:t>
            </a:r>
            <a:r>
              <a:rPr lang="en-US" sz="1200" dirty="0"/>
              <a:t> 				</a:t>
            </a:r>
            <a:r>
              <a:rPr lang="en-GB" sz="1200" dirty="0" err="1"/>
              <a:t>Hyeonjun</a:t>
            </a:r>
            <a:r>
              <a:rPr lang="en-GB" sz="1200" dirty="0"/>
              <a:t> Sung</a:t>
            </a:r>
            <a:r>
              <a:rPr lang="en-US" sz="1200" dirty="0"/>
              <a:t> </a:t>
            </a:r>
            <a:endParaRPr lang="en-US" sz="1400" dirty="0"/>
          </a:p>
          <a:p>
            <a:pPr lvl="1">
              <a:buFont typeface="Arial" panose="020B0604020202020204" pitchFamily="34" charset="0"/>
              <a:buChar char="•"/>
            </a:pPr>
            <a:r>
              <a:rPr lang="en-GB" sz="1200" dirty="0">
                <a:hlinkClick r:id="rId5"/>
              </a:rPr>
              <a:t>24/1375</a:t>
            </a:r>
            <a:r>
              <a:rPr lang="en-US" sz="1200" dirty="0"/>
              <a:t> </a:t>
            </a:r>
            <a:r>
              <a:rPr lang="en-GB" sz="1200" dirty="0"/>
              <a:t>C-TDMA analysis for time-sensitive traffic under congested scenarios</a:t>
            </a:r>
            <a:r>
              <a:rPr lang="en-US" sz="1200" dirty="0"/>
              <a:t> 	</a:t>
            </a:r>
            <a:r>
              <a:rPr lang="en-GB" sz="1200" dirty="0"/>
              <a:t>Inaki Val</a:t>
            </a:r>
            <a:r>
              <a:rPr lang="en-US" sz="12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86620697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IM + ELR Part 1</a:t>
            </a:r>
          </a:p>
          <a:p>
            <a:pPr lvl="1">
              <a:buFont typeface="Arial" panose="020B0604020202020204" pitchFamily="34" charset="0"/>
              <a:buChar char="•"/>
            </a:pPr>
            <a:r>
              <a:rPr lang="en-US" sz="1400" dirty="0">
                <a:solidFill>
                  <a:srgbClr val="FF0000"/>
                </a:solidFill>
                <a:hlinkClick r:id="rId2"/>
              </a:rPr>
              <a:t>24/1747</a:t>
            </a:r>
            <a:r>
              <a:rPr lang="en-US" sz="1400" dirty="0">
                <a:solidFill>
                  <a:srgbClr val="FF0000"/>
                </a:solidFill>
              </a:rPr>
              <a:t>	</a:t>
            </a:r>
            <a:r>
              <a:rPr lang="en-US" sz="1400" dirty="0"/>
              <a:t>Discussion on </a:t>
            </a:r>
            <a:r>
              <a:rPr lang="en-US" sz="1400" dirty="0" err="1"/>
              <a:t>Signalling</a:t>
            </a:r>
            <a:r>
              <a:rPr lang="en-US" sz="1400" dirty="0"/>
              <a:t> of </a:t>
            </a:r>
            <a:r>
              <a:rPr lang="en-US" sz="1400" dirty="0" err="1"/>
              <a:t>Add.l</a:t>
            </a:r>
            <a:r>
              <a:rPr lang="en-US" sz="1400" dirty="0"/>
              <a:t>. Pilots for Interference Mitigation	Ke Zhong</a:t>
            </a:r>
          </a:p>
          <a:p>
            <a:pPr lvl="1">
              <a:buFont typeface="Arial" panose="020B0604020202020204" pitchFamily="34" charset="0"/>
              <a:buChar char="•"/>
            </a:pPr>
            <a:r>
              <a:rPr lang="en-US" sz="1400" dirty="0">
                <a:solidFill>
                  <a:srgbClr val="FF0000"/>
                </a:solidFill>
                <a:hlinkClick r:id="rId3"/>
              </a:rPr>
              <a:t>24/1785</a:t>
            </a:r>
            <a:r>
              <a:rPr lang="en-US" sz="1400" dirty="0"/>
              <a:t>	Interference Mitigation Pilots – Definitions					Shimi Shilo</a:t>
            </a:r>
          </a:p>
          <a:p>
            <a:pPr lvl="1">
              <a:buFont typeface="Arial" panose="020B0604020202020204" pitchFamily="34" charset="0"/>
              <a:buChar char="•"/>
            </a:pPr>
            <a:r>
              <a:rPr lang="en-US" sz="1400" dirty="0">
                <a:solidFill>
                  <a:srgbClr val="FF0000"/>
                </a:solidFill>
                <a:hlinkClick r:id="rId2"/>
              </a:rPr>
              <a:t>24/1747</a:t>
            </a:r>
            <a:r>
              <a:rPr lang="en-US" sz="1400" dirty="0"/>
              <a:t>	Discussion on Transmission of ELR-SIG					Ke Zhong</a:t>
            </a:r>
          </a:p>
          <a:p>
            <a:pPr lvl="1">
              <a:buFont typeface="Arial" panose="020B0604020202020204" pitchFamily="34" charset="0"/>
              <a:buChar char="•"/>
            </a:pPr>
            <a:r>
              <a:rPr lang="en-US" sz="1400" dirty="0">
                <a:hlinkClick r:id="rId4"/>
              </a:rPr>
              <a:t>24/1764</a:t>
            </a:r>
            <a:r>
              <a:rPr lang="en-US" sz="1400" dirty="0"/>
              <a:t>	ELR PPDU follow up								Dongguk Lim</a:t>
            </a:r>
            <a:endParaRPr lang="en-GB" sz="1400"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8463298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05891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Security + QoS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Roaming Part 1</a:t>
            </a:r>
          </a:p>
          <a:p>
            <a:pPr lvl="1">
              <a:buFont typeface="Arial" panose="020B0604020202020204" pitchFamily="34" charset="0"/>
              <a:buChar char="•"/>
            </a:pPr>
            <a:r>
              <a:rPr lang="en-GB" sz="1400" dirty="0">
                <a:hlinkClick r:id="rId2"/>
              </a:rPr>
              <a:t>24/1388</a:t>
            </a:r>
            <a:r>
              <a:rPr lang="en-GB" sz="1400" dirty="0"/>
              <a:t> Thoughts on interface between AP MLDs for </a:t>
            </a:r>
            <a:r>
              <a:rPr lang="en-GB" sz="1400" dirty="0" err="1"/>
              <a:t>reamless</a:t>
            </a:r>
            <a:r>
              <a:rPr lang="en-GB" sz="1400" dirty="0"/>
              <a:t> roaming	</a:t>
            </a:r>
            <a:r>
              <a:rPr lang="en-GB" sz="1400" dirty="0" err="1"/>
              <a:t>Haorui</a:t>
            </a:r>
            <a:r>
              <a:rPr lang="en-GB" sz="1400" dirty="0"/>
              <a:t> Yang</a:t>
            </a:r>
          </a:p>
          <a:p>
            <a:pPr lvl="1">
              <a:buFont typeface="Arial" panose="020B0604020202020204" pitchFamily="34" charset="0"/>
              <a:buChar char="•"/>
            </a:pPr>
            <a:r>
              <a:rPr lang="en-GB" sz="1400" dirty="0">
                <a:hlinkClick r:id="rId3"/>
              </a:rPr>
              <a:t>24/1425</a:t>
            </a:r>
            <a:r>
              <a:rPr lang="en-GB" sz="1400" dirty="0"/>
              <a:t> Considerations for Context Transfer in 11bn				Peshal Nayak</a:t>
            </a:r>
          </a:p>
          <a:p>
            <a:pPr lvl="1">
              <a:buFont typeface="Arial" panose="020B0604020202020204" pitchFamily="34" charset="0"/>
              <a:buChar char="•"/>
            </a:pPr>
            <a:r>
              <a:rPr lang="en-GB" sz="1400" dirty="0">
                <a:hlinkClick r:id="rId4"/>
              </a:rPr>
              <a:t>24/1444</a:t>
            </a:r>
            <a:r>
              <a:rPr lang="en-GB" sz="1400" dirty="0"/>
              <a:t> Roaming-with-context-transfer							Xiangxin Gu</a:t>
            </a:r>
          </a:p>
          <a:p>
            <a:pPr lvl="1">
              <a:buFont typeface="Arial" panose="020B0604020202020204" pitchFamily="34" charset="0"/>
              <a:buChar char="•"/>
            </a:pPr>
            <a:r>
              <a:rPr lang="en-GB" sz="1400" dirty="0">
                <a:hlinkClick r:id="rId5"/>
              </a:rPr>
              <a:t>24/1476</a:t>
            </a:r>
            <a:r>
              <a:rPr lang="en-GB" sz="1400" dirty="0"/>
              <a:t> Seamless roaming follow up 							Jay Yang</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2200272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Laurent – NPCA</a:t>
            </a:r>
          </a:p>
          <a:p>
            <a:pPr marL="0" indent="0"/>
            <a:r>
              <a:rPr lang="en-US" sz="1400" b="0" dirty="0"/>
              <a:t>Do you support that the NPCA operation shall use the same EDCA parameters ((MU) EDCA Parameter Set, EPCS EDCA Parameters), on both the BSS primary channel and the NPCA primary channel.</a:t>
            </a:r>
          </a:p>
          <a:p>
            <a:pPr marL="0" indent="0"/>
            <a:r>
              <a:rPr lang="en-US" sz="1400" b="0" i="1" dirty="0"/>
              <a:t>Supporting documents: [24/0495r0]</a:t>
            </a:r>
          </a:p>
          <a:p>
            <a:pPr>
              <a:buFont typeface="Arial" panose="020B0604020202020204" pitchFamily="34" charset="0"/>
              <a:buChar char="•"/>
            </a:pPr>
            <a:r>
              <a:rPr lang="en-US" sz="1400" dirty="0"/>
              <a:t>SP2 – Laurent – Coex</a:t>
            </a:r>
          </a:p>
          <a:p>
            <a:pPr marL="0" indent="0"/>
            <a:r>
              <a:rPr lang="en-US" sz="1400" b="0" dirty="0"/>
              <a:t>Do you support that a non-AP STA that is a TXOP responder can indicate in a response frame 1) for how long it will be available, if known and/or 2) whether it will be unavailable after a specific point in time and, if known, for how long</a:t>
            </a:r>
          </a:p>
          <a:p>
            <a:pPr>
              <a:buFont typeface="Arial" panose="020B0604020202020204" pitchFamily="34" charset="0"/>
              <a:buChar char="•"/>
            </a:pPr>
            <a:r>
              <a:rPr lang="en-US" sz="1400" b="0" dirty="0"/>
              <a:t>the response frame is a multi-STA BlockAck frame sent by the non-AP STA in response to the initial control frame or to MPDUs that solicit an immediate response</a:t>
            </a:r>
          </a:p>
          <a:p>
            <a:pPr marL="0" indent="0"/>
            <a:r>
              <a:rPr lang="en-US" sz="1400" b="0" i="1" dirty="0"/>
              <a:t>Supporting documents: [23-2002]</a:t>
            </a:r>
          </a:p>
          <a:p>
            <a:r>
              <a:rPr lang="en-US" sz="1400" dirty="0"/>
              <a:t>SP3 – X – Y</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4080139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r>
              <a:rPr lang="en-US" sz="1400" dirty="0"/>
              <a:t>SP4 – X – Y</a:t>
            </a:r>
          </a:p>
          <a:p>
            <a:r>
              <a:rPr lang="en-US" sz="1400" b="0" i="1" dirty="0"/>
              <a:t>Supporting documents: […]</a:t>
            </a:r>
          </a:p>
          <a:p>
            <a:r>
              <a:rPr lang="en-US" sz="1400" dirty="0"/>
              <a:t>SP5 – X – Y</a:t>
            </a:r>
          </a:p>
          <a:p>
            <a:r>
              <a:rPr lang="en-US" sz="1400" b="0" i="1" dirty="0"/>
              <a:t>Supporting documents: […]</a:t>
            </a:r>
          </a:p>
          <a:p>
            <a:r>
              <a:rPr lang="en-US" sz="1400" dirty="0"/>
              <a:t>SP6 – X – Y</a:t>
            </a:r>
          </a:p>
          <a:p>
            <a:r>
              <a:rPr lang="en-US" sz="1400" b="0" i="1" dirty="0"/>
              <a:t>Supporting documents: […]</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11334791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r>
              <a:rPr lang="en-US" sz="1400" dirty="0"/>
              <a:t>SP7 – X – Y</a:t>
            </a:r>
          </a:p>
          <a:p>
            <a:r>
              <a:rPr lang="en-US" sz="1400" b="0" i="1" dirty="0"/>
              <a:t>Supporting documents: […]</a:t>
            </a:r>
          </a:p>
          <a:p>
            <a:r>
              <a:rPr lang="en-US" sz="1400" dirty="0"/>
              <a:t>SP8 – X – Y</a:t>
            </a:r>
          </a:p>
          <a:p>
            <a:r>
              <a:rPr lang="en-US" sz="1400" b="0" i="1" dirty="0"/>
              <a:t>Supporting documents: […]</a:t>
            </a:r>
          </a:p>
          <a:p>
            <a:r>
              <a:rPr lang="en-US" sz="1400" dirty="0"/>
              <a:t>SP9 – X – Y</a:t>
            </a:r>
          </a:p>
          <a:p>
            <a:r>
              <a:rPr lang="en-US" sz="1400" b="0" i="1" dirty="0"/>
              <a:t>Supporting documents: […]</a:t>
            </a:r>
          </a:p>
          <a:p>
            <a:r>
              <a:rPr lang="en-US" sz="1400" dirty="0"/>
              <a:t>SP10 – X – Y</a:t>
            </a:r>
          </a:p>
          <a:p>
            <a:r>
              <a:rPr lang="en-US" sz="1400" b="0" i="1" dirty="0"/>
              <a:t>Supporting documents: […]</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7846882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ELR Part 2</a:t>
            </a:r>
          </a:p>
          <a:p>
            <a:pPr lvl="1">
              <a:buFont typeface="Arial" panose="020B0604020202020204" pitchFamily="34" charset="0"/>
              <a:buChar char="•"/>
            </a:pPr>
            <a:r>
              <a:rPr lang="en-US" sz="1400" dirty="0">
                <a:solidFill>
                  <a:srgbClr val="FF0000"/>
                </a:solidFill>
              </a:rPr>
              <a:t>24/1766</a:t>
            </a:r>
            <a:r>
              <a:rPr lang="en-US" sz="1400" dirty="0"/>
              <a:t>	Pilot Value Design for ELR PPDU				Bo Gong</a:t>
            </a:r>
          </a:p>
          <a:p>
            <a:pPr lvl="1">
              <a:buFont typeface="Arial" panose="020B0604020202020204" pitchFamily="34" charset="0"/>
              <a:buChar char="•"/>
            </a:pPr>
            <a:r>
              <a:rPr lang="en-US" sz="1400" dirty="0">
                <a:solidFill>
                  <a:srgbClr val="FF0000"/>
                </a:solidFill>
              </a:rPr>
              <a:t>24/1768</a:t>
            </a:r>
            <a:r>
              <a:rPr lang="en-US" sz="1400" dirty="0"/>
              <a:t>	UL/DL Indication for ELR PPDU				Bo Gong</a:t>
            </a:r>
          </a:p>
          <a:p>
            <a:pPr lvl="1">
              <a:buFont typeface="Arial" panose="020B0604020202020204" pitchFamily="34" charset="0"/>
              <a:buChar char="•"/>
            </a:pPr>
            <a:r>
              <a:rPr lang="en-US" sz="1400" dirty="0">
                <a:hlinkClick r:id="rId2"/>
              </a:rPr>
              <a:t>24/1841</a:t>
            </a:r>
            <a:r>
              <a:rPr lang="en-US" sz="1400" dirty="0"/>
              <a:t>	UHR ELR design open topics					Rui Cao</a:t>
            </a:r>
          </a:p>
          <a:p>
            <a:pPr lvl="1">
              <a:buFont typeface="Arial" panose="020B0604020202020204" pitchFamily="34" charset="0"/>
              <a:buChar char="•"/>
            </a:pPr>
            <a:r>
              <a:rPr lang="en-US" sz="1400" dirty="0">
                <a:solidFill>
                  <a:srgbClr val="FF0000"/>
                </a:solidFill>
              </a:rPr>
              <a:t>24/1850</a:t>
            </a:r>
            <a:r>
              <a:rPr lang="en-US" sz="1400" dirty="0"/>
              <a:t>	Mid-Range Support for ELR PPDU				Junghoon Suh</a:t>
            </a:r>
            <a:endParaRPr lang="en-GB" sz="1400"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232189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3156333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Roaming Part 2</a:t>
            </a:r>
          </a:p>
          <a:p>
            <a:pPr lvl="1">
              <a:buFont typeface="Arial" panose="020B0604020202020204" pitchFamily="34" charset="0"/>
              <a:buChar char="•"/>
            </a:pPr>
            <a:r>
              <a:rPr lang="en-GB" sz="1400" dirty="0">
                <a:solidFill>
                  <a:srgbClr val="FF0000"/>
                </a:solidFill>
              </a:rPr>
              <a:t>24/1516</a:t>
            </a:r>
            <a:r>
              <a:rPr lang="en-GB" sz="1400" dirty="0"/>
              <a:t> Seamless Roaming Context Transfer					</a:t>
            </a:r>
            <a:r>
              <a:rPr lang="en-GB" sz="1400" dirty="0" err="1"/>
              <a:t>Yelin</a:t>
            </a:r>
            <a:r>
              <a:rPr lang="en-GB" sz="1400" dirty="0"/>
              <a:t> Yoon</a:t>
            </a:r>
          </a:p>
          <a:p>
            <a:pPr lvl="1">
              <a:buFont typeface="Arial" panose="020B0604020202020204" pitchFamily="34" charset="0"/>
              <a:buChar char="•"/>
            </a:pPr>
            <a:r>
              <a:rPr lang="en-GB" sz="1400" dirty="0">
                <a:solidFill>
                  <a:srgbClr val="FF0000"/>
                </a:solidFill>
              </a:rPr>
              <a:t>24/1517</a:t>
            </a:r>
            <a:r>
              <a:rPr lang="en-GB" sz="1400" dirty="0"/>
              <a:t> Seamless Roaming Data Transfer					</a:t>
            </a:r>
            <a:r>
              <a:rPr lang="en-GB" sz="1400" dirty="0" err="1"/>
              <a:t>Yelin</a:t>
            </a:r>
            <a:r>
              <a:rPr lang="en-GB" sz="1400" dirty="0"/>
              <a:t> Yoon</a:t>
            </a:r>
          </a:p>
          <a:p>
            <a:pPr lvl="1">
              <a:buFont typeface="Arial" panose="020B0604020202020204" pitchFamily="34" charset="0"/>
              <a:buChar char="•"/>
            </a:pPr>
            <a:r>
              <a:rPr lang="en-GB" sz="1400" dirty="0">
                <a:hlinkClick r:id="rId2"/>
              </a:rPr>
              <a:t>24/1528</a:t>
            </a:r>
            <a:r>
              <a:rPr lang="en-GB" sz="1400" dirty="0"/>
              <a:t> Details-on-data-forwarding-for-seamless-roaming			Ryuichi Hirata</a:t>
            </a:r>
          </a:p>
          <a:p>
            <a:pPr lvl="1">
              <a:buFont typeface="Arial" panose="020B0604020202020204" pitchFamily="34" charset="0"/>
              <a:buChar char="•"/>
            </a:pPr>
            <a:r>
              <a:rPr lang="en-GB" sz="1400" dirty="0">
                <a:hlinkClick r:id="rId3"/>
              </a:rPr>
              <a:t>24/1591</a:t>
            </a:r>
            <a:r>
              <a:rPr lang="en-GB" sz="1400" dirty="0"/>
              <a:t> Thoughts on Seamless Roaming and NPCA				Ning Gao</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5819647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400" dirty="0"/>
              <a:t>SP1 – Laurent – Coex</a:t>
            </a:r>
          </a:p>
          <a:p>
            <a:pPr marL="0" indent="0"/>
            <a:r>
              <a:rPr lang="en-US" sz="1400" b="0" dirty="0"/>
              <a:t>Do you support that a non-AP STA can request its associated AP to initiate TXOPs/frame exchanges with the STA with an initial control frame that enables the non-AP STA to include unavailability feedback in the initial response frame?</a:t>
            </a:r>
          </a:p>
          <a:p>
            <a:pPr marL="0" indent="0"/>
            <a:r>
              <a:rPr lang="en-US" sz="1400" b="0" dirty="0"/>
              <a:t>Supporting documents: [23-2002]</a:t>
            </a:r>
          </a:p>
          <a:p>
            <a:pPr>
              <a:buFont typeface="Arial" panose="020B0604020202020204" pitchFamily="34" charset="0"/>
              <a:buChar char="•"/>
            </a:pPr>
            <a:r>
              <a:rPr lang="en-US" sz="1400" dirty="0"/>
              <a:t>SP2 – Laurent – Coex</a:t>
            </a:r>
          </a:p>
          <a:p>
            <a:pPr marL="0" indent="0"/>
            <a:r>
              <a:rPr lang="en-US" sz="1400" b="0" dirty="0"/>
              <a:t>Do you support that if a UHR non-AP MLD operates in the eMLSR mode, then its associated UHR AP MLD, that supports transmitting intermediate FCS, shall include an intermediate FCS, if needed by the non-AP MLD, in every Initial Control Frames for eMLSR transmitted to the non-AP MLD through its affiliated APs on the eMLSR links?</a:t>
            </a:r>
          </a:p>
          <a:p>
            <a:pPr>
              <a:buFont typeface="Arial" panose="020B0604020202020204" pitchFamily="34" charset="0"/>
              <a:buChar char="•"/>
            </a:pPr>
            <a:r>
              <a:rPr lang="en-US" sz="1400" b="0" dirty="0"/>
              <a:t>Mandatory/optional support for transmitting intermediate FCS is TBD</a:t>
            </a:r>
          </a:p>
          <a:p>
            <a:pPr>
              <a:buFont typeface="Arial" panose="020B0604020202020204" pitchFamily="34" charset="0"/>
              <a:buChar char="•"/>
            </a:pPr>
            <a:r>
              <a:rPr lang="en-US" sz="1400" b="0" dirty="0"/>
              <a:t>The field that carries the Intermediate FCS shall be designed to be ignored by legacy STAs if they are scheduled in the same initial control frame</a:t>
            </a:r>
          </a:p>
          <a:p>
            <a:pPr>
              <a:buFont typeface="Arial" panose="020B0604020202020204" pitchFamily="34" charset="0"/>
              <a:buChar char="•"/>
            </a:pPr>
            <a:r>
              <a:rPr lang="en-US" sz="1400" b="0" dirty="0"/>
              <a:t>Note: intermediate FCS may not be needed, for instance, if the STA requires no padding. It is TBD whether an intermediate FCS can be avoided if a MIC is present.</a:t>
            </a:r>
          </a:p>
          <a:p>
            <a:pPr marL="0" indent="0"/>
            <a:r>
              <a:rPr lang="en-US" sz="1400" b="0" dirty="0"/>
              <a:t>Supporting documents: [24-1227r1]</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77892306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200" dirty="0"/>
              <a:t>SP3 – Abdel – Coex</a:t>
            </a:r>
          </a:p>
          <a:p>
            <a:pPr marL="0" indent="0"/>
            <a:r>
              <a:rPr lang="en-US" sz="1200" b="0" dirty="0"/>
              <a:t>Do you support to include the following in the 11bn SFD:</a:t>
            </a:r>
          </a:p>
          <a:p>
            <a:pPr>
              <a:buFont typeface="Arial" panose="020B0604020202020204" pitchFamily="34" charset="0"/>
              <a:buChar char="•"/>
            </a:pPr>
            <a:r>
              <a:rPr lang="en-US" sz="1200" b="0" dirty="0"/>
              <a:t>An individually addressed BSRP Trigger, used as an ICF, can indicate whether the responding PPDU is a non-HT (duplicate) PPDU and contains a multi-STA BA?</a:t>
            </a:r>
          </a:p>
          <a:p>
            <a:pPr lvl="1">
              <a:buFont typeface="Arial" panose="020B0604020202020204" pitchFamily="34" charset="0"/>
              <a:buChar char="•"/>
            </a:pPr>
            <a:r>
              <a:rPr lang="en-US" sz="1100" dirty="0"/>
              <a:t>The indication (TBD whether reserved value or a reserved bit) is carried in the Common Info field of the BSRP Trigger frame</a:t>
            </a:r>
          </a:p>
          <a:p>
            <a:pPr marL="0" indent="0"/>
            <a:r>
              <a:rPr lang="en-US" sz="1200" b="0" i="1" dirty="0"/>
              <a:t>Supporting documents: [1550r0]</a:t>
            </a:r>
          </a:p>
          <a:p>
            <a:pPr>
              <a:buFont typeface="Arial" panose="020B0604020202020204" pitchFamily="34" charset="0"/>
              <a:buChar char="•"/>
            </a:pPr>
            <a:r>
              <a:rPr lang="en-US" sz="1200" dirty="0"/>
              <a:t>SP4 – Sanket – C-TDMA</a:t>
            </a:r>
          </a:p>
          <a:p>
            <a:pPr marL="0" indent="0"/>
            <a:r>
              <a:rPr lang="en-US" sz="1200" b="0" dirty="0"/>
              <a:t>Do you agree that a TXOP owner AP announces its intention of sharing a portion of the time resource of its TXOP for C-TDMA operation, in an Initial Control frame (exact ICF and name TBD) sent at the beginning of the TXOP and that the frame polls AP(s) with whom it may share the TXOP to determine their interest?</a:t>
            </a:r>
          </a:p>
          <a:p>
            <a:pPr>
              <a:buFont typeface="Arial" panose="020B0604020202020204" pitchFamily="34" charset="0"/>
              <a:buChar char="•"/>
            </a:pPr>
            <a:r>
              <a:rPr lang="en-US" sz="1200" b="0" dirty="0"/>
              <a:t>A TXOP owner AP that intends to share its TXOP is referred to as a sharing AP.</a:t>
            </a:r>
          </a:p>
          <a:p>
            <a:pPr>
              <a:buFont typeface="Arial" panose="020B0604020202020204" pitchFamily="34" charset="0"/>
              <a:buChar char="•"/>
            </a:pPr>
            <a:r>
              <a:rPr lang="en-US" sz="1200" b="0" dirty="0"/>
              <a:t>A candidate AP identified (polled) in the Initial Control frame is referred to as a polled AP.</a:t>
            </a:r>
          </a:p>
          <a:p>
            <a:pPr>
              <a:buFont typeface="Arial" panose="020B0604020202020204" pitchFamily="34" charset="0"/>
              <a:buChar char="•"/>
            </a:pPr>
            <a:r>
              <a:rPr lang="en-US" sz="1200" b="0" dirty="0"/>
              <a:t>The Duration field of the frame is set to the length of time required to transmit the solicited response frame plus one SIFS.</a:t>
            </a:r>
          </a:p>
          <a:p>
            <a:pPr>
              <a:buFont typeface="Arial" panose="020B0604020202020204" pitchFamily="34" charset="0"/>
              <a:buChar char="•"/>
            </a:pPr>
            <a:r>
              <a:rPr lang="en-US" sz="1200" b="0" dirty="0"/>
              <a:t>Whether or not the sharing AP is mandated to send the Initial Control frame that announces that intention is TBD.</a:t>
            </a:r>
          </a:p>
          <a:p>
            <a:pPr marL="0" indent="0"/>
            <a:r>
              <a:rPr lang="en-US" sz="1200" b="0" i="1" dirty="0"/>
              <a:t>Supporting documents: [11-23/1895, 11-24/0423, 11-24/1016, 11-24/1017, 11-24/1225]</a:t>
            </a:r>
          </a:p>
          <a:p>
            <a:endParaRPr lang="en-US" sz="12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1084874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SP5 – Sanket – C-TDMA</a:t>
            </a:r>
          </a:p>
          <a:p>
            <a:pPr marL="0" indent="0"/>
            <a:r>
              <a:rPr lang="en-US" sz="1600" b="0" dirty="0"/>
              <a:t>Do you agree that, as part of the CTDMA procedure, a candidate AP that is polled by the sharing AP shall provide, via a response,</a:t>
            </a:r>
          </a:p>
          <a:p>
            <a:pPr>
              <a:buFont typeface="Arial" panose="020B0604020202020204" pitchFamily="34" charset="0"/>
              <a:buChar char="•"/>
            </a:pPr>
            <a:r>
              <a:rPr lang="en-US" sz="1600" b="0" dirty="0"/>
              <a:t>Its intention not to participate in TXOP sharing during the current TXOP.</a:t>
            </a:r>
          </a:p>
          <a:p>
            <a:pPr>
              <a:buFont typeface="Arial" panose="020B0604020202020204" pitchFamily="34" charset="0"/>
              <a:buChar char="•"/>
            </a:pPr>
            <a:r>
              <a:rPr lang="en-US" sz="1600" b="0" dirty="0"/>
              <a:t>Its intention to participate in TXOP sharing during the current TXOP.</a:t>
            </a:r>
          </a:p>
          <a:p>
            <a:pPr>
              <a:buFont typeface="Arial" panose="020B0604020202020204" pitchFamily="34" charset="0"/>
              <a:buChar char="•"/>
            </a:pPr>
            <a:r>
              <a:rPr lang="en-US" sz="1600" b="0" dirty="0"/>
              <a:t>Signaling details (including traffic indication) are TBD.</a:t>
            </a:r>
          </a:p>
          <a:p>
            <a:pPr marL="0" indent="0"/>
            <a:r>
              <a:rPr lang="en-US" sz="1600" b="0" i="1" dirty="0"/>
              <a:t>Supporting documents: [11-23/1895, 11-24/0423, 11-24/1016, 11-24/1017, 11-24/1225]</a:t>
            </a:r>
          </a:p>
          <a:p>
            <a:pPr>
              <a:buFont typeface="Arial" panose="020B0604020202020204" pitchFamily="34" charset="0"/>
              <a:buChar char="•"/>
            </a:pPr>
            <a:r>
              <a:rPr lang="en-US" sz="1600" dirty="0"/>
              <a:t>SP6 –X – Y</a:t>
            </a:r>
          </a:p>
          <a:p>
            <a:pPr marL="0" indent="0"/>
            <a:r>
              <a:rPr lang="en-US" sz="1600" b="0" i="1" dirty="0"/>
              <a:t>Supporting documents: [doc]</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2840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237617</TotalTime>
  <Words>15935</Words>
  <Application>Microsoft Office PowerPoint</Application>
  <PresentationFormat>On-screen Show (4:3)</PresentationFormat>
  <Paragraphs>3034</Paragraphs>
  <Slides>110</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110</vt:i4>
      </vt:variant>
    </vt:vector>
  </HeadingPairs>
  <TitlesOfParts>
    <vt:vector size="123" baseType="lpstr">
      <vt:lpstr>Malgun Gothic</vt:lpstr>
      <vt:lpstr>MS Gothic</vt:lpstr>
      <vt:lpstr>Aptos</vt:lpstr>
      <vt:lpstr>Arial</vt:lpstr>
      <vt:lpstr>Arial Black</vt:lpstr>
      <vt:lpstr>Arial Unicode MS</vt:lpstr>
      <vt:lpstr>Calibri</vt:lpstr>
      <vt:lpstr>Monotype Sorts</vt:lpstr>
      <vt:lpstr>Segoe UI</vt:lpstr>
      <vt:lpstr>Times New Roman</vt:lpstr>
      <vt:lpstr>Wingdings</vt:lpstr>
      <vt:lpstr>Office Theme</vt:lpstr>
      <vt:lpstr>Document</vt:lpstr>
      <vt:lpstr>TGbn November 2024 Meeting Agenda</vt:lpstr>
      <vt:lpstr>IEEE 802.11 TGbn: Enhancements for Ultra High Reliability (UHR) WLAN Task Group</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List–Pending SPs</vt:lpstr>
      <vt:lpstr>Submissions List–Pending SPs</vt:lpstr>
      <vt:lpstr>Submissions List–Pending SPs</vt:lpstr>
      <vt:lpstr>Submissions List–Pending SPs</vt:lpstr>
      <vt:lpstr>Submissions List–Pending SPs</vt:lpstr>
      <vt:lpstr>Monday PHY Agenda–AM1</vt:lpstr>
      <vt:lpstr>Straw Polls – Part 1</vt:lpstr>
      <vt:lpstr>Straw Polls – Part 2</vt:lpstr>
      <vt:lpstr>Monday MAC Agenda–AM1</vt:lpstr>
      <vt:lpstr>Straw Polls – Part 1</vt:lpstr>
      <vt:lpstr>Straw Polls – Part 2</vt:lpstr>
      <vt:lpstr>Monday Joint Agenda–PM1</vt:lpstr>
      <vt:lpstr>Announcements</vt:lpstr>
      <vt:lpstr>Announcement: Reminder</vt:lpstr>
      <vt:lpstr>Summary from September 2024 meeting</vt:lpstr>
      <vt:lpstr>Approve TG Minutes</vt:lpstr>
      <vt:lpstr>Submissions-Miscellaneous</vt:lpstr>
      <vt:lpstr>Tuesday PHY Agenda–AM2</vt:lpstr>
      <vt:lpstr>Straw Polls – Part 1</vt:lpstr>
      <vt:lpstr>Tuesday MAC Agenda–AM2</vt:lpstr>
      <vt:lpstr>Straw Polls – Part 1</vt:lpstr>
      <vt:lpstr>Straw Polls – Part 2</vt:lpstr>
      <vt:lpstr>Straw Polls – Part 3</vt:lpstr>
      <vt:lpstr>Straw Polls – Part 3</vt:lpstr>
      <vt:lpstr>Tuesday PHY Agenda–PM1</vt:lpstr>
      <vt:lpstr>Straw Polls – Part 1</vt:lpstr>
      <vt:lpstr>Tuesday MAC Agenda–PM1</vt:lpstr>
      <vt:lpstr>Straw Polls – Part 1</vt:lpstr>
      <vt:lpstr>Straw Polls – Part 2</vt:lpstr>
      <vt:lpstr>Straw Polls – Part 3</vt:lpstr>
      <vt:lpstr>Straw Polls – Part 4</vt:lpstr>
      <vt:lpstr>Tuesday PHY Agenda–EVE</vt:lpstr>
      <vt:lpstr>Straw Polls – Part 1</vt:lpstr>
      <vt:lpstr>Tuesday MAC Agenda–EVE </vt:lpstr>
      <vt:lpstr>Straw Polls – Part 1</vt:lpstr>
      <vt:lpstr>Straw Polls – Part 2</vt:lpstr>
      <vt:lpstr>Straw Polls – Part 4</vt:lpstr>
      <vt:lpstr>Straw Polls – Part 5</vt:lpstr>
      <vt:lpstr>Wednesday PHY Agenda–AM2</vt:lpstr>
      <vt:lpstr>Straw Polls – Part 1</vt:lpstr>
      <vt:lpstr>Wednesday MAC Agenda–AM2</vt:lpstr>
      <vt:lpstr>Straw Polls – Part 1</vt:lpstr>
      <vt:lpstr>Straw Polls – Part 2</vt:lpstr>
      <vt:lpstr>Straw Polls – Part 3</vt:lpstr>
      <vt:lpstr>Straw Polls – Part 4</vt:lpstr>
      <vt:lpstr>Wednesday PHY Agenda–PM2 </vt:lpstr>
      <vt:lpstr>Straw Polls – Part 1</vt:lpstr>
      <vt:lpstr>Wednesday MAC Agenda–PM2</vt:lpstr>
      <vt:lpstr>Straw Polls – Part 1</vt:lpstr>
      <vt:lpstr>Straw Polls – Part 2</vt:lpstr>
      <vt:lpstr>Straw Polls – Part 4</vt:lpstr>
      <vt:lpstr>Thursday PHY Agenda–AM1 </vt:lpstr>
      <vt:lpstr>Straw Polls – Part 1</vt:lpstr>
      <vt:lpstr>Thursday MAC Agenda–AM1</vt:lpstr>
      <vt:lpstr>Thursday PHY Agenda–AM2</vt:lpstr>
      <vt:lpstr>Straw Polls – Part 1</vt:lpstr>
      <vt:lpstr>Thursday MAC Agenda–AM2</vt:lpstr>
      <vt:lpstr>Straw Polls – Part 1</vt:lpstr>
      <vt:lpstr>Straw Polls – Part 2</vt:lpstr>
      <vt:lpstr>Straw Polls – Part 3</vt:lpstr>
      <vt:lpstr>Thursday PHY Agenda–PM1</vt:lpstr>
      <vt:lpstr>Straw Polls – Part 1</vt:lpstr>
      <vt:lpstr>Thursday MAC Agenda–PM1</vt:lpstr>
      <vt:lpstr>Straw Polls – Part 1</vt:lpstr>
      <vt:lpstr>Straw Polls – Part 2</vt:lpstr>
      <vt:lpstr>Straw Polls – Part 3</vt:lpstr>
      <vt:lpstr>Remaining PHY Queue - 1</vt:lpstr>
      <vt:lpstr>Remaining PHY Queue - 2</vt:lpstr>
      <vt:lpstr>Part of Remaining MAC Queue - 1</vt:lpstr>
      <vt:lpstr>Thursday Joint Agenda–PM2</vt:lpstr>
      <vt:lpstr>Straw Polls</vt:lpstr>
      <vt:lpstr>Submissions</vt:lpstr>
      <vt:lpstr>Motions</vt:lpstr>
      <vt:lpstr>Teleconference Plan</vt:lpstr>
      <vt:lpstr>Goals for January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2024-11-13T18:14:15Z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