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291" r:id="rId80"/>
    <p:sldId id="1318" r:id="rId81"/>
    <p:sldId id="1292" r:id="rId82"/>
    <p:sldId id="1374" r:id="rId83"/>
    <p:sldId id="1342" r:id="rId84"/>
    <p:sldId id="1375" r:id="rId85"/>
    <p:sldId id="1293" r:id="rId86"/>
    <p:sldId id="1323" r:id="rId87"/>
    <p:sldId id="1294" r:id="rId88"/>
    <p:sldId id="1295" r:id="rId89"/>
    <p:sldId id="1341" r:id="rId90"/>
    <p:sldId id="1296" r:id="rId91"/>
    <p:sldId id="1343" r:id="rId92"/>
    <p:sldId id="1376" r:id="rId93"/>
    <p:sldId id="1377" r:id="rId94"/>
    <p:sldId id="1354" r:id="rId95"/>
    <p:sldId id="1355" r:id="rId96"/>
    <p:sldId id="1357" r:id="rId97"/>
    <p:sldId id="1358" r:id="rId98"/>
    <p:sldId id="1359" r:id="rId99"/>
    <p:sldId id="1365" r:id="rId100"/>
    <p:sldId id="1325" r:id="rId101"/>
    <p:sldId id="1326" r:id="rId102"/>
    <p:sldId id="1344" r:id="rId103"/>
    <p:sldId id="356" r:id="rId104"/>
    <p:sldId id="1256" r:id="rId105"/>
    <p:sldId id="1345" r:id="rId106"/>
    <p:sldId id="1069" r:id="rId107"/>
    <p:sldId id="997" r:id="rId108"/>
    <p:sldId id="362" r:id="rId109"/>
    <p:sldId id="1034" r:id="rId110"/>
    <p:sldId id="323" r:id="rId1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260" dt="2024-11-13T01:51:48.7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118"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19"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3T16:38:59.747" v="7236" actId="2057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2T22:58:29.651" v="6118" actId="20577"/>
        <pc:sldMkLst>
          <pc:docMk/>
          <pc:sldMk cId="3976818858" sldId="269"/>
        </pc:sldMkLst>
        <pc:graphicFrameChg chg="mod modGraphic">
          <ac:chgData name="Alfred Asterjadhi" userId="39de57b9-85c0-4fd1-aaac-8ca2b6560ad0" providerId="ADAL" clId="{3AF8E451-6A10-4DC6-8F4C-767DBD326839}" dt="2024-11-12T22:58:29.651" v="61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6:25:55.737" v="7143" actId="13926"/>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6:25:50.274" v="7142"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16:31:35.146" v="7182" actId="404"/>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3T16:31:35.146" v="7182" actId="404"/>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01:41:47.215" v="6784" actId="20577"/>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3T01:41:47.215" v="6784" actId="20577"/>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3T16:38:17.191" v="7222" actId="404"/>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3T01:42:41.746" v="6801"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3T01:42:41.746" v="6801"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3T16:30:00.384" v="7180"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3T16:30:00.384" v="7180" actId="2057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3T01:44:54.517" v="6819"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3T01:44:54.517" v="6819"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3T01:48:03.732" v="6892" actId="2057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3T01:48:03.732" v="6892"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3T01:03:35.087" v="6592" actId="20577"/>
        <pc:sldMkLst>
          <pc:docMk/>
          <pc:sldMk cId="2439274614" sldId="1310"/>
        </pc:sldMkLst>
        <pc:spChg chg="mod">
          <ac:chgData name="Alfred Asterjadhi" userId="39de57b9-85c0-4fd1-aaac-8ca2b6560ad0" providerId="ADAL" clId="{3AF8E451-6A10-4DC6-8F4C-767DBD326839}" dt="2024-11-13T01:03:35.087" v="6592"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3T00:05:00.339" v="6313" actId="207"/>
        <pc:sldMkLst>
          <pc:docMk/>
          <pc:sldMk cId="2879250025" sldId="1314"/>
        </pc:sldMkLst>
        <pc:spChg chg="mod">
          <ac:chgData name="Alfred Asterjadhi" userId="39de57b9-85c0-4fd1-aaac-8ca2b6560ad0" providerId="ADAL" clId="{3AF8E451-6A10-4DC6-8F4C-767DBD326839}" dt="2024-11-13T00:05:00.339" v="6313"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00:17:16.966" v="6551" actId="2057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00:17:16.966" v="6551" actId="2057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3T01:30:08.036" v="6734" actId="2057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3T01:30:08.036" v="6734" actId="2057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3T00:19:06.652" v="6580"/>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3T00:19:06.652" v="6580"/>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3T01:16:58.514" v="6675" actId="21"/>
        <pc:sldMkLst>
          <pc:docMk/>
          <pc:sldMk cId="1153233998" sldId="1325"/>
        </pc:sldMkLst>
        <pc:spChg chg="mod">
          <ac:chgData name="Alfred Asterjadhi" userId="39de57b9-85c0-4fd1-aaac-8ca2b6560ad0" providerId="ADAL" clId="{3AF8E451-6A10-4DC6-8F4C-767DBD326839}" dt="2024-11-13T01:16:58.514" v="6675"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3T01:15:06.292" v="6670" actId="21"/>
        <pc:sldMkLst>
          <pc:docMk/>
          <pc:sldMk cId="208823206" sldId="1326"/>
        </pc:sldMkLst>
        <pc:spChg chg="mod">
          <ac:chgData name="Alfred Asterjadhi" userId="39de57b9-85c0-4fd1-aaac-8ca2b6560ad0" providerId="ADAL" clId="{3AF8E451-6A10-4DC6-8F4C-767DBD326839}" dt="2024-11-13T01:15:06.292" v="6670" actId="21"/>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2T23:07:22.934" v="6208" actId="403"/>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2T23:07:22.934" v="6208" actId="403"/>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3T00:18:24.842" v="6578" actId="5793"/>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3T00:18:24.842" v="6578" actId="5793"/>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2T23:08:31.804" v="6251" actId="20577"/>
        <pc:sldMkLst>
          <pc:docMk/>
          <pc:sldMk cId="3617121007" sldId="1342"/>
        </pc:sldMkLst>
        <pc:spChg chg="mod">
          <ac:chgData name="Alfred Asterjadhi" userId="39de57b9-85c0-4fd1-aaac-8ca2b6560ad0" providerId="ADAL" clId="{3AF8E451-6A10-4DC6-8F4C-767DBD326839}" dt="2024-11-12T23:08:25.906" v="6248"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2T23:08:31.804" v="6251" actId="20577"/>
          <ac:spMkLst>
            <pc:docMk/>
            <pc:sldMk cId="3617121007" sldId="1342"/>
            <ac:spMk id="3" creationId="{0E25DE57-2085-E64A-FD26-86EA014AE0AA}"/>
          </ac:spMkLst>
        </pc:spChg>
      </pc:sldChg>
      <pc:sldChg chg="modSp add mod">
        <pc:chgData name="Alfred Asterjadhi" userId="39de57b9-85c0-4fd1-aaac-8ca2b6560ad0" providerId="ADAL" clId="{3AF8E451-6A10-4DC6-8F4C-767DBD326839}" dt="2024-11-12T22:45:36.838" v="6086" actId="2057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2T22:45:36.838" v="6086" actId="20577"/>
          <ac:spMkLst>
            <pc:docMk/>
            <pc:sldMk cId="2440801393" sldId="1343"/>
            <ac:spMk id="3" creationId="{0E25DE57-2085-E64A-FD26-86EA014AE0AA}"/>
          </ac:spMkLst>
        </pc:spChg>
      </pc:sldChg>
      <pc:sldChg chg="addSp delSp modSp add mod chgLayout">
        <pc:chgData name="Alfred Asterjadhi" userId="39de57b9-85c0-4fd1-aaac-8ca2b6560ad0" providerId="ADAL" clId="{3AF8E451-6A10-4DC6-8F4C-767DBD326839}" dt="2024-11-13T01:44:29.999" v="6814" actId="21"/>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3T01:10:48.586" v="6669" actId="2057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3T01:10:48.586" v="6669" actId="20577"/>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mod">
        <pc:chgData name="Alfred Asterjadhi" userId="39de57b9-85c0-4fd1-aaac-8ca2b6560ad0" providerId="ADAL" clId="{3AF8E451-6A10-4DC6-8F4C-767DBD326839}" dt="2024-11-13T00:19:22.798" v="6581"/>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mod">
        <pc:chgData name="Alfred Asterjadhi" userId="39de57b9-85c0-4fd1-aaac-8ca2b6560ad0" providerId="ADAL" clId="{3AF8E451-6A10-4DC6-8F4C-767DBD326839}" dt="2024-11-13T01:48:23.458" v="6902" actId="403"/>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2T02:55:57.996" v="5290" actId="113"/>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2T02:57:17.090" v="5325" actId="114"/>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mod">
        <pc:chgData name="Alfred Asterjadhi" userId="39de57b9-85c0-4fd1-aaac-8ca2b6560ad0" providerId="ADAL" clId="{3AF8E451-6A10-4DC6-8F4C-767DBD326839}" dt="2024-11-12T02:58:02.101" v="5350" actId="6549"/>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2T23:06:38.237" v="6196" actId="20577"/>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2T23:06:33.251" v="6195" actId="20577"/>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2T23:06:48.755" v="6200" actId="2057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2T23:06:48.755" v="6200" actId="2057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6:37:48.317" v="7221" actId="6549"/>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6:37:48.317" v="7221" actId="6549"/>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3T16:38:59.747" v="7236" actId="2057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3T16:38:59.747" v="7236" actId="2057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2T23:09:01.421" v="6259" actId="2057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2T23:09:01.421" v="6259" actId="2057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2T22:46:20.066" v="6101" actId="20577"/>
        <pc:sldMkLst>
          <pc:docMk/>
          <pc:sldMk cId="4113347919" sldId="1376"/>
        </pc:sldMkLst>
        <pc:spChg chg="mod">
          <ac:chgData name="Alfred Asterjadhi" userId="39de57b9-85c0-4fd1-aaac-8ca2b6560ad0" providerId="ADAL" clId="{3AF8E451-6A10-4DC6-8F4C-767DBD326839}" dt="2024-11-12T22:45:45.119" v="6088"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2T22:46:20.066" v="6101"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2T22:46:41.847" v="6109" actId="20577"/>
        <pc:sldMkLst>
          <pc:docMk/>
          <pc:sldMk cId="1178468829" sldId="1377"/>
        </pc:sldMkLst>
        <pc:spChg chg="mod">
          <ac:chgData name="Alfred Asterjadhi" userId="39de57b9-85c0-4fd1-aaac-8ca2b6560ad0" providerId="ADAL" clId="{3AF8E451-6A10-4DC6-8F4C-767DBD326839}" dt="2024-11-12T22:46:28.241" v="6103"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2T22:46:41.847" v="6109"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MasterChg chg="modSp mod">
        <pc:chgData name="Alfred Asterjadhi" userId="39de57b9-85c0-4fd1-aaac-8ca2b6560ad0" providerId="ADAL" clId="{3AF8E451-6A10-4DC6-8F4C-767DBD326839}" dt="2024-11-13T01:07:21.193" v="6622" actId="6549"/>
        <pc:sldMasterMkLst>
          <pc:docMk/>
          <pc:sldMasterMk cId="0" sldId="2147483648"/>
        </pc:sldMasterMkLst>
        <pc:spChg chg="mod">
          <ac:chgData name="Alfred Asterjadhi" userId="39de57b9-85c0-4fd1-aaac-8ca2b6560ad0" providerId="ADAL" clId="{3AF8E451-6A10-4DC6-8F4C-767DBD326839}" dt="2024-11-13T01:07:21.193" v="6622"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65-00-00bn-universal-sounding-and-ndpa-signaling.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43-00-00bn-obss-sounding-for-c-bf.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7-00-00bn-uhr-ndpa-signaling.pptx" TargetMode="External"/><Relationship Id="rId5" Type="http://schemas.openxmlformats.org/officeDocument/2006/relationships/hyperlink" Target="https://mentor.ieee.org/802.11/dcn/24/11-24-1835-00-00bn-backward-compatible-sounding-for-cobf.pptx" TargetMode="External"/><Relationship Id="rId4" Type="http://schemas.openxmlformats.org/officeDocument/2006/relationships/hyperlink" Target="https://mentor.ieee.org/802.11/dcn/24/11-24-1822-01-00bn-cobf-design-for-uhr.ppt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4/11-24-1590-01-00bn-extended-long-range-signaling.pptx" TargetMode="External"/><Relationship Id="rId2" Type="http://schemas.openxmlformats.org/officeDocument/2006/relationships/hyperlink" Target="https://mentor.ieee.org/802.11/dcn/24/11-24-1488-00-00bn-elr-ppdu-transmission-desig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92-00-00bn-usig-fields-in-an-elr-ppdu.pptx" TargetMode="External"/><Relationship Id="rId4" Type="http://schemas.openxmlformats.org/officeDocument/2006/relationships/hyperlink" Target="https://mentor.ieee.org/802.11/dcn/24/11-24-1571-01-00bn-extended-long-range-elr-mark-symbol-design.pptx"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2-00-00bn-power-save-enhancements-in-uhr.pptx" TargetMode="External"/><Relationship Id="rId5" Type="http://schemas.openxmlformats.org/officeDocument/2006/relationships/hyperlink" Target="https://mentor.ieee.org/802.11/dcn/24/11-24-1512-00-00bn-high-capability-protection-in-dps.pptx" TargetMode="External"/><Relationship Id="rId4" Type="http://schemas.openxmlformats.org/officeDocument/2006/relationships/hyperlink" Target="https://mentor.ieee.org/802.11/dcn/24/11-24-1261-00-00bn-considerations-on-client-power-save-for-11bn.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0-00-00bn-efficient-uhr-sig-encoding.pptx" TargetMode="External"/><Relationship Id="rId3" Type="http://schemas.openxmlformats.org/officeDocument/2006/relationships/hyperlink" Target="https://mentor.ieee.org/802.11/dcn/24/11-24-1644-00-00bn-compact-user-field-encodings.pptx" TargetMode="External"/><Relationship Id="rId7" Type="http://schemas.openxmlformats.org/officeDocument/2006/relationships/hyperlink" Target="https://mentor.ieee.org/802.11/dcn/24/11-24-1826-00-00bn-5bit-mcs-table-design.pptx" TargetMode="External"/><Relationship Id="rId12" Type="http://schemas.openxmlformats.org/officeDocument/2006/relationships/hyperlink" Target="https://mentor.ieee.org/802.11/dcn/24/11-24-1864-00-00bn-map-ppdu-consideration-and-harmonized-u-sig-signaling.pptx" TargetMode="External"/><Relationship Id="rId2" Type="http://schemas.openxmlformats.org/officeDocument/2006/relationships/hyperlink" Target="https://mentor.ieee.org/802.11/dcn/24/11-24-1700-00-00bn-collision-detection-mark-for-enhanced-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2-00-00bn-signaling-for-uhr-ppdu-follow-up.pptx" TargetMode="External"/><Relationship Id="rId11" Type="http://schemas.openxmlformats.org/officeDocument/2006/relationships/hyperlink" Target="https://mentor.ieee.org/802.11/dcn/24/11-24-1840-00-00bn-uhr-mu-ppdu-user-info-field-signaling.pptx" TargetMode="External"/><Relationship Id="rId5" Type="http://schemas.openxmlformats.org/officeDocument/2006/relationships/hyperlink" Target="https://mentor.ieee.org/802.11/dcn/24/11-24-1695-00-00bn-11bn-signaling-design-for-extra-mcs-ueqm-2xldpc.pptx" TargetMode="External"/><Relationship Id="rId10" Type="http://schemas.openxmlformats.org/officeDocument/2006/relationships/hyperlink" Target="https://mentor.ieee.org/802.11/dcn/24/11-24-1834-00-00bn-11bn-non-elr-signaling-design-for-new-features.pptx" TargetMode="External"/><Relationship Id="rId4" Type="http://schemas.openxmlformats.org/officeDocument/2006/relationships/hyperlink" Target="https://mentor.ieee.org/802.11/dcn/24/11-24-1645-01-00bn-compact-user-field-encodings-detailed-examples.xlsx" TargetMode="External"/><Relationship Id="rId9" Type="http://schemas.openxmlformats.org/officeDocument/2006/relationships/hyperlink" Target="https://mentor.ieee.org/802.11/dcn/24/11-24-1831-01-00bn-uhr-u-sig-and-uhr-sig-common-field-general-design.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577-00-00bn-non-primary-channel-access-during-r-twt-coordinatio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38-00-00bn-enabling-qos-monitoring-at-ap-side.pptx" TargetMode="External"/><Relationship Id="rId4" Type="http://schemas.openxmlformats.org/officeDocument/2006/relationships/hyperlink" Target="https://mentor.ieee.org/802.11/dcn/24/11-24-1355-00-00bn-considerations-on-scs-enhancement.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8" Type="http://schemas.openxmlformats.org/officeDocument/2006/relationships/hyperlink" Target="https://mentor.ieee.org/802.11/dcn/24/11-24-1745-01-00bn-discussion-on-frequency-domain-ueqm.pptx" TargetMode="External"/><Relationship Id="rId3" Type="http://schemas.openxmlformats.org/officeDocument/2006/relationships/hyperlink" Target="https://mentor.ieee.org/802.11/dcn/24/11-24-1754-00-00bn-20-mhz-uhr-ltf-sequence-for-dru.pptx" TargetMode="External"/><Relationship Id="rId7" Type="http://schemas.openxmlformats.org/officeDocument/2006/relationships/hyperlink" Target="https://mentor.ieee.org/802.11/dcn/24/11-24-1778-00-00bn-distributed-ru-distortion-beamforming-power-control.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10" Type="http://schemas.openxmlformats.org/officeDocument/2006/relationships/hyperlink" Target="https://mentor.ieee.org/802.11/dcn/24/11-24-1832-00-00bn-stream-parser-for-unequal-modulation.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07-00-00bn-follow-up-on-ueqm-stream-parser.pptx"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1785-00-00bn-interference-mitigation-pilots-definitions.pptx" TargetMode="External"/><Relationship Id="rId2" Type="http://schemas.openxmlformats.org/officeDocument/2006/relationships/hyperlink" Target="https://mentor.ieee.org/802.11/dcn/24/11-24-1747-00-00bn-discussion-on-signalling-of-additional-pilots-for-interference-mitig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64-00-00bn-elr-ppdu-follow-up.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591-00-00bn-thoughts-on-seamless-roaming-and-npca.pptx" TargetMode="External"/><Relationship Id="rId2" Type="http://schemas.openxmlformats.org/officeDocument/2006/relationships/hyperlink" Target="https://mentor.ieee.org/802.11/dcn/24/11-24-1528-01-00bn-details-on-data-forwarding-for-seamless-roaming.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C-TDMA</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872750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4305208"/>
              </p:ext>
            </p:extLst>
          </p:nvPr>
        </p:nvGraphicFramePr>
        <p:xfrm>
          <a:off x="851217" y="1587465"/>
          <a:ext cx="7736268" cy="52863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23/1837r2, 24/1389r0,24/1217r2,24/842r0,24/843r0, 24/1016r2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1468r2, 51Y 11N 27A</a:t>
            </a:r>
          </a:p>
          <a:p>
            <a:pPr>
              <a:buFont typeface="Arial" panose="020B0604020202020204" pitchFamily="34" charset="0"/>
              <a:buChar char="•"/>
            </a:pPr>
            <a:r>
              <a:rPr lang="en-US" sz="1200" dirty="0">
                <a:solidFill>
                  <a:srgbClr val="00B050"/>
                </a:solidFill>
              </a:rPr>
              <a:t>SP3 in 1468r2 , No Objection</a:t>
            </a:r>
          </a:p>
          <a:p>
            <a:pPr>
              <a:buFont typeface="Arial" panose="020B0604020202020204" pitchFamily="34" charset="0"/>
              <a:buChar char="•"/>
            </a:pPr>
            <a:r>
              <a:rPr lang="en-US" sz="1200" dirty="0">
                <a:solidFill>
                  <a:srgbClr val="00B050"/>
                </a:solidFill>
              </a:rPr>
              <a:t>SP4 in 1468r2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tx1"/>
                </a:solidFill>
                <a:hlinkClick r:id="rId4"/>
              </a:rPr>
              <a:t>24/1749</a:t>
            </a:r>
            <a:r>
              <a:rPr lang="en-GB" sz="1200" dirty="0">
                <a:solidFill>
                  <a:schemeClr val="tx1"/>
                </a:solidFill>
              </a:rPr>
              <a:t> Discussion on Coordinated Sounding					Kosuke Aio</a:t>
            </a:r>
          </a:p>
          <a:p>
            <a:pPr lvl="1">
              <a:buFont typeface="Arial" panose="020B0604020202020204" pitchFamily="34" charset="0"/>
              <a:buChar char="•"/>
            </a:pPr>
            <a:r>
              <a:rPr lang="en-GB" sz="1200" dirty="0">
                <a:solidFill>
                  <a:schemeClr val="tx1"/>
                </a:solidFill>
                <a:hlinkClick r:id="rId5"/>
              </a:rPr>
              <a:t>24/1779</a:t>
            </a:r>
            <a:r>
              <a:rPr lang="en-GB" sz="1200" dirty="0">
                <a:solidFill>
                  <a:schemeClr val="tx1"/>
                </a:solidFill>
              </a:rPr>
              <a:t> Multi-AP Sounding and Precoding					Rainer Strobel</a:t>
            </a:r>
          </a:p>
          <a:p>
            <a:pPr lvl="1">
              <a:buFont typeface="Arial" panose="020B0604020202020204" pitchFamily="34" charset="0"/>
              <a:buChar char="•"/>
            </a:pPr>
            <a:r>
              <a:rPr lang="en-US" sz="1200" dirty="0">
                <a:hlinkClick r:id="rId6"/>
              </a:rPr>
              <a:t>24/1822</a:t>
            </a:r>
            <a:r>
              <a:rPr lang="en-US" sz="1200" dirty="0"/>
              <a:t> COBF Design for UHR						Sameer Vermani</a:t>
            </a:r>
          </a:p>
          <a:p>
            <a:pPr lvl="1">
              <a:buFont typeface="Arial" panose="020B0604020202020204" pitchFamily="34" charset="0"/>
              <a:buChar char="•"/>
            </a:pPr>
            <a:r>
              <a:rPr lang="en-GB" sz="1200" dirty="0">
                <a:solidFill>
                  <a:srgbClr val="FF0000"/>
                </a:solidFill>
                <a:hlinkClick r:id="rId7"/>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hlinkClick r:id="rId8"/>
              </a:rPr>
              <a:t>24/1837</a:t>
            </a:r>
            <a:r>
              <a:rPr lang="en-GB" sz="1200" dirty="0"/>
              <a:t> UHR NDPA </a:t>
            </a:r>
            <a:r>
              <a:rPr lang="en-GB" sz="1200" dirty="0" err="1"/>
              <a:t>Signaling</a:t>
            </a:r>
            <a:r>
              <a:rPr lang="en-GB" sz="1200" dirty="0"/>
              <a:t> 						Mahmoud </a:t>
            </a:r>
            <a:r>
              <a:rPr lang="en-GB" sz="1200" dirty="0" err="1"/>
              <a:t>Hasabelnaby</a:t>
            </a:r>
            <a:endParaRPr lang="en-GB" sz="1200" dirty="0"/>
          </a:p>
          <a:p>
            <a:pPr lvl="1">
              <a:buFont typeface="Arial" panose="020B0604020202020204" pitchFamily="34" charset="0"/>
              <a:buChar char="•"/>
            </a:pPr>
            <a:r>
              <a:rPr lang="en-GB" sz="1200" dirty="0">
                <a:solidFill>
                  <a:schemeClr val="tx1"/>
                </a:solidFill>
                <a:hlinkClick r:id="rId9"/>
              </a:rPr>
              <a:t>24/1843</a:t>
            </a:r>
            <a:r>
              <a:rPr lang="en-GB" sz="1200" dirty="0">
                <a:solidFill>
                  <a:schemeClr val="tx1"/>
                </a:solidFill>
              </a:rPr>
              <a:t> OBSS sounding for C-BF						Insik Jung</a:t>
            </a:r>
          </a:p>
          <a:p>
            <a:pPr lvl="1">
              <a:buFont typeface="Arial" panose="020B0604020202020204" pitchFamily="34" charset="0"/>
              <a:buChar char="•"/>
            </a:pPr>
            <a:r>
              <a:rPr lang="en-GB" sz="1200" dirty="0">
                <a:hlinkClick r:id="rId10"/>
              </a:rPr>
              <a:t>24/1865</a:t>
            </a:r>
            <a:r>
              <a:rPr lang="en-GB" sz="1200" dirty="0"/>
              <a:t> Universal Sounding and NDPA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chemeClr val="tx1"/>
                </a:solidFill>
                <a:hlinkClick r:id="rId2"/>
              </a:rPr>
              <a:t>24/1749</a:t>
            </a:r>
            <a:r>
              <a:rPr lang="en-GB" sz="1200" dirty="0">
                <a:solidFill>
                  <a:schemeClr val="tx1"/>
                </a:solidFill>
              </a:rPr>
              <a:t> Discussion on Coordinated Sounding					Kosuke Aio</a:t>
            </a:r>
          </a:p>
          <a:p>
            <a:pPr lvl="1">
              <a:buFont typeface="Arial" panose="020B0604020202020204" pitchFamily="34" charset="0"/>
              <a:buChar char="•"/>
            </a:pPr>
            <a:r>
              <a:rPr lang="en-GB" sz="1200" dirty="0">
                <a:solidFill>
                  <a:schemeClr val="tx1"/>
                </a:solidFill>
                <a:hlinkClick r:id="rId3"/>
              </a:rPr>
              <a:t>24/1779</a:t>
            </a:r>
            <a:r>
              <a:rPr lang="en-GB" sz="1200" dirty="0">
                <a:solidFill>
                  <a:schemeClr val="tx1"/>
                </a:solidFill>
              </a:rPr>
              <a:t> Multi-AP Sounding and Precoding					Rainer Strobel</a:t>
            </a:r>
          </a:p>
          <a:p>
            <a:pPr lvl="1">
              <a:buFont typeface="Arial" panose="020B0604020202020204" pitchFamily="34" charset="0"/>
              <a:buChar char="•"/>
            </a:pPr>
            <a:r>
              <a:rPr lang="en-US" sz="1200" dirty="0">
                <a:hlinkClick r:id="rId4"/>
              </a:rPr>
              <a:t>24/1822</a:t>
            </a:r>
            <a:r>
              <a:rPr lang="en-US" sz="1200" dirty="0"/>
              <a:t> COBF Design for UHR						Sameer Vermani</a:t>
            </a:r>
          </a:p>
          <a:p>
            <a:pPr lvl="1">
              <a:buFont typeface="Arial" panose="020B0604020202020204" pitchFamily="34" charset="0"/>
              <a:buChar char="•"/>
            </a:pPr>
            <a:r>
              <a:rPr lang="en-GB" sz="1200" dirty="0">
                <a:solidFill>
                  <a:srgbClr val="FF0000"/>
                </a:solidFill>
                <a:hlinkClick r:id="rId5"/>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hlinkClick r:id="rId6"/>
              </a:rPr>
              <a:t>24/1837</a:t>
            </a:r>
            <a:r>
              <a:rPr lang="en-GB" sz="1200" dirty="0"/>
              <a:t> UHR NDPA </a:t>
            </a:r>
            <a:r>
              <a:rPr lang="en-GB" sz="1200" dirty="0" err="1"/>
              <a:t>Signaling</a:t>
            </a:r>
            <a:r>
              <a:rPr lang="en-GB" sz="1200" dirty="0"/>
              <a:t> 						Mahmoud </a:t>
            </a:r>
            <a:r>
              <a:rPr lang="en-GB" sz="1200" dirty="0" err="1"/>
              <a:t>Hasabelnaby</a:t>
            </a:r>
            <a:endParaRPr lang="en-GB" sz="1200" dirty="0"/>
          </a:p>
          <a:p>
            <a:pPr lvl="1">
              <a:buFont typeface="Arial" panose="020B0604020202020204" pitchFamily="34" charset="0"/>
              <a:buChar char="•"/>
            </a:pPr>
            <a:r>
              <a:rPr lang="en-GB" sz="1200" dirty="0">
                <a:solidFill>
                  <a:schemeClr val="tx1"/>
                </a:solidFill>
                <a:hlinkClick r:id="rId7"/>
              </a:rPr>
              <a:t>24/1843</a:t>
            </a:r>
            <a:r>
              <a:rPr lang="en-GB" sz="1200" dirty="0">
                <a:solidFill>
                  <a:schemeClr val="tx1"/>
                </a:solidFill>
              </a:rPr>
              <a:t> OBSS sounding for C-BF						Insik Jung</a:t>
            </a:r>
          </a:p>
          <a:p>
            <a:pPr lvl="1">
              <a:buFont typeface="Arial" panose="020B0604020202020204" pitchFamily="34" charset="0"/>
              <a:buChar char="•"/>
            </a:pPr>
            <a:r>
              <a:rPr lang="en-GB" sz="1200" dirty="0">
                <a:hlinkClick r:id="rId8"/>
              </a:rPr>
              <a:t>24/1865</a:t>
            </a:r>
            <a:r>
              <a:rPr lang="en-GB" sz="1200" dirty="0"/>
              <a:t> Universal Sounding and NDPA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Shengquan Hu– ELR: </a:t>
            </a:r>
            <a:r>
              <a:rPr lang="en-GB" sz="1400" b="0" i="0" u="none" strike="noStrike" dirty="0">
                <a:solidFill>
                  <a:srgbClr val="000000"/>
                </a:solidFill>
                <a:effectLst/>
                <a:hlinkClick r:id="rId2"/>
              </a:rPr>
              <a:t>24/1488r1</a:t>
            </a:r>
            <a:endParaRPr lang="en-US" sz="1400" dirty="0"/>
          </a:p>
          <a:p>
            <a:pPr>
              <a:buFont typeface="Arial" panose="020B0604020202020204" pitchFamily="34" charset="0"/>
              <a:buChar char="•"/>
            </a:pPr>
            <a:r>
              <a:rPr lang="en-US" sz="1400" dirty="0"/>
              <a:t>SP2 – Juan Fang – ELR: </a:t>
            </a:r>
            <a:r>
              <a:rPr lang="en-GB" sz="1400" b="0" i="0" u="none" strike="noStrike" dirty="0">
                <a:solidFill>
                  <a:srgbClr val="000000"/>
                </a:solidFill>
                <a:effectLst/>
                <a:hlinkClick r:id="rId3"/>
              </a:rPr>
              <a:t>24/1590</a:t>
            </a:r>
            <a:endParaRPr lang="en-US" sz="1400" dirty="0"/>
          </a:p>
          <a:p>
            <a:pPr>
              <a:buFont typeface="Arial" panose="020B0604020202020204" pitchFamily="34" charset="0"/>
              <a:buChar char="•"/>
            </a:pPr>
            <a:r>
              <a:rPr lang="en-US" sz="1400" dirty="0"/>
              <a:t>SP3 – Rethna Pulikkoonattu – ELR: </a:t>
            </a:r>
            <a:r>
              <a:rPr lang="en-GB" sz="1400" b="0" i="0" u="none" strike="noStrike" dirty="0">
                <a:solidFill>
                  <a:srgbClr val="000000"/>
                </a:solidFill>
                <a:effectLst/>
                <a:hlinkClick r:id="rId4"/>
              </a:rPr>
              <a:t>24/1571r1</a:t>
            </a:r>
            <a:endParaRPr lang="en-US" sz="1400" dirty="0"/>
          </a:p>
          <a:p>
            <a:pPr>
              <a:buFont typeface="Arial" panose="020B0604020202020204" pitchFamily="34" charset="0"/>
              <a:buChar char="•"/>
            </a:pPr>
            <a:r>
              <a:rPr lang="en-US" sz="1400" dirty="0"/>
              <a:t>SP4 – Hari Ram Balakrishnan – ELR: </a:t>
            </a:r>
            <a:r>
              <a:rPr lang="en-GB" sz="1400" b="0" i="0" u="none" strike="noStrike" dirty="0">
                <a:solidFill>
                  <a:srgbClr val="000000"/>
                </a:solidFill>
                <a:effectLst/>
                <a:hlinkClick r:id="rId5"/>
              </a:rPr>
              <a:t>24/1592</a:t>
            </a:r>
            <a:endParaRPr lang="en-GB" sz="1400" b="0" i="0" u="none" strike="noStrike" dirty="0">
              <a:solidFill>
                <a:srgbClr val="000000"/>
              </a:solidFill>
              <a:effectLst/>
            </a:endParaRPr>
          </a:p>
          <a:p>
            <a:pPr>
              <a:buFont typeface="Arial" panose="020B0604020202020204" pitchFamily="34" charset="0"/>
              <a:buChar char="•"/>
            </a:pPr>
            <a:r>
              <a:rPr lang="en-US" sz="1400" dirty="0"/>
              <a:t>SP5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SP6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SP7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SP8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SP9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SP10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SP11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SP12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SP13 – Rethna Pulikkoonattu – 2x LDPC: </a:t>
            </a:r>
            <a:r>
              <a:rPr lang="en-GB" sz="1400" b="0" i="0" u="none" strike="noStrike" dirty="0">
                <a:solidFill>
                  <a:srgbClr val="000000"/>
                </a:solidFill>
                <a:effectLst/>
              </a:rPr>
              <a:t>24/1985</a:t>
            </a:r>
            <a:endParaRPr lang="en-US" sz="1400" dirty="0"/>
          </a:p>
          <a:p>
            <a:pPr>
              <a:buFont typeface="Arial" panose="020B0604020202020204" pitchFamily="34" charset="0"/>
              <a:buChar char="•"/>
            </a:pPr>
            <a:r>
              <a:rPr lang="en-US" sz="1400" dirty="0"/>
              <a:t>SP14 – Rethna Pulikkoonattu – 2x LDPC: </a:t>
            </a:r>
            <a:r>
              <a:rPr lang="en-GB" sz="1400" b="0" i="0" u="none" strike="noStrike" dirty="0">
                <a:solidFill>
                  <a:srgbClr val="000000"/>
                </a:solidFill>
                <a:effectLst/>
              </a:rPr>
              <a:t>24/1985</a:t>
            </a:r>
          </a:p>
          <a:p>
            <a:pPr>
              <a:buFont typeface="Arial" panose="020B0604020202020204" pitchFamily="34" charset="0"/>
              <a:buChar char="•"/>
            </a:pPr>
            <a:r>
              <a:rPr lang="en-US" sz="1400" dirty="0"/>
              <a:t>SP15 –Shengquan – 2xLDPC: </a:t>
            </a:r>
            <a:r>
              <a:rPr lang="en-GB" sz="1400" b="0" i="0" u="none" strike="noStrike" dirty="0">
                <a:solidFill>
                  <a:srgbClr val="000000"/>
                </a:solidFill>
                <a:effectLst/>
              </a:rPr>
              <a:t>24/1828r0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6"/>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Giovanni Chisci – Roaming </a:t>
            </a:r>
          </a:p>
          <a:p>
            <a:pPr marL="0" indent="0"/>
            <a:r>
              <a:rPr lang="en-US" sz="1400" b="0" dirty="0"/>
              <a:t>Do you support the following for security in seamless roaming?</a:t>
            </a:r>
          </a:p>
          <a:p>
            <a:pPr>
              <a:buFont typeface="Arial" panose="020B0604020202020204" pitchFamily="34" charset="0"/>
              <a:buChar char="•"/>
            </a:pPr>
            <a:r>
              <a:rPr lang="en-US" sz="1400" b="0" dirty="0"/>
              <a:t>When a non-AP MLD is in the process of roaming from the current AP MLD to a target AP MLD, the same PTKSA shall be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t>SP2 – Sherief Helwa – Coexistence </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SP3 – Sherief Helwa – Coexistence </a:t>
            </a:r>
          </a:p>
          <a:p>
            <a:pPr marL="0" indent="0"/>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Sherief Helwa </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Coexistence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(based on management level signaling) that allows a STA to provide an update to its peer STA of specific operational Tx/Rx parameters (which parameters is TBD, focusing generally on local constraints (for example, coexistence constraints))</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SP5 – Sherief Helwa – Coexistence </a:t>
            </a:r>
          </a:p>
          <a:p>
            <a:pPr marL="0" indent="0"/>
            <a:r>
              <a:rPr lang="en-US" sz="1200" b="0" dirty="0"/>
              <a:t>Do you support that the parameter update mechanism based on management level signaling 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t>SP6 – Sherief Helwa – Coexistence </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t>SP7 – Liwen Chu – Coexistence </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lvl="1">
              <a:buFont typeface="Arial" panose="020B0604020202020204" pitchFamily="34" charset="0"/>
              <a:buChar char="•"/>
            </a:pPr>
            <a:r>
              <a:rPr lang="en-US" sz="1100" dirty="0"/>
              <a:t>BSRP Trigger frame follows baseline rules for the format of the solicited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 Liwen Chu – Coexistence </a:t>
            </a:r>
          </a:p>
          <a:p>
            <a:pPr marL="0" indent="0"/>
            <a:r>
              <a:rPr lang="en-US" sz="1400" b="0" dirty="0"/>
              <a:t>Do you support to use M-STA BA for Initial Control Response frame (ICR) for DL and UL, at least when carrying feedbacks (i.e. unavailability feedback)?</a:t>
            </a:r>
          </a:p>
          <a:p>
            <a:pPr marL="0" indent="0"/>
            <a:r>
              <a:rPr lang="en-US" sz="1400" b="0" i="1" dirty="0"/>
              <a:t>Supporting documents: 24/857r1, 24/494r2, 24/1226r0, 24/1558r1</a:t>
            </a:r>
          </a:p>
          <a:p>
            <a:pPr>
              <a:buFont typeface="Arial" panose="020B0604020202020204" pitchFamily="34" charset="0"/>
              <a:buChar char="•"/>
            </a:pPr>
            <a:r>
              <a:rPr lang="en-US" sz="1400" dirty="0"/>
              <a:t>SP9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t>SP10 – Maulik Vaidya – L4S </a:t>
            </a:r>
          </a:p>
          <a:p>
            <a:pPr marL="0" indent="0"/>
            <a:r>
              <a:rPr lang="en-US" sz="1400" b="0" dirty="0"/>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t>NOTE 1 – The exact mechanism is TBD.</a:t>
            </a:r>
          </a:p>
          <a:p>
            <a:pPr marL="0" indent="0"/>
            <a:r>
              <a:rPr lang="en-US" sz="1400" b="0" i="1" dirty="0"/>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PHY header + CBF (1 hr)</a:t>
            </a:r>
          </a:p>
          <a:p>
            <a:pPr lvl="0">
              <a:buFont typeface="Arial" panose="020B0604020202020204" pitchFamily="34" charset="0"/>
              <a:buChar char="•"/>
            </a:pPr>
            <a:r>
              <a:rPr lang="en-GB" sz="1200" dirty="0"/>
              <a:t>Submissions – </a:t>
            </a:r>
            <a:r>
              <a:rPr lang="en-GB" sz="1200" dirty="0" err="1"/>
              <a:t>Misc</a:t>
            </a:r>
            <a:r>
              <a:rPr lang="en-GB" sz="1200" dirty="0"/>
              <a:t> + Preamble</a:t>
            </a:r>
          </a:p>
          <a:p>
            <a:pPr lvl="1">
              <a:buFont typeface="Arial" panose="020B0604020202020204" pitchFamily="34" charset="0"/>
              <a:buChar char="•"/>
            </a:pPr>
            <a:r>
              <a:rPr lang="en-US" sz="1100" dirty="0">
                <a:solidFill>
                  <a:schemeClr val="tx1"/>
                </a:solidFill>
                <a:cs typeface="+mn-cs"/>
                <a:hlinkClick r:id="rId2"/>
              </a:rPr>
              <a:t>24/1700</a:t>
            </a:r>
            <a:r>
              <a:rPr lang="en-US" sz="1100" dirty="0">
                <a:solidFill>
                  <a:schemeClr val="tx1"/>
                </a:solidFill>
                <a:cs typeface="+mn-cs"/>
              </a:rPr>
              <a:t> Collision detection mark for enhanced channel access             		Daniel </a:t>
            </a:r>
            <a:r>
              <a:rPr lang="en-US" sz="1100" dirty="0" err="1">
                <a:solidFill>
                  <a:schemeClr val="tx1"/>
                </a:solidFill>
                <a:cs typeface="+mn-cs"/>
              </a:rPr>
              <a:t>Verenzuela</a:t>
            </a:r>
            <a:endParaRPr lang="en-US" sz="1100" dirty="0">
              <a:solidFill>
                <a:schemeClr val="tx1"/>
              </a:solidFill>
              <a:cs typeface="+mn-cs"/>
            </a:endParaRPr>
          </a:p>
          <a:p>
            <a:pPr lvl="1">
              <a:buFont typeface="Arial" panose="020B0604020202020204" pitchFamily="34" charset="0"/>
              <a:buChar char="•"/>
            </a:pPr>
            <a:r>
              <a:rPr lang="en-US" sz="1100" dirty="0">
                <a:hlinkClick r:id="rId3"/>
              </a:rPr>
              <a:t>24/1644</a:t>
            </a:r>
            <a:r>
              <a:rPr lang="en-US" sz="1100" dirty="0"/>
              <a:t> Compact User field encodings						Brian Hart</a:t>
            </a:r>
          </a:p>
          <a:p>
            <a:pPr lvl="1">
              <a:buFont typeface="Arial" panose="020B0604020202020204" pitchFamily="34" charset="0"/>
              <a:buChar char="•"/>
            </a:pPr>
            <a:r>
              <a:rPr lang="en-US" sz="1100" dirty="0">
                <a:hlinkClick r:id="rId4"/>
              </a:rPr>
              <a:t>24/1645</a:t>
            </a:r>
            <a:r>
              <a:rPr lang="en-US" sz="1100" dirty="0"/>
              <a:t> Compact User field encodings - detailed examples				Brian Hart</a:t>
            </a:r>
            <a:endParaRPr lang="en-US" sz="1100" b="1" dirty="0"/>
          </a:p>
          <a:p>
            <a:pPr lvl="1">
              <a:buFont typeface="Arial" panose="020B0604020202020204" pitchFamily="34" charset="0"/>
              <a:buChar char="•"/>
            </a:pP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hlinkClick r:id="rId5"/>
              </a:rPr>
              <a:t>24/1695</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100" dirty="0">
                <a:hlinkClick r:id="rId6"/>
              </a:rPr>
              <a:t>24/1772</a:t>
            </a:r>
            <a:r>
              <a:rPr lang="en-US" sz="1100" dirty="0"/>
              <a:t> Signaling for UHR PPDU follow up					Ross J. Yu</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7"/>
              </a:rPr>
              <a:t>24/1826</a:t>
            </a:r>
            <a:r>
              <a:rPr lang="en-GB" sz="1100" b="0" i="0" u="none" strike="noStrike" kern="1200" dirty="0">
                <a:solidFill>
                  <a:srgbClr val="FF0000"/>
                </a:solidFill>
                <a:effectLst/>
                <a:ea typeface="MS Gothic" panose="020B0609070205080204" pitchFamily="49" charset="-128"/>
              </a:rPr>
              <a:t> </a:t>
            </a:r>
            <a:r>
              <a:rPr lang="en-GB" sz="11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100" dirty="0">
                <a:hlinkClick r:id="rId8"/>
              </a:rPr>
              <a:t>24/1830</a:t>
            </a:r>
            <a:r>
              <a:rPr lang="en-US" sz="1100" dirty="0"/>
              <a:t> Efficient UHR-SIG encoding						Sigurd Schelstraete</a:t>
            </a:r>
          </a:p>
          <a:p>
            <a:pPr marL="800100" lvl="1" indent="-342900">
              <a:buFont typeface="Arial" panose="020B0604020202020204" pitchFamily="34" charset="0"/>
              <a:buChar char="•"/>
            </a:pPr>
            <a:r>
              <a:rPr lang="en-US" sz="1100" dirty="0">
                <a:hlinkClick r:id="rId9"/>
              </a:rPr>
              <a:t>24/1831</a:t>
            </a:r>
            <a:r>
              <a:rPr lang="en-US" sz="1100" dirty="0"/>
              <a:t> UHR U-SIG and UHR-SIG common field general design			Juan Fang</a:t>
            </a:r>
          </a:p>
          <a:p>
            <a:pPr lvl="1">
              <a:buFont typeface="Arial" panose="020B0604020202020204" pitchFamily="34" charset="0"/>
              <a:buChar char="•"/>
            </a:pPr>
            <a:r>
              <a:rPr lang="en-US" sz="1100" dirty="0">
                <a:cs typeface="+mn-cs"/>
                <a:hlinkClick r:id="rId10"/>
              </a:rPr>
              <a:t>24/1834</a:t>
            </a:r>
            <a:r>
              <a:rPr lang="en-US" sz="1100" dirty="0">
                <a:cs typeface="+mn-cs"/>
              </a:rPr>
              <a:t> 11bn Non-ELR Signaling Design for New Features			Alice Chen</a:t>
            </a:r>
          </a:p>
          <a:p>
            <a:pPr lvl="1">
              <a:buFont typeface="Arial" panose="020B0604020202020204" pitchFamily="34" charset="0"/>
              <a:buChar char="•"/>
            </a:pPr>
            <a:r>
              <a:rPr lang="en-US" sz="1100" dirty="0">
                <a:hlinkClick r:id="rId11"/>
              </a:rPr>
              <a:t>24/1840</a:t>
            </a:r>
            <a:r>
              <a:rPr lang="en-US" sz="1100" dirty="0"/>
              <a:t> UHR MU PPDU user info field signaling					Rui Cao</a:t>
            </a:r>
            <a:endParaRPr lang="en-GB" sz="1100" dirty="0"/>
          </a:p>
          <a:p>
            <a:pPr lvl="1">
              <a:buFont typeface="Arial" panose="020B0604020202020204" pitchFamily="34" charset="0"/>
              <a:buChar char="•"/>
            </a:pPr>
            <a:r>
              <a:rPr lang="en-GB" sz="1100" dirty="0">
                <a:hlinkClick r:id="rId12"/>
              </a:rPr>
              <a:t>24/1864</a:t>
            </a:r>
            <a:r>
              <a:rPr lang="en-GB" sz="1100" dirty="0"/>
              <a:t> MAP PPDU Consideration and Harmonized U-SIG </a:t>
            </a:r>
            <a:r>
              <a:rPr lang="en-GB" sz="1100" dirty="0" err="1"/>
              <a:t>Signaling</a:t>
            </a:r>
            <a:r>
              <a:rPr lang="en-GB" sz="1100" dirty="0"/>
              <a:t>		You-Wei Chen</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 24/1567r0</a:t>
            </a:r>
          </a:p>
          <a:p>
            <a:pPr>
              <a:buFont typeface="Arial" panose="020B0604020202020204" pitchFamily="34" charset="0"/>
              <a:buChar char="•"/>
            </a:pPr>
            <a:r>
              <a:rPr lang="en-US" sz="1600" dirty="0"/>
              <a:t>SP2 – Ron Porat – DRU: 24/1567r0</a:t>
            </a:r>
          </a:p>
          <a:p>
            <a:pPr>
              <a:buFont typeface="Arial" panose="020B0604020202020204" pitchFamily="34" charset="0"/>
              <a:buChar char="•"/>
            </a:pPr>
            <a:r>
              <a:rPr lang="en-US" sz="1600" dirty="0"/>
              <a:t>SP3 – </a:t>
            </a:r>
            <a:r>
              <a:rPr lang="en-US" sz="1600" dirty="0" err="1"/>
              <a:t>Chenchen</a:t>
            </a:r>
            <a:r>
              <a:rPr lang="en-US" sz="1600" dirty="0"/>
              <a:t> Liu – DRU: 24/1901r0</a:t>
            </a:r>
          </a:p>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US" sz="1200" dirty="0">
                <a:hlinkClick r:id="rId2"/>
              </a:rPr>
              <a:t>24/1457</a:t>
            </a:r>
            <a:r>
              <a:rPr lang="en-US" sz="1200" dirty="0"/>
              <a:t>	R-TWT Sharing								Gaius Y. H. Wee</a:t>
            </a:r>
          </a:p>
          <a:p>
            <a:pPr lvl="1">
              <a:buFont typeface="Arial" panose="020B0604020202020204" pitchFamily="34" charset="0"/>
              <a:buChar char="•"/>
            </a:pPr>
            <a:r>
              <a:rPr lang="en-US" sz="1200" dirty="0">
                <a:hlinkClick r:id="rId3"/>
              </a:rPr>
              <a:t>24/1577</a:t>
            </a:r>
            <a:r>
              <a:rPr lang="en-US" sz="1200" dirty="0"/>
              <a:t>	Non-Primary Channel Access During R-TWT Coordination		Leonardo </a:t>
            </a:r>
            <a:r>
              <a:rPr lang="en-US" sz="1200" dirty="0" err="1"/>
              <a:t>Lanante</a:t>
            </a:r>
            <a:endParaRPr lang="en-US" sz="1400" dirty="0"/>
          </a:p>
          <a:p>
            <a:pPr lvl="1">
              <a:buFont typeface="Arial" panose="020B0604020202020204" pitchFamily="34" charset="0"/>
              <a:buChar char="•"/>
            </a:pPr>
            <a:r>
              <a:rPr lang="en-US" sz="1200" dirty="0">
                <a:solidFill>
                  <a:srgbClr val="FF0000"/>
                </a:solidFill>
              </a:rPr>
              <a:t>24/0825</a:t>
            </a:r>
            <a:r>
              <a:rPr lang="en-US" sz="1200" dirty="0"/>
              <a:t>	Dynamic QoS									Rubayet Shafin</a:t>
            </a:r>
          </a:p>
          <a:p>
            <a:pPr lvl="1">
              <a:buFont typeface="Arial" panose="020B0604020202020204" pitchFamily="34" charset="0"/>
              <a:buChar char="•"/>
            </a:pPr>
            <a:r>
              <a:rPr lang="en-US" sz="1200" dirty="0">
                <a:hlinkClick r:id="rId4"/>
              </a:rPr>
              <a:t>24/1355</a:t>
            </a:r>
            <a:r>
              <a:rPr lang="en-US" sz="1200" dirty="0"/>
              <a:t>	Considerations on SCS Enhancement					SATO Takuhiro</a:t>
            </a:r>
          </a:p>
          <a:p>
            <a:pPr lvl="1">
              <a:buFont typeface="Arial" panose="020B0604020202020204" pitchFamily="34" charset="0"/>
              <a:buChar char="•"/>
            </a:pPr>
            <a:r>
              <a:rPr lang="en-US" sz="1200" dirty="0">
                <a:hlinkClick r:id="rId5"/>
              </a:rPr>
              <a:t>24/1438</a:t>
            </a:r>
            <a:r>
              <a:rPr lang="en-US" sz="1200" dirty="0"/>
              <a:t>	Enabling QoS Monitoring at AP Side					Guogang Huang</a:t>
            </a:r>
            <a:endParaRPr lang="en-GB" sz="12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SP1 – Maulik Vaidya – L4S </a:t>
            </a:r>
          </a:p>
          <a:p>
            <a:pPr marL="0" indent="0"/>
            <a:r>
              <a:rPr lang="en-US" sz="1200" b="0" dirty="0"/>
              <a:t>Do you agree to define an optional mechanism in 802.11bn which allows the MAC layer to indicate, to higher layers at the MAC/MLME-SAP boundary, the condition of congestion experienced (at or below MAC layer) to facilitate appropriate ECN markings by upper layers for IPv4/v6 packets?</a:t>
            </a:r>
          </a:p>
          <a:p>
            <a:pPr>
              <a:buFont typeface="Arial" panose="020B0604020202020204" pitchFamily="34" charset="0"/>
              <a:buChar char="•"/>
            </a:pPr>
            <a:r>
              <a:rPr lang="en-US" sz="1200" b="0" dirty="0"/>
              <a:t>NOTE 1 – The exact mechanism is TBD.</a:t>
            </a:r>
          </a:p>
          <a:p>
            <a:pPr>
              <a:buFont typeface="Arial" panose="020B0604020202020204" pitchFamily="34" charset="0"/>
              <a:buChar char="•"/>
            </a:pPr>
            <a:r>
              <a:rPr lang="en-US" sz="1200" b="0" dirty="0"/>
              <a:t>NOTE 2 – Criteria to determine the condition of congestion experienced is left to implementation and is therefore considered to be out of scope.</a:t>
            </a:r>
          </a:p>
          <a:p>
            <a:pPr marL="0" indent="0"/>
            <a:r>
              <a:rPr lang="en-US" sz="1200" b="0" i="1" dirty="0"/>
              <a:t>Supporting documents: 24/0399, 24/0384, 24/0818 (update 11/08)</a:t>
            </a:r>
          </a:p>
          <a:p>
            <a:pPr>
              <a:buFont typeface="Arial" panose="020B0604020202020204" pitchFamily="34" charset="0"/>
              <a:buChar char="•"/>
            </a:pPr>
            <a:r>
              <a:rPr lang="en-US" sz="1200" dirty="0"/>
              <a:t>SP2 – </a:t>
            </a:r>
            <a:r>
              <a:rPr lang="en-US" sz="1200" dirty="0" err="1"/>
              <a:t>Hongwon</a:t>
            </a:r>
            <a:r>
              <a:rPr lang="en-US" sz="1200" dirty="0"/>
              <a:t> Lee – Control </a:t>
            </a:r>
          </a:p>
          <a:p>
            <a:pPr marL="0" indent="0"/>
            <a:r>
              <a:rPr lang="en-US" sz="1200" b="0" dirty="0"/>
              <a:t>Do you agree to include the following into the 11bn SFD?</a:t>
            </a:r>
          </a:p>
          <a:p>
            <a:pPr>
              <a:buFont typeface="Arial" panose="020B0604020202020204" pitchFamily="34" charset="0"/>
              <a:buChar char="•"/>
            </a:pPr>
            <a:r>
              <a:rPr lang="en-US" sz="1200" b="0" dirty="0"/>
              <a:t>11bn allows Multi-STA BA to carry one or more feedback (e.g. unavailability) information</a:t>
            </a:r>
          </a:p>
          <a:p>
            <a:pPr lvl="1">
              <a:buFont typeface="Arial" panose="020B0604020202020204" pitchFamily="34" charset="0"/>
              <a:buChar char="•"/>
            </a:pPr>
            <a:r>
              <a:rPr lang="en-US" sz="1100" b="0" dirty="0"/>
              <a:t>How to include feedback information is TBD</a:t>
            </a:r>
          </a:p>
          <a:p>
            <a:pPr marL="0" indent="0"/>
            <a:r>
              <a:rPr lang="en-US" sz="1200" b="0" i="1" dirty="0"/>
              <a:t>Supporting documents: [24/834, 24/1490]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SP3 –Mohamed Abouelseoud – Low Latency</a:t>
            </a:r>
          </a:p>
          <a:p>
            <a:pPr marL="0" indent="0"/>
            <a:r>
              <a:rPr lang="en-US" sz="1200" b="0" dirty="0"/>
              <a:t>Define or improve an existing mechanism so that a non-AP STA that is a TXOP responder can indicate its low latency needs (for traffic between the </a:t>
            </a:r>
            <a:r>
              <a:rPr lang="en-US" sz="1200" b="0" dirty="0" err="1"/>
              <a:t>TxOP</a:t>
            </a:r>
            <a:r>
              <a:rPr lang="en-US" sz="1200" b="0" dirty="0"/>
              <a:t> responder and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200" b="0" dirty="0"/>
              <a:t>Note: whether an AP can Indicate its Low latency needs is TBD</a:t>
            </a:r>
          </a:p>
          <a:p>
            <a:pPr marL="0" indent="0"/>
            <a:r>
              <a:rPr lang="en-US" sz="1200" b="0" i="1" dirty="0"/>
              <a:t>Supporting documents: [doc]</a:t>
            </a:r>
          </a:p>
          <a:p>
            <a:pPr>
              <a:buFont typeface="Arial" panose="020B0604020202020204" pitchFamily="34" charset="0"/>
              <a:buChar char="•"/>
            </a:pPr>
            <a:r>
              <a:rPr lang="en-US" sz="1200" dirty="0"/>
              <a:t>SP4 – Po-Kai Huang – Security</a:t>
            </a:r>
          </a:p>
          <a:p>
            <a:pPr marL="0" indent="0"/>
            <a:r>
              <a:rPr lang="en-US" sz="1200" b="0" dirty="0"/>
              <a:t>Do you support the following in 802.11bn?</a:t>
            </a:r>
          </a:p>
          <a:p>
            <a:pPr>
              <a:buFont typeface="Arial" panose="020B0604020202020204" pitchFamily="34" charset="0"/>
              <a:buChar char="•"/>
            </a:pPr>
            <a:r>
              <a:rPr lang="en-US" sz="1200" b="0" dirty="0"/>
              <a:t>Define Trigger frame protection</a:t>
            </a:r>
          </a:p>
          <a:p>
            <a:pPr>
              <a:buFont typeface="Arial" panose="020B0604020202020204" pitchFamily="34" charset="0"/>
              <a:buChar char="•"/>
            </a:pPr>
            <a:r>
              <a:rPr lang="en-US" sz="1200" b="0" dirty="0"/>
              <a:t>Define BAR frame protection for Compressed BAR and Multi-TID BAR variants</a:t>
            </a:r>
          </a:p>
          <a:p>
            <a:pPr>
              <a:buFont typeface="Arial" panose="020B0604020202020204" pitchFamily="34" charset="0"/>
              <a:buChar char="•"/>
            </a:pPr>
            <a:r>
              <a:rPr lang="en-US" sz="1200" b="0" dirty="0"/>
              <a:t>Define BA frame protection for Multi-STA BA variants</a:t>
            </a:r>
          </a:p>
          <a:p>
            <a:pPr marL="0" indent="0"/>
            <a:r>
              <a:rPr lang="en-US" sz="1200" b="0" i="1" dirty="0"/>
              <a:t>Supporting documents: [23/1995r0, 23/1933r0, 23/1914r2, 23/1915r1, 23/2001r2, 23/312r0, 23/286r0, 23/352r1, 23/1102r0, 24/535r0, 24/497r0, 24/547r2]</a:t>
            </a:r>
          </a:p>
          <a:p>
            <a:pPr>
              <a:buFont typeface="Arial" panose="020B0604020202020204" pitchFamily="34" charset="0"/>
              <a:buChar char="•"/>
            </a:pPr>
            <a:r>
              <a:rPr lang="en-US" sz="1200" dirty="0"/>
              <a:t>SP5 –Dibakar Das – QoS </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SP6 – Laurent – NPCA</a:t>
            </a:r>
          </a:p>
          <a:p>
            <a:pPr marL="0" indent="0"/>
            <a:r>
              <a:rPr lang="en-US" sz="1400" b="0" dirty="0"/>
              <a:t>Do you support that the event that triggers switching to the NPCA primary channel shall be</a:t>
            </a:r>
          </a:p>
          <a:p>
            <a:pPr>
              <a:buFont typeface="Arial" panose="020B0604020202020204" pitchFamily="34" charset="0"/>
              <a:buChar char="•"/>
            </a:pPr>
            <a:r>
              <a:rPr lang="en-US" sz="1400" b="0" dirty="0"/>
              <a:t>OBSS Control frame exchange (e.g., (MU-)RTS/CTS) or</a:t>
            </a:r>
          </a:p>
          <a:p>
            <a:pPr>
              <a:buFont typeface="Arial" panose="020B0604020202020204" pitchFamily="34" charset="0"/>
              <a:buChar char="•"/>
            </a:pPr>
            <a:r>
              <a:rPr lang="en-US" sz="1400" b="0" dirty="0"/>
              <a:t>OBSS HE/EHT/UHR PPDU</a:t>
            </a:r>
          </a:p>
          <a:p>
            <a:pPr marL="0" indent="0"/>
            <a:r>
              <a:rPr lang="en-US" sz="1400" b="0" i="1" dirty="0"/>
              <a:t>Supporting documents: [24/0495r0]</a:t>
            </a:r>
          </a:p>
          <a:p>
            <a:pPr>
              <a:buFont typeface="Arial" panose="020B0604020202020204" pitchFamily="34" charset="0"/>
              <a:buChar char="•"/>
            </a:pPr>
            <a:r>
              <a:rPr lang="en-US" sz="1400" dirty="0"/>
              <a:t>SP7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SP8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SP9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SP10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CBF + 2x LDPC + TBD (1 hr)</a:t>
            </a:r>
          </a:p>
          <a:p>
            <a:pPr lvl="0">
              <a:buFont typeface="Arial" panose="020B0604020202020204" pitchFamily="34" charset="0"/>
              <a:buChar char="•"/>
            </a:pPr>
            <a:r>
              <a:rPr lang="en-GB" sz="1400" dirty="0"/>
              <a:t>Submissions – DRU LTF + DRU Misc. Part 1</a:t>
            </a:r>
            <a:endParaRPr lang="en-GB" sz="900" strike="sngStrike" dirty="0">
              <a:solidFill>
                <a:schemeClr val="bg1">
                  <a:lumMod val="65000"/>
                </a:schemeClr>
              </a:solidFill>
            </a:endParaRPr>
          </a:p>
          <a:p>
            <a:pPr lvl="1">
              <a:buFont typeface="Arial" panose="020B0604020202020204" pitchFamily="34" charset="0"/>
              <a:buChar char="•"/>
            </a:pPr>
            <a:r>
              <a:rPr lang="en-GB" sz="1200" dirty="0">
                <a:hlinkClick r:id="rId2"/>
              </a:rPr>
              <a:t>24/1726</a:t>
            </a:r>
            <a:r>
              <a:rPr lang="en-GB" sz="1200" dirty="0"/>
              <a:t> Complementary Sequence-Based LTF Design for DRU			Rui Yang</a:t>
            </a:r>
          </a:p>
          <a:p>
            <a:pPr lvl="1">
              <a:buFont typeface="Arial" panose="020B0604020202020204" pitchFamily="34" charset="0"/>
              <a:buChar char="•"/>
            </a:pPr>
            <a:r>
              <a:rPr lang="en-GB" sz="1200" dirty="0">
                <a:hlinkClick r:id="rId3"/>
              </a:rPr>
              <a:t>24/1754</a:t>
            </a:r>
            <a:r>
              <a:rPr lang="en-GB" sz="1200" dirty="0"/>
              <a:t> 20-mhz-uhr-ltf-sequence-for-dru						Eunsung Park</a:t>
            </a:r>
          </a:p>
          <a:p>
            <a:pPr lvl="1">
              <a:buFont typeface="Arial" panose="020B0604020202020204" pitchFamily="34" charset="0"/>
              <a:buChar char="•"/>
            </a:pPr>
            <a:r>
              <a:rPr lang="en-US" sz="1200" dirty="0">
                <a:hlinkClick r:id="rId4"/>
              </a:rPr>
              <a:t>24/1796</a:t>
            </a:r>
            <a:r>
              <a:rPr lang="en-US" sz="1200" dirty="0"/>
              <a:t> New LTF Sequences for DRU							Mahmoud Kamel</a:t>
            </a:r>
          </a:p>
          <a:p>
            <a:pPr lvl="1">
              <a:buFont typeface="Arial" panose="020B0604020202020204" pitchFamily="34" charset="0"/>
              <a:buChar char="•"/>
            </a:pPr>
            <a:r>
              <a:rPr lang="en-GB" sz="1200" dirty="0">
                <a:hlinkClick r:id="rId5"/>
              </a:rPr>
              <a:t>24/1744</a:t>
            </a:r>
            <a:r>
              <a:rPr lang="en-GB" sz="1200" dirty="0"/>
              <a:t> Discussion on DRU Indication Follow-up					Mengshi Hu</a:t>
            </a:r>
          </a:p>
          <a:p>
            <a:pPr lvl="1">
              <a:buFont typeface="Arial" panose="020B0604020202020204" pitchFamily="34" charset="0"/>
              <a:buChar char="•"/>
            </a:pPr>
            <a:r>
              <a:rPr lang="en-GB" sz="1200" dirty="0">
                <a:hlinkClick r:id="rId6"/>
              </a:rPr>
              <a:t>24/1753</a:t>
            </a:r>
            <a:r>
              <a:rPr lang="en-GB" sz="1200" dirty="0"/>
              <a:t> </a:t>
            </a:r>
            <a:r>
              <a:rPr lang="en-GB" sz="1200" dirty="0" err="1"/>
              <a:t>Signaling</a:t>
            </a:r>
            <a:r>
              <a:rPr lang="en-GB" sz="1200" dirty="0"/>
              <a:t>-for-</a:t>
            </a:r>
            <a:r>
              <a:rPr lang="en-GB" sz="1200" dirty="0" err="1"/>
              <a:t>dru</a:t>
            </a:r>
            <a:r>
              <a:rPr lang="en-GB" sz="1200" dirty="0"/>
              <a:t>-in-trigger-frame-follow-up					Eunsung Park</a:t>
            </a:r>
          </a:p>
          <a:p>
            <a:pPr lvl="1">
              <a:buFont typeface="Arial" panose="020B0604020202020204" pitchFamily="34" charset="0"/>
              <a:buChar char="•"/>
            </a:pPr>
            <a:r>
              <a:rPr lang="en-GB" sz="1200" dirty="0">
                <a:hlinkClick r:id="rId7"/>
              </a:rPr>
              <a:t>24/1778</a:t>
            </a:r>
            <a:r>
              <a:rPr lang="en-GB" sz="1200" dirty="0"/>
              <a:t> Distributed RU Distortion, Beamforming, Power Control			Rainer Strobel</a:t>
            </a:r>
          </a:p>
          <a:p>
            <a:pPr lvl="1">
              <a:buFont typeface="Arial" panose="020B0604020202020204" pitchFamily="34" charset="0"/>
              <a:buChar char="•"/>
            </a:pPr>
            <a:r>
              <a:rPr lang="en-GB" sz="1200" dirty="0">
                <a:solidFill>
                  <a:schemeClr val="tx1"/>
                </a:solidFill>
                <a:hlinkClick r:id="rId8"/>
              </a:rPr>
              <a:t>24/1745</a:t>
            </a:r>
            <a:r>
              <a:rPr lang="en-GB" sz="1200" dirty="0">
                <a:solidFill>
                  <a:schemeClr val="tx1"/>
                </a:solidFill>
              </a:rPr>
              <a:t> Discussion on Frequency Domain UEQM					Mengshi Hu</a:t>
            </a:r>
          </a:p>
          <a:p>
            <a:pPr lvl="1">
              <a:buFont typeface="Arial" panose="020B0604020202020204" pitchFamily="34" charset="0"/>
              <a:buChar char="•"/>
            </a:pPr>
            <a:r>
              <a:rPr lang="en-GB" sz="1200" dirty="0">
                <a:solidFill>
                  <a:schemeClr val="tx1"/>
                </a:solidFill>
                <a:hlinkClick r:id="rId9"/>
              </a:rPr>
              <a:t>24/1807</a:t>
            </a:r>
            <a:r>
              <a:rPr lang="en-GB" sz="1200" dirty="0">
                <a:solidFill>
                  <a:schemeClr val="tx1"/>
                </a:solidFill>
              </a:rPr>
              <a:t> Follow Up on UEQM Stream Parser						Ying Wang</a:t>
            </a:r>
          </a:p>
          <a:p>
            <a:pPr lvl="1">
              <a:buFont typeface="Arial" panose="020B0604020202020204" pitchFamily="34" charset="0"/>
              <a:buChar char="•"/>
            </a:pPr>
            <a:r>
              <a:rPr lang="en-GB" sz="1200" dirty="0">
                <a:solidFill>
                  <a:srgbClr val="FF0000"/>
                </a:solidFill>
                <a:hlinkClick r:id="rId10"/>
              </a:rPr>
              <a:t>24/1832</a:t>
            </a:r>
            <a:r>
              <a:rPr lang="en-GB" sz="1200" dirty="0">
                <a:solidFill>
                  <a:srgbClr val="FF0000"/>
                </a:solidFill>
              </a:rPr>
              <a:t> </a:t>
            </a:r>
            <a:r>
              <a:rPr lang="en-GB" sz="1200" dirty="0">
                <a:solidFill>
                  <a:schemeClr val="tx1"/>
                </a:solidFill>
              </a:rPr>
              <a:t>Stream Parser for Unequal Modulation					Qinghua Li</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hlinkClick r:id="rId2"/>
              </a:rPr>
              <a:t>24/1093</a:t>
            </a:r>
            <a:r>
              <a:rPr lang="en-US" sz="1200" dirty="0"/>
              <a:t> Special scenarios in Non-Primary Channel Access				Sindhu Verma</a:t>
            </a:r>
          </a:p>
          <a:p>
            <a:pPr lvl="1">
              <a:buFont typeface="Arial" panose="020B0604020202020204" pitchFamily="34" charset="0"/>
              <a:buChar char="•"/>
            </a:pPr>
            <a:r>
              <a:rPr lang="en-US" sz="1200" dirty="0">
                <a:hlinkClick r:id="rId3"/>
              </a:rPr>
              <a:t>24/1523</a:t>
            </a:r>
            <a:r>
              <a:rPr lang="en-US" sz="1200" dirty="0"/>
              <a:t>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4"/>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5"/>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hlinkClick r:id="rId2"/>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3"/>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2"/>
              </a:rPr>
              <a:t>24/1747</a:t>
            </a:r>
            <a:r>
              <a:rPr lang="en-US" sz="1400" dirty="0"/>
              <a:t>	Discussion on Transmission of ELR-SIG					Ke Zhong</a:t>
            </a:r>
          </a:p>
          <a:p>
            <a:pPr lvl="1">
              <a:buFont typeface="Arial" panose="020B0604020202020204" pitchFamily="34" charset="0"/>
              <a:buChar char="•"/>
            </a:pPr>
            <a:r>
              <a:rPr lang="en-US" sz="1400" dirty="0">
                <a:hlinkClick r:id="rId4"/>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hlinkClick r:id="rId2"/>
              </a:rPr>
              <a:t>24/1388</a:t>
            </a:r>
            <a:r>
              <a:rPr lang="en-GB" sz="1400" dirty="0"/>
              <a:t> Thoughts on interface between AP MLDs for </a:t>
            </a:r>
            <a:r>
              <a:rPr lang="en-GB" sz="1400" dirty="0" err="1"/>
              <a:t>reamless</a:t>
            </a:r>
            <a:r>
              <a:rPr lang="en-GB" sz="1400" dirty="0"/>
              <a:t> roaming	</a:t>
            </a:r>
            <a:r>
              <a:rPr lang="en-GB" sz="1400" dirty="0" err="1"/>
              <a:t>Haorui</a:t>
            </a:r>
            <a:r>
              <a:rPr lang="en-GB" sz="1400" dirty="0"/>
              <a:t> Yang</a:t>
            </a:r>
          </a:p>
          <a:p>
            <a:pPr lvl="1">
              <a:buFont typeface="Arial" panose="020B0604020202020204" pitchFamily="34" charset="0"/>
              <a:buChar char="•"/>
            </a:pPr>
            <a:r>
              <a:rPr lang="en-GB" sz="1400" dirty="0">
                <a:hlinkClick r:id="rId3"/>
              </a:rPr>
              <a:t>24/1425</a:t>
            </a:r>
            <a:r>
              <a:rPr lang="en-GB" sz="1400" dirty="0"/>
              <a:t> Considerations for Context Transfer in 11bn				Peshal Nayak</a:t>
            </a:r>
          </a:p>
          <a:p>
            <a:pPr lvl="1">
              <a:buFont typeface="Arial" panose="020B0604020202020204" pitchFamily="34" charset="0"/>
              <a:buChar char="•"/>
            </a:pPr>
            <a:r>
              <a:rPr lang="en-GB" sz="1400" dirty="0">
                <a:hlinkClick r:id="rId4"/>
              </a:rPr>
              <a:t>24/1444</a:t>
            </a:r>
            <a:r>
              <a:rPr lang="en-GB" sz="1400" dirty="0"/>
              <a:t> Roaming-with-context-transfer							Xiangxin Gu</a:t>
            </a:r>
          </a:p>
          <a:p>
            <a:pPr lvl="1">
              <a:buFont typeface="Arial" panose="020B0604020202020204" pitchFamily="34" charset="0"/>
              <a:buChar char="•"/>
            </a:pPr>
            <a:r>
              <a:rPr lang="en-GB" sz="1400" dirty="0">
                <a:hlinkClick r:id="rId5"/>
              </a:rPr>
              <a:t>24/1476</a:t>
            </a:r>
            <a:r>
              <a:rPr lang="en-GB" sz="1400" dirty="0"/>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SP2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p>
          <a:p>
            <a:r>
              <a:rPr lang="en-US" sz="1400" dirty="0"/>
              <a:t>SP3 – X – Y</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SP4 – X – Y</a:t>
            </a:r>
          </a:p>
          <a:p>
            <a:r>
              <a:rPr lang="en-US" sz="1400" b="0" i="1" dirty="0"/>
              <a:t>Supporting documents: […]</a:t>
            </a:r>
          </a:p>
          <a:p>
            <a:r>
              <a:rPr lang="en-US" sz="1400" dirty="0"/>
              <a:t>SP5 – X – Y</a:t>
            </a:r>
          </a:p>
          <a:p>
            <a:r>
              <a:rPr lang="en-US" sz="1400" b="0" i="1" dirty="0"/>
              <a:t>Supporting documents: […]</a:t>
            </a:r>
          </a:p>
          <a:p>
            <a:r>
              <a:rPr lang="en-US" sz="1400" dirty="0"/>
              <a:t>SP6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SP7 – X – Y</a:t>
            </a:r>
          </a:p>
          <a:p>
            <a:r>
              <a:rPr lang="en-US" sz="1400" b="0" i="1" dirty="0"/>
              <a:t>Supporting documents: […]</a:t>
            </a:r>
          </a:p>
          <a:p>
            <a:r>
              <a:rPr lang="en-US" sz="1400" dirty="0"/>
              <a:t>SP8 – X – Y</a:t>
            </a:r>
          </a:p>
          <a:p>
            <a:r>
              <a:rPr lang="en-US" sz="1400" b="0" i="1" dirty="0"/>
              <a:t>Supporting documents: […]</a:t>
            </a:r>
          </a:p>
          <a:p>
            <a:r>
              <a:rPr lang="en-US" sz="1400" dirty="0"/>
              <a:t>SP9 – X – Y</a:t>
            </a:r>
          </a:p>
          <a:p>
            <a:r>
              <a:rPr lang="en-US" sz="1400" b="0" i="1" dirty="0"/>
              <a:t>Supporting documents: […]</a:t>
            </a:r>
          </a:p>
          <a:p>
            <a:r>
              <a:rPr lang="en-US" sz="1400" dirty="0"/>
              <a:t>SP10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GB" sz="1400" dirty="0">
                <a:solidFill>
                  <a:srgbClr val="FF0000"/>
                </a:solidFill>
              </a:rPr>
              <a:t>24/1516</a:t>
            </a:r>
            <a:r>
              <a:rPr lang="en-GB" sz="1400" dirty="0"/>
              <a:t> Seamless Roaming Context Transfer					</a:t>
            </a:r>
            <a:r>
              <a:rPr lang="en-GB" sz="1400" dirty="0" err="1"/>
              <a:t>Yelin</a:t>
            </a:r>
            <a:r>
              <a:rPr lang="en-GB" sz="1400" dirty="0"/>
              <a:t> Yoon</a:t>
            </a:r>
          </a:p>
          <a:p>
            <a:pPr lvl="1">
              <a:buFont typeface="Arial" panose="020B0604020202020204" pitchFamily="34" charset="0"/>
              <a:buChar char="•"/>
            </a:pPr>
            <a:r>
              <a:rPr lang="en-GB" sz="1400" dirty="0">
                <a:solidFill>
                  <a:srgbClr val="FF0000"/>
                </a:solidFill>
              </a:rPr>
              <a:t>24/1517</a:t>
            </a:r>
            <a:r>
              <a:rPr lang="en-GB" sz="1400" dirty="0"/>
              <a:t> Seamless Roaming Data Transfer					</a:t>
            </a:r>
            <a:r>
              <a:rPr lang="en-GB" sz="1400" dirty="0" err="1"/>
              <a:t>Yelin</a:t>
            </a:r>
            <a:r>
              <a:rPr lang="en-GB" sz="1400" dirty="0"/>
              <a:t> Yoon</a:t>
            </a:r>
          </a:p>
          <a:p>
            <a:pPr lvl="1">
              <a:buFont typeface="Arial" panose="020B0604020202020204" pitchFamily="34" charset="0"/>
              <a:buChar char="•"/>
            </a:pPr>
            <a:r>
              <a:rPr lang="en-GB" sz="1400" dirty="0">
                <a:hlinkClick r:id="rId2"/>
              </a:rPr>
              <a:t>24/1528</a:t>
            </a:r>
            <a:r>
              <a:rPr lang="en-GB" sz="1400" dirty="0"/>
              <a:t> Details-on-data-forwarding-for-seamless-roaming			Ryuichi Hirata</a:t>
            </a:r>
          </a:p>
          <a:p>
            <a:pPr lvl="1">
              <a:buFont typeface="Arial" panose="020B0604020202020204" pitchFamily="34" charset="0"/>
              <a:buChar char="•"/>
            </a:pPr>
            <a:r>
              <a:rPr lang="en-GB" sz="1400" dirty="0">
                <a:hlinkClick r:id="rId3"/>
              </a:rPr>
              <a:t>24/1591</a:t>
            </a:r>
            <a:r>
              <a:rPr lang="en-GB" sz="1400" dirty="0"/>
              <a:t> Thoughts on Seamless Roaming and NPCA				Ning Gao</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Laurent – Coex</a:t>
            </a:r>
          </a:p>
          <a:p>
            <a:pPr marL="0" indent="0"/>
            <a:r>
              <a:rPr lang="en-US" sz="14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400" b="0" dirty="0"/>
              <a:t>Supporting documents: [23-2002]</a:t>
            </a:r>
          </a:p>
          <a:p>
            <a:pPr>
              <a:buFont typeface="Arial" panose="020B0604020202020204" pitchFamily="34" charset="0"/>
              <a:buChar char="•"/>
            </a:pPr>
            <a:r>
              <a:rPr lang="en-US" sz="1400" dirty="0"/>
              <a:t>SP2 – Laurent – Coex</a:t>
            </a:r>
          </a:p>
          <a:p>
            <a:pPr marL="0" indent="0"/>
            <a:r>
              <a:rPr lang="en-US" sz="14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400" b="0" dirty="0"/>
              <a:t>Mandatory/optional support for transmitting intermediate FCS is TBD</a:t>
            </a:r>
          </a:p>
          <a:p>
            <a:pPr>
              <a:buFont typeface="Arial" panose="020B0604020202020204" pitchFamily="34" charset="0"/>
              <a:buChar char="•"/>
            </a:pPr>
            <a:r>
              <a:rPr lang="en-US" sz="14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400" b="0" dirty="0"/>
              <a:t>Note: intermediate FCS may not be needed, for instance, if the STA requires no padding. It is TBD whether an intermediate FCS can be avoided if a MIC is present.</a:t>
            </a:r>
          </a:p>
          <a:p>
            <a:pPr marL="0" indent="0"/>
            <a:r>
              <a:rPr lang="en-US" sz="1400" b="0" dirty="0"/>
              <a:t>Supporting documents: [24-1227r1]</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SP3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SP4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SP5 – Sanket – C-TDMA</a:t>
            </a:r>
          </a:p>
          <a:p>
            <a:pPr marL="0" indent="0"/>
            <a:r>
              <a:rPr lang="en-US" sz="1600" b="0" dirty="0"/>
              <a:t>Do you agree that, as part of the CTDMA procedure, a candidate AP that is polled by the sharing AP shall provide, via a response,</a:t>
            </a:r>
          </a:p>
          <a:p>
            <a:pPr>
              <a:buFont typeface="Arial" panose="020B0604020202020204" pitchFamily="34" charset="0"/>
              <a:buChar char="•"/>
            </a:pPr>
            <a:r>
              <a:rPr lang="en-US" sz="1600" b="0" dirty="0"/>
              <a:t>Its intention not to participate in TXOP sharing during the current TXOP.</a:t>
            </a:r>
          </a:p>
          <a:p>
            <a:pPr>
              <a:buFont typeface="Arial" panose="020B0604020202020204" pitchFamily="34" charset="0"/>
              <a:buChar char="•"/>
            </a:pPr>
            <a:r>
              <a:rPr lang="en-US" sz="1600" b="0" dirty="0"/>
              <a:t>Its intention to participate in TXOP sharing during the current TXOP.</a:t>
            </a:r>
          </a:p>
          <a:p>
            <a:pPr>
              <a:buFont typeface="Arial" panose="020B0604020202020204" pitchFamily="34" charset="0"/>
              <a:buChar char="•"/>
            </a:pPr>
            <a:r>
              <a:rPr lang="en-US" sz="1600" b="0" dirty="0"/>
              <a:t>Signaling details (including traffic indication) are TBD.</a:t>
            </a:r>
          </a:p>
          <a:p>
            <a:pPr marL="0" indent="0"/>
            <a:r>
              <a:rPr lang="en-US" sz="1600" b="0" i="1" dirty="0"/>
              <a:t>Supporting documents: [11-23/1895, 11-24/0423, 11-24/1016, 11-24/1017, 11-24/1225]</a:t>
            </a:r>
          </a:p>
          <a:p>
            <a:pPr>
              <a:buFont typeface="Arial" panose="020B0604020202020204" pitchFamily="34" charset="0"/>
              <a:buChar char="•"/>
            </a:pPr>
            <a:r>
              <a:rPr lang="en-US" sz="1600" dirty="0"/>
              <a:t>SP6 –X – Y</a:t>
            </a:r>
          </a:p>
          <a:p>
            <a:pPr marL="0" indent="0"/>
            <a:r>
              <a:rPr lang="en-US" sz="1600" b="0" i="1" dirty="0"/>
              <a:t>Supporting documents: [doc]</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2840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237594</TotalTime>
  <Words>15934</Words>
  <Application>Microsoft Office PowerPoint</Application>
  <PresentationFormat>On-screen Show (4:3)</PresentationFormat>
  <Paragraphs>3034</Paragraphs>
  <Slides>110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23" baseType="lpstr">
      <vt:lpstr>Malgun Gothic</vt:lpstr>
      <vt:lpstr>MS Gothic</vt:lpstr>
      <vt:lpstr>Aptos</vt:lpstr>
      <vt:lpstr>Arial</vt:lpstr>
      <vt:lpstr>Arial Black</vt:lpstr>
      <vt:lpstr>Arial Unicode MS</vt:lpstr>
      <vt:lpstr>Calibri</vt:lpstr>
      <vt:lpstr>Monotype Sorts</vt:lpstr>
      <vt:lpstr>Segoe UI</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4</vt:lpstr>
      <vt:lpstr>Thursday PHY Agenda–AM1 </vt:lpstr>
      <vt:lpstr>Straw Polls – Part 1</vt:lpstr>
      <vt:lpstr>Thursday MAC Agenda–AM1</vt:lpstr>
      <vt:lpstr>Thursday PHY Agenda–AM2</vt:lpstr>
      <vt:lpstr>Straw Polls – Part 1</vt:lpstr>
      <vt:lpstr>Thursday MAC Agenda–AM2</vt:lpstr>
      <vt:lpstr>Straw Polls – Part 1</vt:lpstr>
      <vt:lpstr>Straw Polls – Part 2</vt:lpstr>
      <vt:lpstr>Straw Polls – Part 3</vt:lpstr>
      <vt:lpstr>Thursday PHY Agenda–PM1</vt:lpstr>
      <vt:lpstr>Straw Polls – Part 1</vt:lpstr>
      <vt:lpstr>Thursday MAC Agenda–PM1</vt:lpstr>
      <vt:lpstr>Straw Polls – Part 1</vt:lpstr>
      <vt:lpstr>Straw Polls – Part 2</vt:lpstr>
      <vt:lpstr>Straw Polls – Part 3</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2024-11-13T16:39:02Z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