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291" r:id="rId80"/>
    <p:sldId id="1318" r:id="rId81"/>
    <p:sldId id="1292" r:id="rId82"/>
    <p:sldId id="1374" r:id="rId83"/>
    <p:sldId id="1342" r:id="rId84"/>
    <p:sldId id="1375" r:id="rId85"/>
    <p:sldId id="1293" r:id="rId86"/>
    <p:sldId id="1323" r:id="rId87"/>
    <p:sldId id="1294" r:id="rId88"/>
    <p:sldId id="1295" r:id="rId89"/>
    <p:sldId id="1341" r:id="rId90"/>
    <p:sldId id="1296" r:id="rId91"/>
    <p:sldId id="1343" r:id="rId92"/>
    <p:sldId id="1376" r:id="rId93"/>
    <p:sldId id="1377" r:id="rId94"/>
    <p:sldId id="1354" r:id="rId95"/>
    <p:sldId id="1355" r:id="rId96"/>
    <p:sldId id="1357" r:id="rId97"/>
    <p:sldId id="1358" r:id="rId98"/>
    <p:sldId id="1359" r:id="rId99"/>
    <p:sldId id="1365" r:id="rId100"/>
    <p:sldId id="1325" r:id="rId101"/>
    <p:sldId id="1326" r:id="rId102"/>
    <p:sldId id="1344" r:id="rId103"/>
    <p:sldId id="356" r:id="rId104"/>
    <p:sldId id="1256" r:id="rId105"/>
    <p:sldId id="1345" r:id="rId106"/>
    <p:sldId id="1069" r:id="rId107"/>
    <p:sldId id="997" r:id="rId108"/>
    <p:sldId id="362" r:id="rId109"/>
    <p:sldId id="1034" r:id="rId110"/>
    <p:sldId id="323"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60" dt="2024-11-13T01:51:48.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3T01:48:23.458" v="6902" actId="403"/>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2T22:58:29.651" v="6118" actId="20577"/>
        <pc:sldMkLst>
          <pc:docMk/>
          <pc:sldMk cId="3976818858" sldId="269"/>
        </pc:sldMkLst>
        <pc:graphicFrameChg chg="mod modGraphic">
          <ac:chgData name="Alfred Asterjadhi" userId="39de57b9-85c0-4fd1-aaac-8ca2b6560ad0" providerId="ADAL" clId="{3AF8E451-6A10-4DC6-8F4C-767DBD326839}" dt="2024-11-12T22:58:29.651" v="61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01:40:26.355" v="6761" actId="20577"/>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3T01:40:26.355" v="6761" actId="2057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2T23:16:35.857" v="6278" actId="21"/>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2T23:16:35.857" v="6278" actId="21"/>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01:36:54.630" v="6750" actId="20577"/>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3T01:36:54.630" v="6750" actId="2057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01:41:47.215" v="6784" actId="20577"/>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3T01:41:47.215" v="6784" actId="20577"/>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3T01:42:41.746" v="6801"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3T01:42:41.746" v="6801"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3T01:48:03.732" v="6892"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3T01:48:03.732" v="6892"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01:41:01.873" v="6765" actId="400"/>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01:41:01.873" v="6765" actId="400"/>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00:17:16.966" v="6551"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00:17:16.966" v="6551"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01:30:08.036" v="6734" actId="2057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01:30:08.036" v="6734" actId="2057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00:19:06.652" v="6580"/>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00:19:06.652" v="6580"/>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3T01:16:58.514" v="6675" actId="21"/>
        <pc:sldMkLst>
          <pc:docMk/>
          <pc:sldMk cId="1153233998" sldId="1325"/>
        </pc:sldMkLst>
        <pc:spChg chg="mod">
          <ac:chgData name="Alfred Asterjadhi" userId="39de57b9-85c0-4fd1-aaac-8ca2b6560ad0" providerId="ADAL" clId="{3AF8E451-6A10-4DC6-8F4C-767DBD326839}" dt="2024-11-13T01:16:58.514" v="667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01:15:06.292" v="6670" actId="21"/>
        <pc:sldMkLst>
          <pc:docMk/>
          <pc:sldMk cId="208823206" sldId="1326"/>
        </pc:sldMkLst>
        <pc:spChg chg="mod">
          <ac:chgData name="Alfred Asterjadhi" userId="39de57b9-85c0-4fd1-aaac-8ca2b6560ad0" providerId="ADAL" clId="{3AF8E451-6A10-4DC6-8F4C-767DBD326839}" dt="2024-11-13T01:15:06.292" v="6670" actId="21"/>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2T23:03:56.775" v="6159" actId="114"/>
        <pc:sldMkLst>
          <pc:docMk/>
          <pc:sldMk cId="3069160061" sldId="1333"/>
        </pc:sldMkLst>
        <pc:spChg chg="mod">
          <ac:chgData name="Alfred Asterjadhi" userId="39de57b9-85c0-4fd1-aaac-8ca2b6560ad0" providerId="ADAL" clId="{3AF8E451-6A10-4DC6-8F4C-767DBD326839}" dt="2024-11-12T23:03:56.775" v="6159" actId="114"/>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2T23:04:24.436" v="6171" actId="20577"/>
        <pc:sldMkLst>
          <pc:docMk/>
          <pc:sldMk cId="3813521761" sldId="1334"/>
        </pc:sldMkLst>
        <pc:spChg chg="mod">
          <ac:chgData name="Alfred Asterjadhi" userId="39de57b9-85c0-4fd1-aaac-8ca2b6560ad0" providerId="ADAL" clId="{3AF8E451-6A10-4DC6-8F4C-767DBD326839}" dt="2024-11-12T23:04:24.436" v="6171" actId="2057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23:07:22.934" v="6208" actId="403"/>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2T23:07:22.934" v="6208" actId="403"/>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23:08:31.804" v="6251" actId="20577"/>
        <pc:sldMkLst>
          <pc:docMk/>
          <pc:sldMk cId="3617121007" sldId="1342"/>
        </pc:sldMkLst>
        <pc:spChg chg="mod">
          <ac:chgData name="Alfred Asterjadhi" userId="39de57b9-85c0-4fd1-aaac-8ca2b6560ad0" providerId="ADAL" clId="{3AF8E451-6A10-4DC6-8F4C-767DBD326839}" dt="2024-11-12T23:08:25.906" v="6248"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2T23:08:31.804" v="6251"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2T22:45:36.838" v="60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2T22:45:36.838" v="6086" actId="20577"/>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3T01:44:29.999" v="6814" actId="21"/>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mod">
        <pc:chgData name="Alfred Asterjadhi" userId="39de57b9-85c0-4fd1-aaac-8ca2b6560ad0" providerId="ADAL" clId="{3AF8E451-6A10-4DC6-8F4C-767DBD326839}" dt="2024-11-13T00:19:22.798" v="6581"/>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mod">
        <pc:chgData name="Alfred Asterjadhi" userId="39de57b9-85c0-4fd1-aaac-8ca2b6560ad0" providerId="ADAL" clId="{3AF8E451-6A10-4DC6-8F4C-767DBD326839}" dt="2024-11-13T01:48:23.458" v="6902" actId="403"/>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1:04:40.719" v="6601" actId="2057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1:04:40.719" v="6601" actId="2057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2T23:06:38.237" v="6196" actId="20577"/>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2T23:06:33.251" v="6195" actId="20577"/>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2T23:06:48.755" v="6200" actId="2057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2T23:06:48.755" v="6200" actId="2057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2T23:07:15.784" v="6207" actId="2057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2T23:07:15.784" v="6207" actId="2057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2T23:08:22.906" v="6247"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2T23:08:22.906" v="6247"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2T23:09:01.421" v="6259"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2T23:09:01.421" v="6259"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2T22:46:20.066" v="6101"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2T22:46:20.066" v="6101"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2T22:46:41.847" v="6109"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2T22:46:41.847" v="6109"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2T23:05:55.380" v="6188" actId="2057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2T23:05:52.843" v="6187" actId="20577"/>
          <ac:spMkLst>
            <pc:docMk/>
            <pc:sldMk cId="1017535009" sldId="1380"/>
            <ac:spMk id="3" creationId="{6EEBE577-1E3E-AB3C-5C8E-27E6C40B64DC}"/>
          </ac:spMkLst>
        </pc:spChg>
      </pc:sldChg>
      <pc:sldMasterChg chg="modSp mod">
        <pc:chgData name="Alfred Asterjadhi" userId="39de57b9-85c0-4fd1-aaac-8ca2b6560ad0" providerId="ADAL" clId="{3AF8E451-6A10-4DC6-8F4C-767DBD326839}" dt="2024-11-13T01:07:21.193" v="6622" actId="6549"/>
        <pc:sldMasterMkLst>
          <pc:docMk/>
          <pc:sldMasterMk cId="0" sldId="2147483648"/>
        </pc:sldMasterMkLst>
        <pc:spChg chg="mod">
          <ac:chgData name="Alfred Asterjadhi" userId="39de57b9-85c0-4fd1-aaac-8ca2b6560ad0" providerId="ADAL" clId="{3AF8E451-6A10-4DC6-8F4C-767DBD326839}" dt="2024-11-13T01:07:21.193" v="6622"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485-01-00bn-considerations-for-elr-ppdu-format.pptx" TargetMode="External"/><Relationship Id="rId2" Type="http://schemas.openxmlformats.org/officeDocument/2006/relationships/hyperlink" Target="https://mentor.ieee.org/802.11/dcn/24/11-24-1901-00-00bn-dru-ltf-sequence-design-for-40mhz-dbw.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3-00-00bn-an-elr-ppdu-follow-up.pptx" TargetMode="External"/><Relationship Id="rId5" Type="http://schemas.openxmlformats.org/officeDocument/2006/relationships/hyperlink" Target="https://mentor.ieee.org/802.11/dcn/24/11-24-1478-04-00bn-elr-ppdu-design.pptx" TargetMode="External"/><Relationship Id="rId4" Type="http://schemas.openxmlformats.org/officeDocument/2006/relationships/hyperlink" Target="https://mentor.ieee.org/802.11/dcn/24/11-24-1486-01-00bn-performance-evaluation-of-elr-transmission.pptx"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30-00-00bn-efficient-uhr-sig-encoding.pptx" TargetMode="External"/><Relationship Id="rId3" Type="http://schemas.openxmlformats.org/officeDocument/2006/relationships/hyperlink" Target="https://mentor.ieee.org/802.11/dcn/24/11-24-1644-00-00bn-compact-user-field-encodings.pptx" TargetMode="External"/><Relationship Id="rId7" Type="http://schemas.openxmlformats.org/officeDocument/2006/relationships/hyperlink" Target="https://mentor.ieee.org/802.11/dcn/24/11-24-1826-00-00bn-5bit-mcs-table-design.pptx" TargetMode="External"/><Relationship Id="rId12"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700-00-00bn-collision-detection-mark-for-enhanced-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2-00-00bn-signaling-for-uhr-ppdu-follow-up.pptx" TargetMode="External"/><Relationship Id="rId11" Type="http://schemas.openxmlformats.org/officeDocument/2006/relationships/hyperlink" Target="https://mentor.ieee.org/802.11/dcn/24/11-24-1840-00-00bn-uhr-mu-ppdu-user-info-field-signaling.pptx" TargetMode="External"/><Relationship Id="rId5" Type="http://schemas.openxmlformats.org/officeDocument/2006/relationships/hyperlink" Target="https://mentor.ieee.org/802.11/dcn/24/11-24-1695-00-00bn-11bn-signaling-design-for-extra-mcs-ueqm-2xldpc.pptx" TargetMode="External"/><Relationship Id="rId10" Type="http://schemas.openxmlformats.org/officeDocument/2006/relationships/hyperlink" Target="https://mentor.ieee.org/802.11/dcn/24/11-24-1834-00-00bn-11bn-non-elr-signaling-design-for-new-features.pptx" TargetMode="External"/><Relationship Id="rId4" Type="http://schemas.openxmlformats.org/officeDocument/2006/relationships/hyperlink" Target="https://mentor.ieee.org/802.11/dcn/24/11-24-1645-01-00bn-compact-user-field-encodings-detailed-examples.xlsx" TargetMode="External"/><Relationship Id="rId9" Type="http://schemas.openxmlformats.org/officeDocument/2006/relationships/hyperlink" Target="https://mentor.ieee.org/802.11/dcn/24/11-24-1831-01-00bn-uhr-u-sig-and-uhr-sig-common-field-general-design.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90-01-00bn-extended-long-range-signaling.pptx" TargetMode="External"/><Relationship Id="rId2" Type="http://schemas.openxmlformats.org/officeDocument/2006/relationships/hyperlink" Target="https://mentor.ieee.org/802.11/dcn/24/11-24-1488-00-00bn-elr-ppdu-transmission-desig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571-01-00bn-extended-long-range-elr-mark-symbol-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2-00-00bn-power-save-enhancements-in-uhr.pptx" TargetMode="External"/><Relationship Id="rId5" Type="http://schemas.openxmlformats.org/officeDocument/2006/relationships/hyperlink" Target="https://mentor.ieee.org/802.11/dcn/24/11-24-1512-00-00bn-high-capability-protection-in-dps.pptx" TargetMode="External"/><Relationship Id="rId4" Type="http://schemas.openxmlformats.org/officeDocument/2006/relationships/hyperlink" Target="https://mentor.ieee.org/802.11/dcn/24/11-24-1261-00-00bn-considerations-on-client-power-save-for-11bn.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32-00-00bn-stream-parser-for-unequal-modulation.pptx" TargetMode="External"/><Relationship Id="rId4"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1785-00-00bn-interference-mitigation-pilots-definitions.pptx" TargetMode="External"/><Relationship Id="rId2" Type="http://schemas.openxmlformats.org/officeDocument/2006/relationships/hyperlink" Target="https://mentor.ieee.org/802.11/dcn/24/11-24-1747-00-00bn-discussion-on-signalling-of-additional-pilots-for-interference-mitig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64-00-00bn-elr-ppdu-follow-up.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91-00-00bn-thoughts-on-seamless-roaming-and-npca.pptx" TargetMode="External"/><Relationship Id="rId2" Type="http://schemas.openxmlformats.org/officeDocument/2006/relationships/hyperlink" Target="https://mentor.ieee.org/802.11/dcn/24/11-24-1528-01-00bn-details-on-data-forwarding-for-seamless-roaming.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C-TDMA</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872750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chemeClr val="tx1"/>
                </a:solidFill>
                <a:cs typeface="+mn-cs"/>
                <a:hlinkClick r:id="rId2"/>
              </a:rPr>
              <a:t>24/1071</a:t>
            </a:r>
            <a:r>
              <a:rPr lang="en-US" sz="1200" dirty="0">
                <a:solidFill>
                  <a:schemeClr val="tx1"/>
                </a:solidFill>
                <a:cs typeface="+mn-cs"/>
              </a:rPr>
              <a:t> LPI PPDU Puncturing                                                                	Pelin Salem</a:t>
            </a:r>
          </a:p>
          <a:p>
            <a:pPr lvl="1">
              <a:buFont typeface="Arial" panose="020B0604020202020204" pitchFamily="34" charset="0"/>
              <a:buChar char="•"/>
            </a:pPr>
            <a:r>
              <a:rPr lang="en-GB" sz="1200" dirty="0">
                <a:solidFill>
                  <a:schemeClr val="tx1"/>
                </a:solidFill>
                <a:hlinkClick r:id="rId3"/>
              </a:rPr>
              <a:t>24/1542</a:t>
            </a:r>
            <a:r>
              <a:rPr lang="en-GB" sz="1200" dirty="0">
                <a:solidFill>
                  <a:schemeClr val="tx1"/>
                </a:solidFill>
              </a:rPr>
              <a:t> Sounding Schemes for Coordinated Beamforming			Sameer Vermani</a:t>
            </a:r>
          </a:p>
          <a:p>
            <a:pPr lvl="1">
              <a:buFont typeface="Arial" panose="020B0604020202020204" pitchFamily="34" charset="0"/>
              <a:buChar char="•"/>
            </a:pPr>
            <a:r>
              <a:rPr lang="en-GB" sz="1200" dirty="0">
                <a:solidFill>
                  <a:schemeClr val="tx1"/>
                </a:solidFill>
                <a:hlinkClick r:id="rId4"/>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5"/>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6"/>
              </a:rPr>
              <a:t>24/1822</a:t>
            </a:r>
            <a:r>
              <a:rPr lang="en-US" sz="1200" dirty="0"/>
              <a:t> COBF Design for UHR						Sameer Vermani</a:t>
            </a:r>
          </a:p>
          <a:p>
            <a:pPr lvl="1">
              <a:buFont typeface="Arial" panose="020B0604020202020204" pitchFamily="34" charset="0"/>
              <a:buChar char="•"/>
            </a:pPr>
            <a:r>
              <a:rPr lang="en-GB" sz="1200" dirty="0">
                <a:solidFill>
                  <a:srgbClr val="FF0000"/>
                </a:solidFill>
                <a:hlinkClick r:id="rId7"/>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8"/>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9"/>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10"/>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strike="sngStrike" dirty="0">
                <a:solidFill>
                  <a:srgbClr val="FF0000"/>
                </a:solidFill>
              </a:rPr>
              <a:t>SP1 – Mahmoud Kamel – DRU : </a:t>
            </a:r>
            <a:r>
              <a:rPr lang="en-GB" sz="1400" b="0" i="0" u="none" strike="sngStrike" dirty="0">
                <a:solidFill>
                  <a:srgbClr val="FF0000"/>
                </a:solidFill>
                <a:effectLst/>
              </a:rPr>
              <a:t>24/1796r0</a:t>
            </a:r>
          </a:p>
          <a:p>
            <a:pPr>
              <a:buFont typeface="Arial" panose="020B0604020202020204" pitchFamily="34" charset="0"/>
              <a:buChar char="•"/>
            </a:pPr>
            <a:r>
              <a:rPr lang="en-US" sz="1400" strike="sngStrike" dirty="0">
                <a:solidFill>
                  <a:srgbClr val="FF0000"/>
                </a:solidFill>
              </a:rPr>
              <a:t>SP2 – </a:t>
            </a:r>
            <a:r>
              <a:rPr lang="en-US" sz="1400" strike="sngStrike" dirty="0" err="1">
                <a:solidFill>
                  <a:srgbClr val="FF0000"/>
                </a:solidFill>
              </a:rPr>
              <a:t>Chenchen</a:t>
            </a:r>
            <a:r>
              <a:rPr lang="en-US" sz="1400" strike="sngStrike" dirty="0">
                <a:solidFill>
                  <a:srgbClr val="FF0000"/>
                </a:solidFill>
              </a:rPr>
              <a:t> Liu – DRU: </a:t>
            </a:r>
            <a:r>
              <a:rPr lang="en-GB" sz="1400" b="0" i="0" u="none" strike="sngStrike" dirty="0">
                <a:solidFill>
                  <a:srgbClr val="FF0000"/>
                </a:solidFill>
                <a:effectLst/>
                <a:hlinkClick r:id="rId2">
                  <a:extLst>
                    <a:ext uri="{A12FA001-AC4F-418D-AE19-62706E023703}">
                      <ahyp:hlinkClr xmlns:ahyp="http://schemas.microsoft.com/office/drawing/2018/hyperlinkcolor" val="tx"/>
                    </a:ext>
                  </a:extLst>
                </a:hlinkClick>
              </a:rPr>
              <a:t>24/1901r0</a:t>
            </a:r>
            <a:endParaRPr lang="en-GB" sz="1400" b="0" i="0" u="none" strike="sngStrike" dirty="0">
              <a:solidFill>
                <a:srgbClr val="FF0000"/>
              </a:solidFill>
              <a:effectLst/>
            </a:endParaRPr>
          </a:p>
          <a:p>
            <a:pPr>
              <a:buFont typeface="Arial" panose="020B0604020202020204" pitchFamily="34" charset="0"/>
              <a:buChar char="•"/>
            </a:pPr>
            <a:r>
              <a:rPr lang="en-US" sz="1400" dirty="0"/>
              <a:t>SP3 – Dongguk Lim – Miscellaneous: </a:t>
            </a:r>
            <a:r>
              <a:rPr lang="en-GB" sz="1400" b="0" i="0" u="none" strike="noStrike" dirty="0">
                <a:solidFill>
                  <a:srgbClr val="000000"/>
                </a:solidFill>
                <a:effectLst/>
                <a:hlinkClick r:id="rId3"/>
              </a:rPr>
              <a:t>24/1485r1</a:t>
            </a:r>
            <a:endParaRPr lang="en-GB" sz="1400" b="0" i="0" u="none" strike="noStrike" dirty="0">
              <a:solidFill>
                <a:srgbClr val="000000"/>
              </a:solidFill>
              <a:effectLst/>
            </a:endParaRPr>
          </a:p>
          <a:p>
            <a:pPr>
              <a:buFont typeface="Arial" panose="020B0604020202020204" pitchFamily="34" charset="0"/>
              <a:buChar char="•"/>
            </a:pPr>
            <a:r>
              <a:rPr lang="en-US" sz="1400" dirty="0">
                <a:solidFill>
                  <a:schemeClr val="tx1"/>
                </a:solidFill>
              </a:rPr>
              <a:t>SP4 – Dongguk Lim – Miscellaneous: </a:t>
            </a:r>
            <a:r>
              <a:rPr lang="en-GB" sz="1400" b="0" i="0" u="none" strike="noStrike" dirty="0">
                <a:solidFill>
                  <a:schemeClr val="tx1"/>
                </a:solidFill>
                <a:effectLst/>
                <a:hlinkClick r:id="rId3"/>
              </a:rPr>
              <a:t>24/1485r1</a:t>
            </a:r>
            <a:endParaRPr lang="en-US" sz="1400" dirty="0">
              <a:solidFill>
                <a:schemeClr val="tx1"/>
              </a:solidFill>
            </a:endParaRPr>
          </a:p>
          <a:p>
            <a:pPr>
              <a:buFont typeface="Arial" panose="020B0604020202020204" pitchFamily="34" charset="0"/>
              <a:buChar char="•"/>
            </a:pPr>
            <a:r>
              <a:rPr lang="en-US" sz="1400" dirty="0">
                <a:solidFill>
                  <a:schemeClr val="tx1"/>
                </a:solidFill>
              </a:rPr>
              <a:t>SP5 – Dongguk Lim – ELR: </a:t>
            </a:r>
            <a:r>
              <a:rPr lang="en-GB" sz="1400" b="0" i="0" u="none" strike="noStrike" dirty="0">
                <a:solidFill>
                  <a:schemeClr val="tx1"/>
                </a:solidFill>
                <a:effectLst/>
                <a:hlinkClick r:id="rId4"/>
              </a:rPr>
              <a:t>24/1486r1</a:t>
            </a:r>
            <a:endParaRPr lang="en-US" sz="1400" dirty="0">
              <a:solidFill>
                <a:schemeClr val="tx1"/>
              </a:solidFill>
            </a:endParaRPr>
          </a:p>
          <a:p>
            <a:pPr>
              <a:buFont typeface="Arial" panose="020B0604020202020204" pitchFamily="34" charset="0"/>
              <a:buChar char="•"/>
            </a:pPr>
            <a:r>
              <a:rPr lang="en-US" sz="1400" dirty="0">
                <a:solidFill>
                  <a:schemeClr val="tx1"/>
                </a:solidFill>
              </a:rPr>
              <a:t>SP6 – Dongguk Lim – ELR: </a:t>
            </a:r>
            <a:r>
              <a:rPr lang="en-GB" sz="1400" b="0" i="0" u="none" strike="noStrike" dirty="0">
                <a:solidFill>
                  <a:schemeClr val="tx1"/>
                </a:solidFill>
                <a:effectLst/>
                <a:hlinkClick r:id="rId4"/>
              </a:rPr>
              <a:t>24/1486r1</a:t>
            </a:r>
            <a:endParaRPr lang="en-US" sz="1400" dirty="0">
              <a:solidFill>
                <a:schemeClr val="tx1"/>
              </a:solidFill>
            </a:endParaRPr>
          </a:p>
          <a:p>
            <a:pPr>
              <a:buFont typeface="Arial" panose="020B0604020202020204" pitchFamily="34" charset="0"/>
              <a:buChar char="•"/>
            </a:pPr>
            <a:r>
              <a:rPr lang="en-US" sz="1400" dirty="0"/>
              <a:t>SP7 – Lin Yang – ELR: </a:t>
            </a:r>
            <a:r>
              <a:rPr lang="en-GB" sz="1400" b="0" i="0" u="none" strike="noStrike" dirty="0">
                <a:solidFill>
                  <a:srgbClr val="000000"/>
                </a:solidFill>
                <a:effectLst/>
                <a:hlinkClick r:id="rId5"/>
              </a:rPr>
              <a:t>24/1478</a:t>
            </a:r>
            <a:r>
              <a:rPr lang="en-GB" sz="1400" dirty="0">
                <a:hlinkClick r:id="rId5"/>
              </a:rPr>
              <a:t> </a:t>
            </a:r>
            <a:endParaRPr lang="en-GB" sz="1400" dirty="0"/>
          </a:p>
          <a:p>
            <a:pPr>
              <a:buFont typeface="Arial" panose="020B0604020202020204" pitchFamily="34" charset="0"/>
              <a:buChar char="•"/>
            </a:pPr>
            <a:r>
              <a:rPr lang="en-US" sz="1400" dirty="0"/>
              <a:t>SP8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SP9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SP10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SP11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SP12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SP13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SP14 – Wook Bong Lee – ELR: </a:t>
            </a:r>
            <a:r>
              <a:rPr lang="en-GB" sz="1400" b="0" i="0" u="none" strike="noStrike" dirty="0">
                <a:solidFill>
                  <a:srgbClr val="000000"/>
                </a:solidFill>
                <a:effectLst/>
                <a:hlinkClick r:id="rId6"/>
              </a:rPr>
              <a:t>24/1573</a:t>
            </a:r>
            <a:r>
              <a:rPr lang="en-GB" sz="1400" dirty="0"/>
              <a:t> </a:t>
            </a:r>
          </a:p>
          <a:p>
            <a:pPr>
              <a:buFont typeface="Arial" panose="020B0604020202020204" pitchFamily="34" charset="0"/>
              <a:buChar char="•"/>
            </a:pPr>
            <a:r>
              <a:rPr lang="en-US" sz="1400" dirty="0"/>
              <a:t>SP15 – Wook Bong Lee – ELR: </a:t>
            </a:r>
            <a:r>
              <a:rPr lang="en-GB" sz="1400" b="0" i="0" u="none" strike="noStrike" dirty="0">
                <a:solidFill>
                  <a:srgbClr val="000000"/>
                </a:solidFill>
                <a:effectLst/>
                <a:hlinkClick r:id="rId6"/>
              </a:rPr>
              <a:t>24/1573</a:t>
            </a:r>
            <a:r>
              <a:rPr lang="en-GB" sz="1400" dirty="0"/>
              <a:t> </a:t>
            </a:r>
            <a:endParaRPr lang="en-US" sz="1400" dirty="0"/>
          </a:p>
          <a:p>
            <a:pPr>
              <a:buFont typeface="Arial" panose="020B0604020202020204" pitchFamily="34" charset="0"/>
              <a:buChar char="•"/>
            </a:pPr>
            <a:endParaRPr lang="en-GB" sz="12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endParaRPr lang="en-GB" sz="14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SP1 – Dibakar Das – MAP </a:t>
            </a: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t>SP2 – Jay Yang – MAP</a:t>
            </a: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t>SP3 – Jay Yang – MAP </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Jay Yang – MAP </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t>SP5 – Giovanni Chisci – MAP </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t>SP6 – Giovanni Chisci – MAP </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SP7 – Jay Yang – MAP </a:t>
            </a:r>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t>SP8 – </a:t>
            </a:r>
            <a:r>
              <a:rPr lang="en-US" sz="1200" dirty="0" err="1"/>
              <a:t>SunHee</a:t>
            </a:r>
            <a:r>
              <a:rPr lang="en-US" sz="1200" dirty="0"/>
              <a:t> Baek – C-RTWT </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t>SP9 – Giovanni Chisci – C-RTWT</a:t>
            </a:r>
          </a:p>
          <a:p>
            <a:pPr marL="0" indent="0"/>
            <a:r>
              <a:rPr lang="en-US" sz="1200" b="0" dirty="0"/>
              <a:t>Do you agree that, if an AP provides the protection of the rTWT schedule of another AP, following negotiation or through other means, then:</a:t>
            </a:r>
          </a:p>
          <a:p>
            <a:pPr>
              <a:buFont typeface="Arial" panose="020B0604020202020204" pitchFamily="34" charset="0"/>
              <a:buChar char="•"/>
            </a:pPr>
            <a:r>
              <a:rPr lang="en-US" sz="1200" b="0" dirty="0"/>
              <a:t>The AP shall ensure its TXOP ends before the start time of the corresponding OBSS rTWT SP(s)</a:t>
            </a:r>
          </a:p>
          <a:p>
            <a:pPr>
              <a:buFont typeface="Arial" panose="020B0604020202020204" pitchFamily="34" charset="0"/>
              <a:buChar char="•"/>
            </a:pPr>
            <a:r>
              <a:rPr lang="en-US" sz="1200" b="0" dirty="0"/>
              <a:t>•	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SP10 – VIGER Pascal – C-RTWT </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Straw Polls – ELR (1 hr)</a:t>
            </a:r>
          </a:p>
          <a:p>
            <a:pPr lvl="0">
              <a:buFont typeface="Arial" panose="020B0604020202020204" pitchFamily="34" charset="0"/>
              <a:buChar char="•"/>
            </a:pPr>
            <a:r>
              <a:rPr lang="en-GB" sz="1200" dirty="0"/>
              <a:t>Submissions – </a:t>
            </a:r>
            <a:r>
              <a:rPr lang="en-GB" sz="1200" dirty="0" err="1"/>
              <a:t>Misc</a:t>
            </a:r>
            <a:r>
              <a:rPr lang="en-GB" sz="1200" dirty="0"/>
              <a:t> + Preamble</a:t>
            </a:r>
          </a:p>
          <a:p>
            <a:pPr lvl="1">
              <a:buFont typeface="Arial" panose="020B0604020202020204" pitchFamily="34" charset="0"/>
              <a:buChar char="•"/>
            </a:pPr>
            <a:r>
              <a:rPr lang="en-US" sz="1100" dirty="0">
                <a:solidFill>
                  <a:schemeClr val="tx1"/>
                </a:solidFill>
                <a:cs typeface="+mn-cs"/>
                <a:hlinkClick r:id="rId2"/>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3"/>
              </a:rPr>
              <a:t>24/1644</a:t>
            </a:r>
            <a:r>
              <a:rPr lang="en-US" sz="1100" dirty="0"/>
              <a:t> Compact User field encodings						Brian Hart</a:t>
            </a:r>
          </a:p>
          <a:p>
            <a:pPr lvl="1">
              <a:buFont typeface="Arial" panose="020B0604020202020204" pitchFamily="34" charset="0"/>
              <a:buChar char="•"/>
            </a:pPr>
            <a:r>
              <a:rPr lang="en-US" sz="1100" dirty="0">
                <a:hlinkClick r:id="rId4"/>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5"/>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100" dirty="0">
                <a:hlinkClick r:id="rId6"/>
              </a:rPr>
              <a:t>24/1772</a:t>
            </a:r>
            <a:r>
              <a:rPr lang="en-US" sz="1100" dirty="0"/>
              <a:t> Signaling for UHR PPDU follow up					Ross J. Yu</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7"/>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8"/>
              </a:rPr>
              <a:t>24/1830</a:t>
            </a:r>
            <a:r>
              <a:rPr lang="en-US" sz="1100" dirty="0"/>
              <a:t> Efficient UHR-SIG encoding						Sigurd Schelstraete</a:t>
            </a:r>
          </a:p>
          <a:p>
            <a:pPr marL="800100" lvl="1" indent="-342900">
              <a:buFont typeface="Arial" panose="020B0604020202020204" pitchFamily="34" charset="0"/>
              <a:buChar char="•"/>
            </a:pPr>
            <a:r>
              <a:rPr lang="en-US" sz="1100" dirty="0">
                <a:hlinkClick r:id="rId9"/>
              </a:rPr>
              <a:t>24/1831</a:t>
            </a:r>
            <a:r>
              <a:rPr lang="en-US" sz="1100" dirty="0"/>
              <a:t> UHR U-SIG and UHR-SIG common field general design			Juan Fang</a:t>
            </a:r>
          </a:p>
          <a:p>
            <a:pPr lvl="1">
              <a:buFont typeface="Arial" panose="020B0604020202020204" pitchFamily="34" charset="0"/>
              <a:buChar char="•"/>
            </a:pPr>
            <a:r>
              <a:rPr lang="en-US" sz="1100" dirty="0">
                <a:cs typeface="+mn-cs"/>
                <a:hlinkClick r:id="rId10"/>
              </a:rPr>
              <a:t>24/1834</a:t>
            </a:r>
            <a:r>
              <a:rPr lang="en-US" sz="1100" dirty="0">
                <a:cs typeface="+mn-cs"/>
              </a:rPr>
              <a:t> 11bn Non-ELR Signaling Design for New Features			Alice Chen</a:t>
            </a:r>
          </a:p>
          <a:p>
            <a:pPr lvl="1">
              <a:buFont typeface="Arial" panose="020B0604020202020204" pitchFamily="34" charset="0"/>
              <a:buChar char="•"/>
            </a:pPr>
            <a:r>
              <a:rPr lang="en-US" sz="1100" dirty="0">
                <a:hlinkClick r:id="rId11"/>
              </a:rPr>
              <a:t>24/1840</a:t>
            </a:r>
            <a:r>
              <a:rPr lang="en-US" sz="1100" dirty="0"/>
              <a:t> UHR MU PPDU user info field signaling					Rui Cao</a:t>
            </a:r>
            <a:endParaRPr lang="en-GB" sz="1100" dirty="0"/>
          </a:p>
          <a:p>
            <a:pPr lvl="1">
              <a:buFont typeface="Arial" panose="020B0604020202020204" pitchFamily="34" charset="0"/>
              <a:buChar char="•"/>
            </a:pPr>
            <a:r>
              <a:rPr lang="en-GB" sz="1100" dirty="0">
                <a:hlinkClick r:id="rId12"/>
              </a:rPr>
              <a:t>24/1864</a:t>
            </a:r>
            <a:r>
              <a:rPr lang="en-GB" sz="1100" dirty="0"/>
              <a:t> MAP PPDU Consideration and Harmonized U-SIG </a:t>
            </a:r>
            <a:r>
              <a:rPr lang="en-GB" sz="1100" dirty="0" err="1"/>
              <a:t>Signaling</a:t>
            </a:r>
            <a:r>
              <a:rPr lang="en-GB" sz="1100" dirty="0"/>
              <a:t>		You-Wei Chen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Shengquan Hu– ELR: </a:t>
            </a:r>
            <a:r>
              <a:rPr lang="en-GB" sz="1400" b="0" i="0" u="none" strike="noStrike" dirty="0">
                <a:solidFill>
                  <a:srgbClr val="000000"/>
                </a:solidFill>
                <a:effectLst/>
                <a:hlinkClick r:id="rId2"/>
              </a:rPr>
              <a:t>24/1488r1</a:t>
            </a:r>
            <a:endParaRPr lang="en-US" sz="1400" dirty="0"/>
          </a:p>
          <a:p>
            <a:pPr>
              <a:buFont typeface="Arial" panose="020B0604020202020204" pitchFamily="34" charset="0"/>
              <a:buChar char="•"/>
            </a:pPr>
            <a:r>
              <a:rPr lang="en-US" sz="1400" dirty="0"/>
              <a:t>SP2 – Juan Fang – ELR: </a:t>
            </a:r>
            <a:r>
              <a:rPr lang="en-GB" sz="1400" b="0" i="0" u="none" strike="noStrike" dirty="0">
                <a:solidFill>
                  <a:srgbClr val="000000"/>
                </a:solidFill>
                <a:effectLst/>
                <a:hlinkClick r:id="rId3"/>
              </a:rPr>
              <a:t>24/1590</a:t>
            </a:r>
            <a:endParaRPr lang="en-US" sz="1400" dirty="0"/>
          </a:p>
          <a:p>
            <a:pPr>
              <a:buFont typeface="Arial" panose="020B0604020202020204" pitchFamily="34" charset="0"/>
              <a:buChar char="•"/>
            </a:pPr>
            <a:r>
              <a:rPr lang="en-US" sz="1400" dirty="0"/>
              <a:t>SP3 – Rethna Pulikkoonattu – ELR: </a:t>
            </a:r>
            <a:r>
              <a:rPr lang="en-GB" sz="1400" b="0" i="0" u="none" strike="noStrike" dirty="0">
                <a:solidFill>
                  <a:srgbClr val="000000"/>
                </a:solidFill>
                <a:effectLst/>
                <a:hlinkClick r:id="rId4"/>
              </a:rPr>
              <a:t>24/1571r1</a:t>
            </a:r>
            <a:endParaRPr lang="en-US" sz="1400" dirty="0"/>
          </a:p>
          <a:p>
            <a:pPr>
              <a:buFont typeface="Arial" panose="020B0604020202020204" pitchFamily="34" charset="0"/>
              <a:buChar char="•"/>
            </a:pPr>
            <a:r>
              <a:rPr lang="en-US" sz="1400" dirty="0"/>
              <a:t>SP4 – Hari Ram Balakrishnan – ELR: </a:t>
            </a:r>
            <a:r>
              <a:rPr lang="en-GB" sz="1400" b="0" i="0" u="none" strike="noStrike" dirty="0">
                <a:solidFill>
                  <a:srgbClr val="000000"/>
                </a:solidFill>
                <a:effectLst/>
                <a:hlinkClick r:id="rId5"/>
              </a:rPr>
              <a:t>24/1592</a:t>
            </a:r>
            <a:endParaRPr lang="en-GB" sz="1400" b="0" i="0" u="none" strike="noStrike" dirty="0">
              <a:solidFill>
                <a:srgbClr val="000000"/>
              </a:solidFill>
              <a:effectLst/>
            </a:endParaRPr>
          </a:p>
          <a:p>
            <a:pPr>
              <a:buFont typeface="Arial" panose="020B0604020202020204" pitchFamily="34" charset="0"/>
              <a:buChar char="•"/>
            </a:pPr>
            <a:r>
              <a:rPr lang="en-US" sz="1400" dirty="0"/>
              <a:t>SP5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SP6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SP7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SP8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SP9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SP10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SP11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SP12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SP13 – Rethna Pulikkoonattu – 2x LDPC: </a:t>
            </a:r>
            <a:r>
              <a:rPr lang="en-GB" sz="1400" b="0" i="0" u="none" strike="noStrike" dirty="0">
                <a:solidFill>
                  <a:srgbClr val="000000"/>
                </a:solidFill>
                <a:effectLst/>
              </a:rPr>
              <a:t>24/1985</a:t>
            </a:r>
            <a:endParaRPr lang="en-US" sz="1400" dirty="0"/>
          </a:p>
          <a:p>
            <a:pPr>
              <a:buFont typeface="Arial" panose="020B0604020202020204" pitchFamily="34" charset="0"/>
              <a:buChar char="•"/>
            </a:pPr>
            <a:r>
              <a:rPr lang="en-US" sz="1400" dirty="0"/>
              <a:t>SP14 – Rethna Pulikkoonattu – 2x LDPC: </a:t>
            </a:r>
            <a:r>
              <a:rPr lang="en-GB" sz="1400" b="0" i="0" u="none" strike="noStrike" dirty="0">
                <a:solidFill>
                  <a:srgbClr val="000000"/>
                </a:solidFill>
                <a:effectLst/>
              </a:rPr>
              <a:t>24/1985</a:t>
            </a:r>
          </a:p>
          <a:p>
            <a:pPr>
              <a:buFont typeface="Arial" panose="020B0604020202020204" pitchFamily="34" charset="0"/>
              <a:buChar char="•"/>
            </a:pPr>
            <a:r>
              <a:rPr lang="en-US" sz="1400" dirty="0"/>
              <a:t>SP15 –Shengquan – 2xLDPC: </a:t>
            </a:r>
            <a:r>
              <a:rPr lang="en-GB" sz="1400" b="0" i="0" u="none" strike="noStrike" dirty="0">
                <a:solidFill>
                  <a:srgbClr val="000000"/>
                </a:solidFill>
                <a:effectLst/>
              </a:rPr>
              <a:t>24/1828r0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6"/>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Giovanni Chisci – Roaming </a:t>
            </a:r>
          </a:p>
          <a:p>
            <a:pPr marL="0" indent="0"/>
            <a:r>
              <a:rPr lang="en-US" sz="1400" b="0" dirty="0"/>
              <a:t>Do you support the following for security in seamless roaming?</a:t>
            </a:r>
          </a:p>
          <a:p>
            <a:pPr>
              <a:buFont typeface="Arial" panose="020B0604020202020204" pitchFamily="34" charset="0"/>
              <a:buChar char="•"/>
            </a:pPr>
            <a:r>
              <a:rPr lang="en-US" sz="1400" b="0" dirty="0"/>
              <a:t>When a non-AP MLD is in the process of roaming from the current AP MLD to a target AP MLD, the same PTKSA shall be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 Sherief Helwa – Coexistence </a:t>
            </a:r>
          </a:p>
          <a:p>
            <a:pPr marL="0" indent="0"/>
            <a:r>
              <a:rPr lang="en-US" sz="12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t>SP6 – Sherief Helwa – Coexistence </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t>SP7 – Liwen Chu – Coexistence </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100" dirty="0"/>
              <a:t>BSRP Trigger frame follows baseline rules for the format of the solicited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SP9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a:t>
            </a:r>
          </a:p>
          <a:p>
            <a:pPr>
              <a:buFont typeface="Arial" panose="020B0604020202020204" pitchFamily="34" charset="0"/>
              <a:buChar char="•"/>
            </a:pPr>
            <a:r>
              <a:rPr lang="en-US" sz="1400" dirty="0"/>
              <a:t>SP10 – Maulik Vaidya – L4S </a:t>
            </a:r>
          </a:p>
          <a:p>
            <a:pPr marL="0" indent="0"/>
            <a:r>
              <a:rPr lang="en-US" sz="14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t>NOTE 1 – The exact mechanism is TBD.</a:t>
            </a:r>
          </a:p>
          <a:p>
            <a:pPr marL="0" indent="0"/>
            <a:r>
              <a:rPr lang="en-US" sz="1400" b="0" i="1" dirty="0"/>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 24/1567r0</a:t>
            </a:r>
          </a:p>
          <a:p>
            <a:pPr>
              <a:buFont typeface="Arial" panose="020B0604020202020204" pitchFamily="34" charset="0"/>
              <a:buChar char="•"/>
            </a:pPr>
            <a:r>
              <a:rPr lang="en-US" sz="1600" dirty="0"/>
              <a:t>SP2 – Ron Porat – DRU: 24/1567r0</a:t>
            </a:r>
          </a:p>
          <a:p>
            <a:pPr>
              <a:buFont typeface="Arial" panose="020B0604020202020204" pitchFamily="34" charset="0"/>
              <a:buChar char="•"/>
            </a:pPr>
            <a:r>
              <a:rPr lang="en-US" sz="1600" dirty="0"/>
              <a:t>SP3 – </a:t>
            </a:r>
            <a:r>
              <a:rPr lang="en-US" sz="1600" dirty="0" err="1"/>
              <a:t>Chenchen</a:t>
            </a:r>
            <a:r>
              <a:rPr lang="en-US" sz="1600" dirty="0"/>
              <a:t> Liu – DRU: 24/1901r0</a:t>
            </a:r>
          </a:p>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US" sz="1200" dirty="0">
                <a:hlinkClick r:id="rId2"/>
              </a:rPr>
              <a:t>24/1457</a:t>
            </a:r>
            <a:r>
              <a:rPr lang="en-US" sz="1200" dirty="0"/>
              <a:t>	R-TWT Sharing								Gaius Y. H. Wee</a:t>
            </a:r>
          </a:p>
          <a:p>
            <a:pPr lvl="1">
              <a:buFont typeface="Arial" panose="020B0604020202020204" pitchFamily="34" charset="0"/>
              <a:buChar char="•"/>
            </a:pPr>
            <a:r>
              <a:rPr lang="en-US" sz="1200" dirty="0">
                <a:hlinkClick r:id="rId3"/>
              </a:rPr>
              <a:t>24/1577</a:t>
            </a:r>
            <a:r>
              <a:rPr lang="en-US" sz="1200" dirty="0"/>
              <a:t>	Non-Primary Channel Access During R-TWT Coordination		Leonardo </a:t>
            </a:r>
            <a:r>
              <a:rPr lang="en-US" sz="1200" dirty="0" err="1"/>
              <a:t>Lanante</a:t>
            </a:r>
            <a:endParaRPr lang="en-US" sz="1400" dirty="0"/>
          </a:p>
          <a:p>
            <a:pPr lvl="1">
              <a:buFont typeface="Arial" panose="020B0604020202020204" pitchFamily="34" charset="0"/>
              <a:buChar char="•"/>
            </a:pPr>
            <a:r>
              <a:rPr lang="en-US" sz="1200" dirty="0">
                <a:solidFill>
                  <a:srgbClr val="FF0000"/>
                </a:solidFill>
              </a:rPr>
              <a:t>24/0825</a:t>
            </a:r>
            <a:r>
              <a:rPr lang="en-US" sz="1200" dirty="0"/>
              <a:t>	Dynamic QoS									Rubayet Shafin</a:t>
            </a:r>
          </a:p>
          <a:p>
            <a:pPr lvl="1">
              <a:buFont typeface="Arial" panose="020B0604020202020204" pitchFamily="34" charset="0"/>
              <a:buChar char="•"/>
            </a:pPr>
            <a:r>
              <a:rPr lang="en-US" sz="1200" dirty="0">
                <a:hlinkClick r:id="rId4"/>
              </a:rPr>
              <a:t>24/1355</a:t>
            </a:r>
            <a:r>
              <a:rPr lang="en-US" sz="1200" dirty="0"/>
              <a:t>	Considerations on SCS Enhancement					SATO Takuhiro</a:t>
            </a:r>
          </a:p>
          <a:p>
            <a:pPr lvl="1">
              <a:buFont typeface="Arial" panose="020B0604020202020204" pitchFamily="34" charset="0"/>
              <a:buChar char="•"/>
            </a:pPr>
            <a:r>
              <a:rPr lang="en-US" sz="1200" dirty="0">
                <a:hlinkClick r:id="rId5"/>
              </a:rPr>
              <a:t>24/1438</a:t>
            </a:r>
            <a:r>
              <a:rPr lang="en-US" sz="1200" dirty="0"/>
              <a:t>	Enabling QoS Monitoring at AP Side					Guogang Huang</a:t>
            </a:r>
            <a:endParaRPr lang="en-GB" sz="12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SP2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BSR and/or unavailability) information</a:t>
            </a:r>
          </a:p>
          <a:p>
            <a:pPr lvl="1">
              <a:buFont typeface="Arial" panose="020B0604020202020204" pitchFamily="34" charset="0"/>
              <a:buChar char="•"/>
            </a:pPr>
            <a:r>
              <a:rPr lang="en-US" sz="1000" b="0" dirty="0"/>
              <a:t>How to include feedback information is TBD</a:t>
            </a:r>
          </a:p>
          <a:p>
            <a:pPr marL="0" indent="0"/>
            <a:r>
              <a:rPr lang="en-US" sz="1200" b="0" i="1" dirty="0"/>
              <a:t>Supporting documents: 24/0834</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SP3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SP4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SP5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SP7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SP8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SP9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SP10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5"/>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hlinkClick r:id="rId2"/>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3"/>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2"/>
              </a:rPr>
              <a:t>24/1747</a:t>
            </a:r>
            <a:r>
              <a:rPr lang="en-US" sz="1400" dirty="0"/>
              <a:t>	Discussion on Transmission of ELR-SIG					Ke Zhong</a:t>
            </a:r>
          </a:p>
          <a:p>
            <a:pPr lvl="1">
              <a:buFont typeface="Arial" panose="020B0604020202020204" pitchFamily="34" charset="0"/>
              <a:buChar char="•"/>
            </a:pPr>
            <a:r>
              <a:rPr lang="en-US" sz="1400" dirty="0">
                <a:hlinkClick r:id="rId4"/>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a:t>
            </a:r>
            <a:r>
              <a:rPr lang="en-GB" sz="1400" dirty="0" err="1"/>
              <a:t>reamless</a:t>
            </a:r>
            <a:r>
              <a:rPr lang="en-GB" sz="1400" dirty="0"/>
              <a:t>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SP2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r>
              <a:rPr lang="en-US" sz="1400" dirty="0"/>
              <a:t>SP3 – X – Y</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SP4 – X – Y</a:t>
            </a:r>
          </a:p>
          <a:p>
            <a:r>
              <a:rPr lang="en-US" sz="1400" b="0" i="1" dirty="0"/>
              <a:t>Supporting documents: […]</a:t>
            </a:r>
          </a:p>
          <a:p>
            <a:r>
              <a:rPr lang="en-US" sz="1400" dirty="0"/>
              <a:t>SP5 – X – Y</a:t>
            </a:r>
          </a:p>
          <a:p>
            <a:r>
              <a:rPr lang="en-US" sz="1400" b="0" i="1" dirty="0"/>
              <a:t>Supporting documents: […]</a:t>
            </a:r>
          </a:p>
          <a:p>
            <a:r>
              <a:rPr lang="en-US" sz="1400" dirty="0"/>
              <a:t>SP6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SP7 – X – Y</a:t>
            </a:r>
          </a:p>
          <a:p>
            <a:r>
              <a:rPr lang="en-US" sz="1400" b="0" i="1" dirty="0"/>
              <a:t>Supporting documents: […]</a:t>
            </a:r>
          </a:p>
          <a:p>
            <a:r>
              <a:rPr lang="en-US" sz="1400" dirty="0"/>
              <a:t>SP8 – X – Y</a:t>
            </a:r>
          </a:p>
          <a:p>
            <a:r>
              <a:rPr lang="en-US" sz="1400" b="0" i="1" dirty="0"/>
              <a:t>Supporting documents: […]</a:t>
            </a:r>
          </a:p>
          <a:p>
            <a:r>
              <a:rPr lang="en-US" sz="1400" dirty="0"/>
              <a:t>SP9 – X – Y</a:t>
            </a:r>
          </a:p>
          <a:p>
            <a:r>
              <a:rPr lang="en-US" sz="1400" b="0" i="1" dirty="0"/>
              <a:t>Supporting documents: […]</a:t>
            </a:r>
          </a:p>
          <a:p>
            <a:r>
              <a:rPr lang="en-US" sz="1400" dirty="0"/>
              <a:t>SP10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GB" sz="1400" dirty="0">
                <a:solidFill>
                  <a:srgbClr val="FF0000"/>
                </a:solidFill>
              </a:rPr>
              <a:t>24/1516</a:t>
            </a:r>
            <a:r>
              <a:rPr lang="en-GB" sz="1400" dirty="0"/>
              <a:t> Seamless Roaming Context Transfer					</a:t>
            </a:r>
            <a:r>
              <a:rPr lang="en-GB" sz="1400" dirty="0" err="1"/>
              <a:t>Yelin</a:t>
            </a:r>
            <a:r>
              <a:rPr lang="en-GB" sz="1400" dirty="0"/>
              <a:t> Yoon</a:t>
            </a:r>
          </a:p>
          <a:p>
            <a:pPr lvl="1">
              <a:buFont typeface="Arial" panose="020B0604020202020204" pitchFamily="34" charset="0"/>
              <a:buChar char="•"/>
            </a:pPr>
            <a:r>
              <a:rPr lang="en-GB" sz="1400" dirty="0">
                <a:solidFill>
                  <a:srgbClr val="FF0000"/>
                </a:solidFill>
              </a:rPr>
              <a:t>24/1517</a:t>
            </a:r>
            <a:r>
              <a:rPr lang="en-GB" sz="1400" dirty="0"/>
              <a:t> Seamless Roaming Data Transfer					</a:t>
            </a:r>
            <a:r>
              <a:rPr lang="en-GB" sz="1400" dirty="0" err="1"/>
              <a:t>Yelin</a:t>
            </a:r>
            <a:r>
              <a:rPr lang="en-GB" sz="1400" dirty="0"/>
              <a:t> Yoon</a:t>
            </a:r>
          </a:p>
          <a:p>
            <a:pPr lvl="1">
              <a:buFont typeface="Arial" panose="020B0604020202020204" pitchFamily="34" charset="0"/>
              <a:buChar char="•"/>
            </a:pPr>
            <a:r>
              <a:rPr lang="en-GB" sz="1400" dirty="0">
                <a:hlinkClick r:id="rId2"/>
              </a:rPr>
              <a:t>24/1528</a:t>
            </a:r>
            <a:r>
              <a:rPr lang="en-GB" sz="1400" dirty="0"/>
              <a:t> Details-on-data-forwarding-for-seamless-roaming			Ryuichi Hirata</a:t>
            </a:r>
          </a:p>
          <a:p>
            <a:pPr lvl="1">
              <a:buFont typeface="Arial" panose="020B0604020202020204" pitchFamily="34" charset="0"/>
              <a:buChar char="•"/>
            </a:pPr>
            <a:r>
              <a:rPr lang="en-GB" sz="1400" dirty="0">
                <a:hlinkClick r:id="rId3"/>
              </a:rPr>
              <a:t>24/1591</a:t>
            </a:r>
            <a:r>
              <a:rPr lang="en-GB" sz="1400" dirty="0"/>
              <a:t> Thoughts on Seamless Roaming and NPCA				Ning Gao</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236813</TotalTime>
  <Words>15715</Words>
  <Application>Microsoft Office PowerPoint</Application>
  <PresentationFormat>On-screen Show (4:3)</PresentationFormat>
  <Paragraphs>3028</Paragraphs>
  <Slides>110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23" baseType="lpstr">
      <vt:lpstr>Malgun Gothic</vt: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4</vt:lpstr>
      <vt:lpstr>Thursday PHY Agenda–AM1 </vt:lpstr>
      <vt:lpstr>Straw Polls – Part 1</vt:lpstr>
      <vt:lpstr>Thursday MAC Agenda–AM1</vt:lpstr>
      <vt:lpstr>Thursday PHY Agenda–AM2</vt:lpstr>
      <vt:lpstr>Straw Polls – Part 1</vt:lpstr>
      <vt:lpstr>Thursday MAC Agenda–AM2</vt:lpstr>
      <vt:lpstr>Straw Polls – Part 1</vt:lpstr>
      <vt:lpstr>Straw Polls – Part 2</vt:lpstr>
      <vt:lpstr>Straw Polls – Part 3</vt:lpstr>
      <vt:lpstr>Thursday PHY Agenda–PM1</vt:lpstr>
      <vt:lpstr>Straw Polls – Part 1</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2024-11-13T01:51:50Z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